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7556500" cy="10693400"/>
  <p:notesSz cx="6858000" cy="9144000"/>
  <p:embeddedFontLst>
    <p:embeddedFont>
      <p:font typeface="Montserrat Light" charset="1" panose="00000400000000000000"/>
      <p:regular r:id="rId12"/>
    </p:embeddedFont>
    <p:embeddedFont>
      <p:font typeface="Montserrat Light Bold" charset="1" panose="00000800000000000000"/>
      <p:regular r:id="rId13"/>
    </p:embeddedFont>
    <p:embeddedFont>
      <p:font typeface="Open Sans Bold Italics" charset="1" panose="020B0806030504020204"/>
      <p:regular r:id="rId14"/>
    </p:embeddedFont>
    <p:embeddedFont>
      <p:font typeface="Montserrat Light Italics" charset="1" panose="00000400000000000000"/>
      <p:regular r:id="rId15"/>
    </p:embeddedFont>
    <p:embeddedFont>
      <p:font typeface="Now Bold" charset="1" panose="00000800000000000000"/>
      <p:regular r:id="rId16"/>
    </p:embeddedFont>
    <p:embeddedFont>
      <p:font typeface="Montserrat Classic" charset="1" panose="00000500000000000000"/>
      <p:regular r:id="rId17"/>
    </p:embeddedFont>
    <p:embeddedFont>
      <p:font typeface="Open Sans Bold" charset="1" panose="020B0806030504020204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jpeg" Type="http://schemas.openxmlformats.org/officeDocument/2006/relationships/image"/><Relationship Id="rId7" Target="../media/image6.jpeg" Type="http://schemas.openxmlformats.org/officeDocument/2006/relationships/image"/><Relationship Id="rId8" Target="../media/image7.jpeg" Type="http://schemas.openxmlformats.org/officeDocument/2006/relationships/image"/><Relationship Id="rId9" Target="../media/image8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2.jpe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6.jpeg" Type="http://schemas.openxmlformats.org/officeDocument/2006/relationships/image"/><Relationship Id="rId7" Target="../media/image9.jpeg" Type="http://schemas.openxmlformats.org/officeDocument/2006/relationships/image"/><Relationship Id="rId8" Target="../media/image10.jpeg" Type="http://schemas.openxmlformats.org/officeDocument/2006/relationships/image"/><Relationship Id="rId9" Target="../media/image11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6.jpe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11.jpeg" Type="http://schemas.openxmlformats.org/officeDocument/2006/relationships/image"/><Relationship Id="rId7" Target="../media/image13.jpeg" Type="http://schemas.openxmlformats.org/officeDocument/2006/relationships/image"/><Relationship Id="rId8" Target="../media/image14.jpeg" Type="http://schemas.openxmlformats.org/officeDocument/2006/relationships/image"/><Relationship Id="rId9" Target="../media/image15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17.jpeg" Type="http://schemas.openxmlformats.org/officeDocument/2006/relationships/image"/><Relationship Id="rId7" Target="../media/image18.jpeg" Type="http://schemas.openxmlformats.org/officeDocument/2006/relationships/image"/><Relationship Id="rId8" Target="../media/image19.jpeg" Type="http://schemas.openxmlformats.org/officeDocument/2006/relationships/image"/><Relationship Id="rId9" Target="../media/image20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18.jpeg" Type="http://schemas.openxmlformats.org/officeDocument/2006/relationships/image"/><Relationship Id="rId7" Target="../media/image21.jpeg" Type="http://schemas.openxmlformats.org/officeDocument/2006/relationships/image"/><Relationship Id="rId8" Target="../media/image22.jpeg" Type="http://schemas.openxmlformats.org/officeDocument/2006/relationships/image"/><Relationship Id="rId9" Target="../media/image23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24.jpeg" Type="http://schemas.openxmlformats.org/officeDocument/2006/relationships/image"/><Relationship Id="rId7" Target="../media/image25.jpeg" Type="http://schemas.openxmlformats.org/officeDocument/2006/relationships/image"/><Relationship Id="rId8" Target="../media/image26.jpeg" Type="http://schemas.openxmlformats.org/officeDocument/2006/relationships/image"/><Relationship Id="rId9" Target="../media/image27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12747" y="1086788"/>
            <a:ext cx="3162808" cy="9967800"/>
            <a:chOff x="0" y="0"/>
            <a:chExt cx="1133479" cy="357223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133479" cy="3572235"/>
            </a:xfrm>
            <a:custGeom>
              <a:avLst/>
              <a:gdLst/>
              <a:ahLst/>
              <a:cxnLst/>
              <a:rect r="r" b="b" t="t" l="l"/>
              <a:pathLst>
                <a:path h="3572235" w="1133479">
                  <a:moveTo>
                    <a:pt x="0" y="0"/>
                  </a:moveTo>
                  <a:lnTo>
                    <a:pt x="1133479" y="0"/>
                  </a:lnTo>
                  <a:lnTo>
                    <a:pt x="1133479" y="3572235"/>
                  </a:lnTo>
                  <a:lnTo>
                    <a:pt x="0" y="3572235"/>
                  </a:lnTo>
                  <a:close/>
                </a:path>
              </a:pathLst>
            </a:custGeom>
            <a:solidFill>
              <a:srgbClr val="19191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76200"/>
              <a:ext cx="1133479" cy="364843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17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3364992" y="2599412"/>
            <a:ext cx="1889091" cy="304092"/>
            <a:chOff x="0" y="0"/>
            <a:chExt cx="677008" cy="10898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77008" cy="108980"/>
            </a:xfrm>
            <a:custGeom>
              <a:avLst/>
              <a:gdLst/>
              <a:ahLst/>
              <a:cxnLst/>
              <a:rect r="r" b="b" t="t" l="l"/>
              <a:pathLst>
                <a:path h="108980" w="677008">
                  <a:moveTo>
                    <a:pt x="54490" y="0"/>
                  </a:moveTo>
                  <a:lnTo>
                    <a:pt x="622518" y="0"/>
                  </a:lnTo>
                  <a:cubicBezTo>
                    <a:pt x="636969" y="0"/>
                    <a:pt x="650829" y="5741"/>
                    <a:pt x="661048" y="15960"/>
                  </a:cubicBezTo>
                  <a:cubicBezTo>
                    <a:pt x="671267" y="26179"/>
                    <a:pt x="677008" y="40038"/>
                    <a:pt x="677008" y="54490"/>
                  </a:cubicBezTo>
                  <a:lnTo>
                    <a:pt x="677008" y="54490"/>
                  </a:lnTo>
                  <a:cubicBezTo>
                    <a:pt x="677008" y="84584"/>
                    <a:pt x="652612" y="108980"/>
                    <a:pt x="622518" y="108980"/>
                  </a:cubicBezTo>
                  <a:lnTo>
                    <a:pt x="54490" y="108980"/>
                  </a:lnTo>
                  <a:cubicBezTo>
                    <a:pt x="24396" y="108980"/>
                    <a:pt x="0" y="84584"/>
                    <a:pt x="0" y="54490"/>
                  </a:cubicBezTo>
                  <a:lnTo>
                    <a:pt x="0" y="54490"/>
                  </a:lnTo>
                  <a:cubicBezTo>
                    <a:pt x="0" y="24396"/>
                    <a:pt x="24396" y="0"/>
                    <a:pt x="54490" y="0"/>
                  </a:cubicBezTo>
                  <a:close/>
                </a:path>
              </a:pathLst>
            </a:custGeom>
            <a:solidFill>
              <a:srgbClr val="043382"/>
            </a:solidFill>
            <a:ln cap="sq">
              <a:noFill/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677008" cy="1375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617"/>
                </a:lnSpc>
                <a:spcBef>
                  <a:spcPct val="0"/>
                </a:spcBef>
              </a:pPr>
              <a:r>
                <a:rPr lang="en-US" sz="1155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PARTIE I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0" y="10587587"/>
            <a:ext cx="7560000" cy="208826"/>
            <a:chOff x="0" y="0"/>
            <a:chExt cx="2709333" cy="74838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709333" cy="74838"/>
            </a:xfrm>
            <a:custGeom>
              <a:avLst/>
              <a:gdLst/>
              <a:ahLst/>
              <a:cxnLst/>
              <a:rect r="r" b="b" t="t" l="l"/>
              <a:pathLst>
                <a:path h="74838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74838"/>
                  </a:lnTo>
                  <a:lnTo>
                    <a:pt x="0" y="74838"/>
                  </a:lnTo>
                  <a:close/>
                </a:path>
              </a:pathLst>
            </a:custGeom>
            <a:gradFill rotWithShape="true">
              <a:gsLst>
                <a:gs pos="0">
                  <a:srgbClr val="043382">
                    <a:alpha val="100000"/>
                  </a:srgbClr>
                </a:gs>
                <a:gs pos="50000">
                  <a:srgbClr val="043382">
                    <a:alpha val="100000"/>
                  </a:srgbClr>
                </a:gs>
                <a:gs pos="100000">
                  <a:srgbClr val="0774BB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66675"/>
              <a:ext cx="2709333" cy="14151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32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-146438" y="-394426"/>
            <a:ext cx="7852876" cy="1888950"/>
          </a:xfrm>
          <a:custGeom>
            <a:avLst/>
            <a:gdLst/>
            <a:ahLst/>
            <a:cxnLst/>
            <a:rect r="r" b="b" t="t" l="l"/>
            <a:pathLst>
              <a:path h="1888950" w="7852876">
                <a:moveTo>
                  <a:pt x="0" y="0"/>
                </a:moveTo>
                <a:lnTo>
                  <a:pt x="7852876" y="0"/>
                </a:lnTo>
                <a:lnTo>
                  <a:pt x="7852876" y="1888949"/>
                </a:lnTo>
                <a:lnTo>
                  <a:pt x="0" y="18889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66781" r="0" b="-66781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-411446" y="979426"/>
            <a:ext cx="8382892" cy="1474023"/>
            <a:chOff x="0" y="0"/>
            <a:chExt cx="3004239" cy="528257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3004239" cy="528257"/>
            </a:xfrm>
            <a:custGeom>
              <a:avLst/>
              <a:gdLst/>
              <a:ahLst/>
              <a:cxnLst/>
              <a:rect r="r" b="b" t="t" l="l"/>
              <a:pathLst>
                <a:path h="528257" w="3004239">
                  <a:moveTo>
                    <a:pt x="0" y="0"/>
                  </a:moveTo>
                  <a:lnTo>
                    <a:pt x="3004239" y="0"/>
                  </a:lnTo>
                  <a:lnTo>
                    <a:pt x="3004239" y="528257"/>
                  </a:lnTo>
                  <a:lnTo>
                    <a:pt x="0" y="528257"/>
                  </a:lnTo>
                  <a:close/>
                </a:path>
              </a:pathLst>
            </a:custGeom>
            <a:gradFill rotWithShape="true">
              <a:gsLst>
                <a:gs pos="0">
                  <a:srgbClr val="043382">
                    <a:alpha val="100000"/>
                  </a:srgbClr>
                </a:gs>
                <a:gs pos="50000">
                  <a:srgbClr val="043382">
                    <a:alpha val="100000"/>
                  </a:srgbClr>
                </a:gs>
                <a:gs pos="100000">
                  <a:srgbClr val="0774BB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76200"/>
              <a:ext cx="3004239" cy="60445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17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25175" y="979426"/>
            <a:ext cx="3497639" cy="1474023"/>
            <a:chOff x="0" y="0"/>
            <a:chExt cx="1336716" cy="563337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336716" cy="563337"/>
            </a:xfrm>
            <a:custGeom>
              <a:avLst/>
              <a:gdLst/>
              <a:ahLst/>
              <a:cxnLst/>
              <a:rect r="r" b="b" t="t" l="l"/>
              <a:pathLst>
                <a:path h="563337" w="1336716">
                  <a:moveTo>
                    <a:pt x="203200" y="0"/>
                  </a:moveTo>
                  <a:lnTo>
                    <a:pt x="1336716" y="0"/>
                  </a:lnTo>
                  <a:lnTo>
                    <a:pt x="1133516" y="563337"/>
                  </a:lnTo>
                  <a:lnTo>
                    <a:pt x="0" y="563337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42B6B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101600" y="-76200"/>
              <a:ext cx="1133516" cy="63953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17"/>
                </a:lnSpc>
              </a:pPr>
            </a:p>
          </p:txBody>
        </p:sp>
      </p:grpSp>
      <p:grpSp>
        <p:nvGrpSpPr>
          <p:cNvPr name="Group 18" id="18"/>
          <p:cNvGrpSpPr>
            <a:grpSpLocks noChangeAspect="true"/>
          </p:cNvGrpSpPr>
          <p:nvPr/>
        </p:nvGrpSpPr>
        <p:grpSpPr>
          <a:xfrm rot="0">
            <a:off x="596651" y="550048"/>
            <a:ext cx="2126067" cy="2117762"/>
            <a:chOff x="0" y="0"/>
            <a:chExt cx="6502400" cy="64770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116940" y="124149"/>
              <a:ext cx="6262195" cy="6234315"/>
            </a:xfrm>
            <a:custGeom>
              <a:avLst/>
              <a:gdLst/>
              <a:ahLst/>
              <a:cxnLst/>
              <a:rect r="r" b="b" t="t" l="l"/>
              <a:pathLst>
                <a:path h="6234315" w="6262195">
                  <a:moveTo>
                    <a:pt x="3131098" y="32"/>
                  </a:moveTo>
                  <a:cubicBezTo>
                    <a:pt x="2014135" y="-4964"/>
                    <a:pt x="979875" y="588062"/>
                    <a:pt x="419947" y="1554557"/>
                  </a:cubicBezTo>
                  <a:cubicBezTo>
                    <a:pt x="-139982" y="2521051"/>
                    <a:pt x="-139982" y="3713264"/>
                    <a:pt x="419947" y="4679759"/>
                  </a:cubicBezTo>
                  <a:cubicBezTo>
                    <a:pt x="979875" y="5646253"/>
                    <a:pt x="2014135" y="6239279"/>
                    <a:pt x="3131098" y="6234284"/>
                  </a:cubicBezTo>
                  <a:cubicBezTo>
                    <a:pt x="4248061" y="6239279"/>
                    <a:pt x="5282321" y="5646253"/>
                    <a:pt x="5842249" y="4679759"/>
                  </a:cubicBezTo>
                  <a:cubicBezTo>
                    <a:pt x="6402178" y="3713265"/>
                    <a:pt x="6402178" y="2521051"/>
                    <a:pt x="5842249" y="1554557"/>
                  </a:cubicBezTo>
                  <a:cubicBezTo>
                    <a:pt x="5282321" y="588063"/>
                    <a:pt x="4248061" y="-4963"/>
                    <a:pt x="3131098" y="3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73038" y="66269"/>
              <a:ext cx="6350000" cy="6349987"/>
            </a:xfrm>
            <a:custGeom>
              <a:avLst/>
              <a:gdLst/>
              <a:ahLst/>
              <a:cxnLst/>
              <a:rect r="r" b="b" t="t" l="l"/>
              <a:pathLst>
                <a:path h="6349987" w="6350000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043382">
                    <a:alpha val="100000"/>
                  </a:srgbClr>
                </a:gs>
                <a:gs pos="50000">
                  <a:srgbClr val="043382">
                    <a:alpha val="100000"/>
                  </a:srgbClr>
                </a:gs>
                <a:gs pos="100000">
                  <a:srgbClr val="0774BB">
                    <a:alpha val="100000"/>
                  </a:srgbClr>
                </a:gs>
              </a:gsLst>
              <a:lin ang="0"/>
            </a:gradFill>
          </p:spPr>
        </p:sp>
      </p:grpSp>
      <p:grpSp>
        <p:nvGrpSpPr>
          <p:cNvPr name="Group 21" id="21"/>
          <p:cNvGrpSpPr/>
          <p:nvPr/>
        </p:nvGrpSpPr>
        <p:grpSpPr>
          <a:xfrm rot="0">
            <a:off x="2968143" y="1728824"/>
            <a:ext cx="2140339" cy="302496"/>
            <a:chOff x="0" y="0"/>
            <a:chExt cx="767049" cy="108408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767049" cy="108408"/>
            </a:xfrm>
            <a:custGeom>
              <a:avLst/>
              <a:gdLst/>
              <a:ahLst/>
              <a:cxnLst/>
              <a:rect r="r" b="b" t="t" l="l"/>
              <a:pathLst>
                <a:path h="108408" w="767049">
                  <a:moveTo>
                    <a:pt x="54204" y="0"/>
                  </a:moveTo>
                  <a:lnTo>
                    <a:pt x="712845" y="0"/>
                  </a:lnTo>
                  <a:cubicBezTo>
                    <a:pt x="742781" y="0"/>
                    <a:pt x="767049" y="24268"/>
                    <a:pt x="767049" y="54204"/>
                  </a:cubicBezTo>
                  <a:lnTo>
                    <a:pt x="767049" y="54204"/>
                  </a:lnTo>
                  <a:cubicBezTo>
                    <a:pt x="767049" y="84140"/>
                    <a:pt x="742781" y="108408"/>
                    <a:pt x="712845" y="108408"/>
                  </a:cubicBezTo>
                  <a:lnTo>
                    <a:pt x="54204" y="108408"/>
                  </a:lnTo>
                  <a:cubicBezTo>
                    <a:pt x="24268" y="108408"/>
                    <a:pt x="0" y="84140"/>
                    <a:pt x="0" y="54204"/>
                  </a:cubicBezTo>
                  <a:lnTo>
                    <a:pt x="0" y="54204"/>
                  </a:lnTo>
                  <a:cubicBezTo>
                    <a:pt x="0" y="24268"/>
                    <a:pt x="24268" y="0"/>
                    <a:pt x="54204" y="0"/>
                  </a:cubicBezTo>
                  <a:close/>
                </a:path>
              </a:pathLst>
            </a:custGeom>
            <a:solidFill>
              <a:srgbClr val="191919"/>
            </a:solidFill>
            <a:ln w="19050" cap="sq">
              <a:gradFill>
                <a:gsLst>
                  <a:gs pos="0">
                    <a:srgbClr val="043382">
                      <a:alpha val="100000"/>
                    </a:srgbClr>
                  </a:gs>
                  <a:gs pos="50000">
                    <a:srgbClr val="043382">
                      <a:alpha val="100000"/>
                    </a:srgbClr>
                  </a:gs>
                  <a:gs pos="100000">
                    <a:srgbClr val="0774BB">
                      <a:alpha val="100000"/>
                    </a:srgbClr>
                  </a:gs>
                </a:gsLst>
                <a:lin ang="0"/>
              </a:gradFill>
              <a:prstDash val="solid"/>
              <a:miter/>
            </a:ln>
          </p:spPr>
        </p:sp>
        <p:sp>
          <p:nvSpPr>
            <p:cNvPr name="TextBox 23" id="23"/>
            <p:cNvSpPr txBox="true"/>
            <p:nvPr/>
          </p:nvSpPr>
          <p:spPr>
            <a:xfrm>
              <a:off x="0" y="-19050"/>
              <a:ext cx="767049" cy="1274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197"/>
                </a:lnSpc>
                <a:spcBef>
                  <a:spcPct val="0"/>
                </a:spcBef>
              </a:pPr>
              <a:r>
                <a:rPr lang="en-US" b="true" sz="855">
                  <a:solidFill>
                    <a:srgbClr val="FFFFFF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Leçon en trois parties</a:t>
              </a: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3455079" y="4904172"/>
            <a:ext cx="1889091" cy="304092"/>
            <a:chOff x="0" y="0"/>
            <a:chExt cx="677008" cy="10898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677008" cy="108980"/>
            </a:xfrm>
            <a:custGeom>
              <a:avLst/>
              <a:gdLst/>
              <a:ahLst/>
              <a:cxnLst/>
              <a:rect r="r" b="b" t="t" l="l"/>
              <a:pathLst>
                <a:path h="108980" w="677008">
                  <a:moveTo>
                    <a:pt x="54490" y="0"/>
                  </a:moveTo>
                  <a:lnTo>
                    <a:pt x="622518" y="0"/>
                  </a:lnTo>
                  <a:cubicBezTo>
                    <a:pt x="636969" y="0"/>
                    <a:pt x="650829" y="5741"/>
                    <a:pt x="661048" y="15960"/>
                  </a:cubicBezTo>
                  <a:cubicBezTo>
                    <a:pt x="671267" y="26179"/>
                    <a:pt x="677008" y="40038"/>
                    <a:pt x="677008" y="54490"/>
                  </a:cubicBezTo>
                  <a:lnTo>
                    <a:pt x="677008" y="54490"/>
                  </a:lnTo>
                  <a:cubicBezTo>
                    <a:pt x="677008" y="84584"/>
                    <a:pt x="652612" y="108980"/>
                    <a:pt x="622518" y="108980"/>
                  </a:cubicBezTo>
                  <a:lnTo>
                    <a:pt x="54490" y="108980"/>
                  </a:lnTo>
                  <a:cubicBezTo>
                    <a:pt x="24396" y="108980"/>
                    <a:pt x="0" y="84584"/>
                    <a:pt x="0" y="54490"/>
                  </a:cubicBezTo>
                  <a:lnTo>
                    <a:pt x="0" y="54490"/>
                  </a:lnTo>
                  <a:cubicBezTo>
                    <a:pt x="0" y="24396"/>
                    <a:pt x="24396" y="0"/>
                    <a:pt x="54490" y="0"/>
                  </a:cubicBezTo>
                  <a:close/>
                </a:path>
              </a:pathLst>
            </a:custGeom>
            <a:solidFill>
              <a:srgbClr val="043382"/>
            </a:solidFill>
            <a:ln cap="sq">
              <a:noFill/>
              <a:prstDash val="solid"/>
              <a:miter/>
            </a:ln>
          </p:spPr>
        </p:sp>
        <p:sp>
          <p:nvSpPr>
            <p:cNvPr name="TextBox 26" id="26"/>
            <p:cNvSpPr txBox="true"/>
            <p:nvPr/>
          </p:nvSpPr>
          <p:spPr>
            <a:xfrm>
              <a:off x="0" y="-28575"/>
              <a:ext cx="677008" cy="1375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617"/>
                </a:lnSpc>
                <a:spcBef>
                  <a:spcPct val="0"/>
                </a:spcBef>
              </a:pPr>
              <a:r>
                <a:rPr lang="en-US" sz="1155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PARTIE II</a:t>
              </a: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3551852" y="7511631"/>
            <a:ext cx="1889091" cy="304092"/>
            <a:chOff x="0" y="0"/>
            <a:chExt cx="677008" cy="108980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677008" cy="108980"/>
            </a:xfrm>
            <a:custGeom>
              <a:avLst/>
              <a:gdLst/>
              <a:ahLst/>
              <a:cxnLst/>
              <a:rect r="r" b="b" t="t" l="l"/>
              <a:pathLst>
                <a:path h="108980" w="677008">
                  <a:moveTo>
                    <a:pt x="54490" y="0"/>
                  </a:moveTo>
                  <a:lnTo>
                    <a:pt x="622518" y="0"/>
                  </a:lnTo>
                  <a:cubicBezTo>
                    <a:pt x="636969" y="0"/>
                    <a:pt x="650829" y="5741"/>
                    <a:pt x="661048" y="15960"/>
                  </a:cubicBezTo>
                  <a:cubicBezTo>
                    <a:pt x="671267" y="26179"/>
                    <a:pt x="677008" y="40038"/>
                    <a:pt x="677008" y="54490"/>
                  </a:cubicBezTo>
                  <a:lnTo>
                    <a:pt x="677008" y="54490"/>
                  </a:lnTo>
                  <a:cubicBezTo>
                    <a:pt x="677008" y="84584"/>
                    <a:pt x="652612" y="108980"/>
                    <a:pt x="622518" y="108980"/>
                  </a:cubicBezTo>
                  <a:lnTo>
                    <a:pt x="54490" y="108980"/>
                  </a:lnTo>
                  <a:cubicBezTo>
                    <a:pt x="24396" y="108980"/>
                    <a:pt x="0" y="84584"/>
                    <a:pt x="0" y="54490"/>
                  </a:cubicBezTo>
                  <a:lnTo>
                    <a:pt x="0" y="54490"/>
                  </a:lnTo>
                  <a:cubicBezTo>
                    <a:pt x="0" y="24396"/>
                    <a:pt x="24396" y="0"/>
                    <a:pt x="54490" y="0"/>
                  </a:cubicBezTo>
                  <a:close/>
                </a:path>
              </a:pathLst>
            </a:custGeom>
            <a:solidFill>
              <a:srgbClr val="043382"/>
            </a:solidFill>
            <a:ln cap="sq">
              <a:noFill/>
              <a:prstDash val="solid"/>
              <a:miter/>
            </a:ln>
          </p:spPr>
        </p:sp>
        <p:sp>
          <p:nvSpPr>
            <p:cNvPr name="TextBox 29" id="29"/>
            <p:cNvSpPr txBox="true"/>
            <p:nvPr/>
          </p:nvSpPr>
          <p:spPr>
            <a:xfrm>
              <a:off x="0" y="-28575"/>
              <a:ext cx="677008" cy="1375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617"/>
                </a:lnSpc>
                <a:spcBef>
                  <a:spcPct val="0"/>
                </a:spcBef>
              </a:pPr>
              <a:r>
                <a:rPr lang="en-US" sz="1155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PARTIE III</a:t>
              </a:r>
            </a:p>
          </p:txBody>
        </p:sp>
      </p:grpSp>
      <p:grpSp>
        <p:nvGrpSpPr>
          <p:cNvPr name="Group 30" id="30"/>
          <p:cNvGrpSpPr/>
          <p:nvPr/>
        </p:nvGrpSpPr>
        <p:grpSpPr>
          <a:xfrm rot="0">
            <a:off x="432148" y="2883239"/>
            <a:ext cx="2140339" cy="340596"/>
            <a:chOff x="0" y="0"/>
            <a:chExt cx="767049" cy="122062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767049" cy="122062"/>
            </a:xfrm>
            <a:custGeom>
              <a:avLst/>
              <a:gdLst/>
              <a:ahLst/>
              <a:cxnLst/>
              <a:rect r="r" b="b" t="t" l="l"/>
              <a:pathLst>
                <a:path h="122062" w="767049">
                  <a:moveTo>
                    <a:pt x="61031" y="0"/>
                  </a:moveTo>
                  <a:lnTo>
                    <a:pt x="706018" y="0"/>
                  </a:lnTo>
                  <a:cubicBezTo>
                    <a:pt x="739725" y="0"/>
                    <a:pt x="767049" y="27325"/>
                    <a:pt x="767049" y="61031"/>
                  </a:cubicBezTo>
                  <a:lnTo>
                    <a:pt x="767049" y="61031"/>
                  </a:lnTo>
                  <a:cubicBezTo>
                    <a:pt x="767049" y="77217"/>
                    <a:pt x="760619" y="92741"/>
                    <a:pt x="749174" y="104186"/>
                  </a:cubicBezTo>
                  <a:cubicBezTo>
                    <a:pt x="737728" y="115632"/>
                    <a:pt x="722205" y="122062"/>
                    <a:pt x="706018" y="122062"/>
                  </a:cubicBezTo>
                  <a:lnTo>
                    <a:pt x="61031" y="122062"/>
                  </a:lnTo>
                  <a:cubicBezTo>
                    <a:pt x="44845" y="122062"/>
                    <a:pt x="29321" y="115632"/>
                    <a:pt x="17876" y="104186"/>
                  </a:cubicBezTo>
                  <a:cubicBezTo>
                    <a:pt x="6430" y="92741"/>
                    <a:pt x="0" y="77217"/>
                    <a:pt x="0" y="61031"/>
                  </a:cubicBezTo>
                  <a:lnTo>
                    <a:pt x="0" y="61031"/>
                  </a:lnTo>
                  <a:cubicBezTo>
                    <a:pt x="0" y="44845"/>
                    <a:pt x="6430" y="29321"/>
                    <a:pt x="17876" y="17876"/>
                  </a:cubicBezTo>
                  <a:cubicBezTo>
                    <a:pt x="29321" y="6430"/>
                    <a:pt x="44845" y="0"/>
                    <a:pt x="61031" y="0"/>
                  </a:cubicBezTo>
                  <a:close/>
                </a:path>
              </a:pathLst>
            </a:custGeom>
            <a:ln w="19050" cap="sq">
              <a:gradFill>
                <a:gsLst>
                  <a:gs pos="0">
                    <a:srgbClr val="043382">
                      <a:alpha val="100000"/>
                    </a:srgbClr>
                  </a:gs>
                  <a:gs pos="50000">
                    <a:srgbClr val="043382">
                      <a:alpha val="100000"/>
                    </a:srgbClr>
                  </a:gs>
                  <a:gs pos="100000">
                    <a:srgbClr val="0774BB">
                      <a:alpha val="100000"/>
                    </a:srgbClr>
                  </a:gs>
                </a:gsLst>
                <a:lin ang="0"/>
              </a:gradFill>
              <a:prstDash val="solid"/>
              <a:miter/>
            </a:ln>
          </p:spPr>
        </p:sp>
        <p:sp>
          <p:nvSpPr>
            <p:cNvPr name="TextBox 32" id="32"/>
            <p:cNvSpPr txBox="true"/>
            <p:nvPr/>
          </p:nvSpPr>
          <p:spPr>
            <a:xfrm>
              <a:off x="0" y="-28575"/>
              <a:ext cx="767049" cy="15063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617"/>
                </a:lnSpc>
                <a:spcBef>
                  <a:spcPct val="0"/>
                </a:spcBef>
              </a:pPr>
              <a:r>
                <a:rPr lang="en-US" sz="1155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Lectures recommandées</a:t>
              </a:r>
            </a:p>
          </p:txBody>
        </p:sp>
      </p:grpSp>
      <p:sp>
        <p:nvSpPr>
          <p:cNvPr name="Freeform 33" id="33"/>
          <p:cNvSpPr/>
          <p:nvPr/>
        </p:nvSpPr>
        <p:spPr>
          <a:xfrm flipH="false" flipV="false" rot="0">
            <a:off x="283089" y="3439264"/>
            <a:ext cx="270827" cy="283184"/>
          </a:xfrm>
          <a:custGeom>
            <a:avLst/>
            <a:gdLst/>
            <a:ahLst/>
            <a:cxnLst/>
            <a:rect r="r" b="b" t="t" l="l"/>
            <a:pathLst>
              <a:path h="283184" w="270827">
                <a:moveTo>
                  <a:pt x="0" y="0"/>
                </a:moveTo>
                <a:lnTo>
                  <a:pt x="270826" y="0"/>
                </a:lnTo>
                <a:lnTo>
                  <a:pt x="270826" y="283183"/>
                </a:lnTo>
                <a:lnTo>
                  <a:pt x="0" y="2831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0">
            <a:off x="295655" y="4982489"/>
            <a:ext cx="270827" cy="283184"/>
          </a:xfrm>
          <a:custGeom>
            <a:avLst/>
            <a:gdLst/>
            <a:ahLst/>
            <a:cxnLst/>
            <a:rect r="r" b="b" t="t" l="l"/>
            <a:pathLst>
              <a:path h="283184" w="270827">
                <a:moveTo>
                  <a:pt x="0" y="0"/>
                </a:moveTo>
                <a:lnTo>
                  <a:pt x="270826" y="0"/>
                </a:lnTo>
                <a:lnTo>
                  <a:pt x="270826" y="283184"/>
                </a:lnTo>
                <a:lnTo>
                  <a:pt x="0" y="2831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0">
            <a:off x="1129860" y="1158437"/>
            <a:ext cx="1058533" cy="1054406"/>
          </a:xfrm>
          <a:custGeom>
            <a:avLst/>
            <a:gdLst/>
            <a:ahLst/>
            <a:cxnLst/>
            <a:rect r="r" b="b" t="t" l="l"/>
            <a:pathLst>
              <a:path h="1054406" w="1058533">
                <a:moveTo>
                  <a:pt x="0" y="0"/>
                </a:moveTo>
                <a:lnTo>
                  <a:pt x="1058532" y="0"/>
                </a:lnTo>
                <a:lnTo>
                  <a:pt x="1058532" y="1054405"/>
                </a:lnTo>
                <a:lnTo>
                  <a:pt x="0" y="105440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391" r="0" b="0"/>
            </a:stretch>
          </a:blipFill>
        </p:spPr>
      </p:sp>
      <p:sp>
        <p:nvSpPr>
          <p:cNvPr name="Freeform 36" id="36"/>
          <p:cNvSpPr/>
          <p:nvPr/>
        </p:nvSpPr>
        <p:spPr>
          <a:xfrm flipH="false" flipV="false" rot="0">
            <a:off x="283089" y="6611187"/>
            <a:ext cx="270827" cy="283184"/>
          </a:xfrm>
          <a:custGeom>
            <a:avLst/>
            <a:gdLst/>
            <a:ahLst/>
            <a:cxnLst/>
            <a:rect r="r" b="b" t="t" l="l"/>
            <a:pathLst>
              <a:path h="283184" w="270827">
                <a:moveTo>
                  <a:pt x="0" y="0"/>
                </a:moveTo>
                <a:lnTo>
                  <a:pt x="270826" y="0"/>
                </a:lnTo>
                <a:lnTo>
                  <a:pt x="270826" y="283184"/>
                </a:lnTo>
                <a:lnTo>
                  <a:pt x="0" y="2831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7" id="37"/>
          <p:cNvSpPr/>
          <p:nvPr/>
        </p:nvSpPr>
        <p:spPr>
          <a:xfrm flipH="false" flipV="false" rot="0">
            <a:off x="295655" y="8498790"/>
            <a:ext cx="270827" cy="283184"/>
          </a:xfrm>
          <a:custGeom>
            <a:avLst/>
            <a:gdLst/>
            <a:ahLst/>
            <a:cxnLst/>
            <a:rect r="r" b="b" t="t" l="l"/>
            <a:pathLst>
              <a:path h="283184" w="270827">
                <a:moveTo>
                  <a:pt x="0" y="0"/>
                </a:moveTo>
                <a:lnTo>
                  <a:pt x="270826" y="0"/>
                </a:lnTo>
                <a:lnTo>
                  <a:pt x="270826" y="283184"/>
                </a:lnTo>
                <a:lnTo>
                  <a:pt x="0" y="2831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8" id="38"/>
          <p:cNvSpPr/>
          <p:nvPr/>
        </p:nvSpPr>
        <p:spPr>
          <a:xfrm flipH="false" flipV="false" rot="0">
            <a:off x="1127768" y="7148717"/>
            <a:ext cx="681778" cy="1084027"/>
          </a:xfrm>
          <a:custGeom>
            <a:avLst/>
            <a:gdLst/>
            <a:ahLst/>
            <a:cxnLst/>
            <a:rect r="r" b="b" t="t" l="l"/>
            <a:pathLst>
              <a:path h="1084027" w="681778">
                <a:moveTo>
                  <a:pt x="0" y="0"/>
                </a:moveTo>
                <a:lnTo>
                  <a:pt x="681778" y="0"/>
                </a:lnTo>
                <a:lnTo>
                  <a:pt x="681778" y="1084026"/>
                </a:lnTo>
                <a:lnTo>
                  <a:pt x="0" y="108402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39" id="39"/>
          <p:cNvSpPr/>
          <p:nvPr/>
        </p:nvSpPr>
        <p:spPr>
          <a:xfrm flipH="false" flipV="false" rot="0">
            <a:off x="1127768" y="3722447"/>
            <a:ext cx="694782" cy="1124283"/>
          </a:xfrm>
          <a:custGeom>
            <a:avLst/>
            <a:gdLst/>
            <a:ahLst/>
            <a:cxnLst/>
            <a:rect r="r" b="b" t="t" l="l"/>
            <a:pathLst>
              <a:path h="1124283" w="694782">
                <a:moveTo>
                  <a:pt x="0" y="0"/>
                </a:moveTo>
                <a:lnTo>
                  <a:pt x="694782" y="0"/>
                </a:lnTo>
                <a:lnTo>
                  <a:pt x="694782" y="1124283"/>
                </a:lnTo>
                <a:lnTo>
                  <a:pt x="0" y="112428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40" id="40"/>
          <p:cNvSpPr/>
          <p:nvPr/>
        </p:nvSpPr>
        <p:spPr>
          <a:xfrm flipH="false" flipV="false" rot="0">
            <a:off x="1129860" y="8884044"/>
            <a:ext cx="744915" cy="1131516"/>
          </a:xfrm>
          <a:custGeom>
            <a:avLst/>
            <a:gdLst/>
            <a:ahLst/>
            <a:cxnLst/>
            <a:rect r="r" b="b" t="t" l="l"/>
            <a:pathLst>
              <a:path h="1131516" w="744915">
                <a:moveTo>
                  <a:pt x="0" y="0"/>
                </a:moveTo>
                <a:lnTo>
                  <a:pt x="744914" y="0"/>
                </a:lnTo>
                <a:lnTo>
                  <a:pt x="744914" y="1131516"/>
                </a:lnTo>
                <a:lnTo>
                  <a:pt x="0" y="113151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41" id="41"/>
          <p:cNvSpPr/>
          <p:nvPr/>
        </p:nvSpPr>
        <p:spPr>
          <a:xfrm flipH="false" flipV="false" rot="0">
            <a:off x="1096590" y="5351594"/>
            <a:ext cx="744135" cy="1147534"/>
          </a:xfrm>
          <a:custGeom>
            <a:avLst/>
            <a:gdLst/>
            <a:ahLst/>
            <a:cxnLst/>
            <a:rect r="r" b="b" t="t" l="l"/>
            <a:pathLst>
              <a:path h="1147534" w="744135">
                <a:moveTo>
                  <a:pt x="0" y="0"/>
                </a:moveTo>
                <a:lnTo>
                  <a:pt x="744134" y="0"/>
                </a:lnTo>
                <a:lnTo>
                  <a:pt x="744134" y="1147534"/>
                </a:lnTo>
                <a:lnTo>
                  <a:pt x="0" y="114753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42" id="42"/>
          <p:cNvSpPr txBox="true"/>
          <p:nvPr/>
        </p:nvSpPr>
        <p:spPr>
          <a:xfrm rot="0">
            <a:off x="3431204" y="3336439"/>
            <a:ext cx="3342235" cy="2910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87457" indent="-93729" lvl="1">
              <a:lnSpc>
                <a:spcPts val="1215"/>
              </a:lnSpc>
              <a:buFont typeface="Arial"/>
              <a:buChar char="•"/>
            </a:pPr>
            <a:r>
              <a:rPr lang="en-US" b="true" sz="868" i="true">
                <a:solidFill>
                  <a:srgbClr val="010101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Observer</a:t>
            </a:r>
            <a:r>
              <a:rPr lang="en-US" b="true" sz="868" i="true">
                <a:solidFill>
                  <a:srgbClr val="010101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 un comportement récurrent chez soi en contexte social, et en écrire les conditions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3431204" y="3068034"/>
            <a:ext cx="2977706" cy="181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1444"/>
              </a:lnSpc>
              <a:spcBef>
                <a:spcPct val="0"/>
              </a:spcBef>
            </a:pPr>
            <a:r>
              <a:rPr lang="en-US" sz="1032" i="true">
                <a:solidFill>
                  <a:srgbClr val="010101"/>
                </a:solidFill>
                <a:latin typeface="Montserrat Light Italics"/>
                <a:ea typeface="Montserrat Light Italics"/>
                <a:cs typeface="Montserrat Light Italics"/>
                <a:sym typeface="Montserrat Light Italics"/>
              </a:rPr>
              <a:t>La psychologie comme science de l’esprit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3012994" y="1310611"/>
            <a:ext cx="4758296" cy="387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874"/>
              </a:lnSpc>
              <a:spcBef>
                <a:spcPct val="0"/>
              </a:spcBef>
            </a:pPr>
            <a:r>
              <a:rPr lang="en-US" sz="2874">
                <a:solidFill>
                  <a:srgbClr val="FFFFFF"/>
                </a:solidFill>
                <a:latin typeface="Now Bold"/>
                <a:ea typeface="Now Bold"/>
                <a:cs typeface="Now Bold"/>
                <a:sym typeface="Now Bold"/>
              </a:rPr>
              <a:t>CONTENU DÉTAILLÉ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3364992" y="3951790"/>
            <a:ext cx="4067673" cy="3542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Comprendre la démarche scientifique et clinique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Introduire les grands axes et les comprendre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3431204" y="3711306"/>
            <a:ext cx="3526097" cy="183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1444"/>
              </a:lnSpc>
              <a:spcBef>
                <a:spcPct val="0"/>
              </a:spcBef>
            </a:pPr>
            <a:r>
              <a:rPr lang="en-US" sz="1032" i="true">
                <a:solidFill>
                  <a:srgbClr val="010101"/>
                </a:solidFill>
                <a:latin typeface="Montserrat Light Italics"/>
                <a:ea typeface="Montserrat Light Italics"/>
                <a:cs typeface="Montserrat Light Italics"/>
                <a:sym typeface="Montserrat Light Italics"/>
              </a:rPr>
              <a:t>De l’observation du comportement à l’introspection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3461765" y="5341614"/>
            <a:ext cx="2672481" cy="181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1444"/>
              </a:lnSpc>
              <a:spcBef>
                <a:spcPct val="0"/>
              </a:spcBef>
            </a:pPr>
            <a:r>
              <a:rPr lang="en-US" sz="1032" i="true">
                <a:solidFill>
                  <a:srgbClr val="010101"/>
                </a:solidFill>
                <a:latin typeface="Montserrat Light Italics"/>
                <a:ea typeface="Montserrat Light Italics"/>
                <a:cs typeface="Montserrat Light Italics"/>
                <a:sym typeface="Montserrat Light Italics"/>
              </a:rPr>
              <a:t>Les courants majeurs en psychologie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3364992" y="6360654"/>
            <a:ext cx="4067673" cy="5352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Identifer les écoles de pensée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Poser la pluralité comme richesse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Penser la convergence comme moteur de transformation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3461765" y="6116993"/>
            <a:ext cx="3426614" cy="181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1444"/>
              </a:lnSpc>
              <a:spcBef>
                <a:spcPct val="0"/>
              </a:spcBef>
            </a:pPr>
            <a:r>
              <a:rPr lang="en-US" sz="1032" i="true">
                <a:solidFill>
                  <a:srgbClr val="010101"/>
                </a:solidFill>
                <a:latin typeface="Montserrat Light Italics"/>
                <a:ea typeface="Montserrat Light Italics"/>
                <a:cs typeface="Montserrat Light Italics"/>
                <a:sym typeface="Montserrat Light Italics"/>
              </a:rPr>
              <a:t>Une grille de lecture intégrative pour l’individuation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3455079" y="8176034"/>
            <a:ext cx="3726085" cy="1733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Les niveaux de conscience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3551852" y="7936844"/>
            <a:ext cx="2672481" cy="181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1444"/>
              </a:lnSpc>
              <a:spcBef>
                <a:spcPct val="0"/>
              </a:spcBef>
            </a:pPr>
            <a:r>
              <a:rPr lang="en-US" sz="1032" i="true">
                <a:solidFill>
                  <a:srgbClr val="010101"/>
                </a:solidFill>
                <a:latin typeface="Montserrat Light Italics"/>
                <a:ea typeface="Montserrat Light Italics"/>
                <a:cs typeface="Montserrat Light Italics"/>
                <a:sym typeface="Montserrat Light Italics"/>
              </a:rPr>
              <a:t>Pourquoi se connaître ?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3503955" y="9036444"/>
            <a:ext cx="4067673" cy="3542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S’initier à l’introspection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Ouvrir la cartographie de sa psychée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3600728" y="8792782"/>
            <a:ext cx="3429324" cy="181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1444"/>
              </a:lnSpc>
              <a:spcBef>
                <a:spcPct val="0"/>
              </a:spcBef>
            </a:pPr>
            <a:r>
              <a:rPr lang="en-US" sz="1032" i="true">
                <a:solidFill>
                  <a:srgbClr val="010101"/>
                </a:solidFill>
                <a:latin typeface="Montserrat Light Italics"/>
                <a:ea typeface="Montserrat Light Italics"/>
                <a:cs typeface="Montserrat Light Italics"/>
                <a:sym typeface="Montserrat Light Italics"/>
              </a:rPr>
              <a:t>Comment observer ses propres fonctionnements ? </a:t>
            </a:r>
          </a:p>
        </p:txBody>
      </p:sp>
      <p:sp>
        <p:nvSpPr>
          <p:cNvPr name="TextBox 54" id="54"/>
          <p:cNvSpPr txBox="true"/>
          <p:nvPr/>
        </p:nvSpPr>
        <p:spPr>
          <a:xfrm rot="0">
            <a:off x="640601" y="3481767"/>
            <a:ext cx="2212143" cy="2910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15"/>
              </a:lnSpc>
            </a:pPr>
            <a:r>
              <a:rPr lang="en-US" sz="868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Carl Gust</a:t>
            </a:r>
            <a:r>
              <a:rPr lang="en-US" sz="868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</a:t>
            </a:r>
            <a:r>
              <a:rPr lang="en-US" sz="868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</a:t>
            </a:r>
            <a:r>
              <a:rPr lang="en-US" sz="868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868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Ju</a:t>
            </a:r>
            <a:r>
              <a:rPr lang="en-US" sz="868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</a:t>
            </a:r>
            <a:r>
              <a:rPr lang="en-US" sz="868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g - </a:t>
            </a:r>
            <a:r>
              <a:rPr lang="en-US" sz="868" i="true" b="true">
                <a:solidFill>
                  <a:srgbClr val="FFFFFF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L’âme et la vie, </a:t>
            </a:r>
            <a:r>
              <a:rPr lang="en-US" sz="868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1942</a:t>
            </a:r>
          </a:p>
          <a:p>
            <a:pPr algn="l">
              <a:lnSpc>
                <a:spcPts val="1215"/>
              </a:lnSpc>
            </a:pPr>
          </a:p>
        </p:txBody>
      </p:sp>
      <p:sp>
        <p:nvSpPr>
          <p:cNvPr name="TextBox 55" id="55"/>
          <p:cNvSpPr txBox="true"/>
          <p:nvPr/>
        </p:nvSpPr>
        <p:spPr>
          <a:xfrm rot="0">
            <a:off x="653167" y="4963439"/>
            <a:ext cx="2212143" cy="4380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15"/>
              </a:lnSpc>
            </a:pPr>
            <a:r>
              <a:rPr lang="en-US" sz="868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Rollo May - </a:t>
            </a:r>
            <a:r>
              <a:rPr lang="en-US" sz="868" i="true" b="true">
                <a:solidFill>
                  <a:srgbClr val="FFFFFF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L’homme à la recherche de lui-même, 1953</a:t>
            </a:r>
          </a:p>
          <a:p>
            <a:pPr algn="l">
              <a:lnSpc>
                <a:spcPts val="1215"/>
              </a:lnSpc>
            </a:pPr>
          </a:p>
        </p:txBody>
      </p:sp>
      <p:sp>
        <p:nvSpPr>
          <p:cNvPr name="TextBox 56" id="56"/>
          <p:cNvSpPr txBox="true"/>
          <p:nvPr/>
        </p:nvSpPr>
        <p:spPr>
          <a:xfrm rot="0">
            <a:off x="3468452" y="4401317"/>
            <a:ext cx="3342235" cy="2910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87457" indent="-93729" lvl="1">
              <a:lnSpc>
                <a:spcPts val="1215"/>
              </a:lnSpc>
              <a:buFont typeface="Arial"/>
              <a:buChar char="•"/>
            </a:pPr>
            <a:r>
              <a:rPr lang="en-US" b="true" sz="868" i="true">
                <a:solidFill>
                  <a:srgbClr val="010101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Lire une situation personnelle passée avec deux lunettes : externe (observé)/interne (pensées ressenties)</a:t>
            </a:r>
          </a:p>
        </p:txBody>
      </p:sp>
      <p:sp>
        <p:nvSpPr>
          <p:cNvPr name="TextBox 57" id="57"/>
          <p:cNvSpPr txBox="true"/>
          <p:nvPr/>
        </p:nvSpPr>
        <p:spPr>
          <a:xfrm rot="0">
            <a:off x="3468452" y="5593947"/>
            <a:ext cx="3342235" cy="4380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87457" indent="-93729" lvl="1">
              <a:lnSpc>
                <a:spcPts val="1215"/>
              </a:lnSpc>
              <a:buFont typeface="Arial"/>
              <a:buChar char="•"/>
            </a:pPr>
            <a:r>
              <a:rPr lang="en-US" b="true" sz="868" i="true">
                <a:solidFill>
                  <a:srgbClr val="010101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Associer chaque courant à une figure marquante + une question qu’il pose, et les actes qui ont été siens à titre de contribution sociétale</a:t>
            </a:r>
          </a:p>
        </p:txBody>
      </p:sp>
      <p:sp>
        <p:nvSpPr>
          <p:cNvPr name="TextBox 58" id="58"/>
          <p:cNvSpPr txBox="true"/>
          <p:nvPr/>
        </p:nvSpPr>
        <p:spPr>
          <a:xfrm rot="0">
            <a:off x="3503955" y="6981630"/>
            <a:ext cx="3342235" cy="2910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87457" indent="-93729" lvl="1">
              <a:lnSpc>
                <a:spcPts val="1215"/>
              </a:lnSpc>
              <a:buFont typeface="Arial"/>
              <a:buChar char="•"/>
            </a:pPr>
            <a:r>
              <a:rPr lang="en-US" b="true" sz="868" i="true">
                <a:solidFill>
                  <a:srgbClr val="010101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Cartographier son fonctionnement dominant : cérébral ? émotionnel ? Corporel ? </a:t>
            </a:r>
          </a:p>
        </p:txBody>
      </p:sp>
      <p:sp>
        <p:nvSpPr>
          <p:cNvPr name="TextBox 59" id="59"/>
          <p:cNvSpPr txBox="true"/>
          <p:nvPr/>
        </p:nvSpPr>
        <p:spPr>
          <a:xfrm rot="0">
            <a:off x="3552404" y="8416010"/>
            <a:ext cx="3342235" cy="2910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87457" indent="-93729" lvl="1">
              <a:lnSpc>
                <a:spcPts val="1215"/>
              </a:lnSpc>
              <a:buFont typeface="Arial"/>
              <a:buChar char="•"/>
            </a:pPr>
            <a:r>
              <a:rPr lang="en-US" b="true" sz="868" i="true">
                <a:solidFill>
                  <a:srgbClr val="010101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Rédiger un journal de conscience, ce que j’observe dans mes pensées aujourd’hui ? </a:t>
            </a:r>
          </a:p>
        </p:txBody>
      </p:sp>
      <p:sp>
        <p:nvSpPr>
          <p:cNvPr name="TextBox 60" id="60"/>
          <p:cNvSpPr txBox="true"/>
          <p:nvPr/>
        </p:nvSpPr>
        <p:spPr>
          <a:xfrm rot="0">
            <a:off x="3592253" y="9476445"/>
            <a:ext cx="3342235" cy="2910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87457" indent="-93729" lvl="1">
              <a:lnSpc>
                <a:spcPts val="1215"/>
              </a:lnSpc>
              <a:buFont typeface="Arial"/>
              <a:buChar char="•"/>
            </a:pPr>
            <a:r>
              <a:rPr lang="en-US" b="true" sz="868" i="true">
                <a:solidFill>
                  <a:srgbClr val="010101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Choisir un moment vécu et le relire selon trois niveaux : comportement/émotions/intentions</a:t>
            </a:r>
          </a:p>
        </p:txBody>
      </p:sp>
      <p:sp>
        <p:nvSpPr>
          <p:cNvPr name="TextBox 61" id="61"/>
          <p:cNvSpPr txBox="true"/>
          <p:nvPr/>
        </p:nvSpPr>
        <p:spPr>
          <a:xfrm rot="0">
            <a:off x="646884" y="6603324"/>
            <a:ext cx="2212143" cy="2910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215"/>
              </a:lnSpc>
              <a:spcBef>
                <a:spcPct val="0"/>
              </a:spcBef>
            </a:pPr>
            <a:r>
              <a:rPr lang="en-US" b="true" sz="868" strike="noStrike" u="non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Abraham Maslow -</a:t>
            </a:r>
            <a:r>
              <a:rPr lang="en-US" b="true" sz="868" i="true" strike="noStrike" u="none">
                <a:solidFill>
                  <a:srgbClr val="FFFFFF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 Vers une psychologie de l’être, 1962</a:t>
            </a:r>
          </a:p>
        </p:txBody>
      </p:sp>
      <p:sp>
        <p:nvSpPr>
          <p:cNvPr name="TextBox 62" id="62"/>
          <p:cNvSpPr txBox="true"/>
          <p:nvPr/>
        </p:nvSpPr>
        <p:spPr>
          <a:xfrm rot="0">
            <a:off x="659450" y="8490927"/>
            <a:ext cx="2390611" cy="2910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215"/>
              </a:lnSpc>
              <a:spcBef>
                <a:spcPct val="0"/>
              </a:spcBef>
            </a:pPr>
            <a:r>
              <a:rPr lang="en-US" b="true" sz="868" i="true" strike="noStrike" u="none">
                <a:solidFill>
                  <a:srgbClr val="FFFFFF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Mic</a:t>
            </a:r>
            <a:r>
              <a:rPr lang="en-US" b="true" sz="868" strike="noStrike" u="non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hel Terestchenko</a:t>
            </a:r>
            <a:r>
              <a:rPr lang="en-US" b="true" sz="868" strike="noStrike" u="non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-</a:t>
            </a:r>
            <a:r>
              <a:rPr lang="en-US" b="true" sz="868" strike="noStrike" u="non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b="true" sz="868" i="true" strike="noStrike" u="none">
                <a:solidFill>
                  <a:srgbClr val="FFFFFF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Un si fragile vernis d’humanité , </a:t>
            </a:r>
            <a:r>
              <a:rPr lang="en-US" b="true" sz="868" strike="noStrike" u="non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2005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12747" y="1086788"/>
            <a:ext cx="3162808" cy="9967800"/>
            <a:chOff x="0" y="0"/>
            <a:chExt cx="1133479" cy="357223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133479" cy="3572235"/>
            </a:xfrm>
            <a:custGeom>
              <a:avLst/>
              <a:gdLst/>
              <a:ahLst/>
              <a:cxnLst/>
              <a:rect r="r" b="b" t="t" l="l"/>
              <a:pathLst>
                <a:path h="3572235" w="1133479">
                  <a:moveTo>
                    <a:pt x="0" y="0"/>
                  </a:moveTo>
                  <a:lnTo>
                    <a:pt x="1133479" y="0"/>
                  </a:lnTo>
                  <a:lnTo>
                    <a:pt x="1133479" y="3572235"/>
                  </a:lnTo>
                  <a:lnTo>
                    <a:pt x="0" y="3572235"/>
                  </a:lnTo>
                  <a:close/>
                </a:path>
              </a:pathLst>
            </a:custGeom>
            <a:solidFill>
              <a:srgbClr val="19191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76200"/>
              <a:ext cx="1133479" cy="364843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17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0" y="10587587"/>
            <a:ext cx="7560000" cy="208826"/>
            <a:chOff x="0" y="0"/>
            <a:chExt cx="2709333" cy="7483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709333" cy="74838"/>
            </a:xfrm>
            <a:custGeom>
              <a:avLst/>
              <a:gdLst/>
              <a:ahLst/>
              <a:cxnLst/>
              <a:rect r="r" b="b" t="t" l="l"/>
              <a:pathLst>
                <a:path h="74838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74838"/>
                  </a:lnTo>
                  <a:lnTo>
                    <a:pt x="0" y="74838"/>
                  </a:lnTo>
                  <a:close/>
                </a:path>
              </a:pathLst>
            </a:custGeom>
            <a:gradFill rotWithShape="true">
              <a:gsLst>
                <a:gs pos="0">
                  <a:srgbClr val="043382">
                    <a:alpha val="100000"/>
                  </a:srgbClr>
                </a:gs>
                <a:gs pos="50000">
                  <a:srgbClr val="043382">
                    <a:alpha val="100000"/>
                  </a:srgbClr>
                </a:gs>
                <a:gs pos="100000">
                  <a:srgbClr val="0774BB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7" id="7"/>
            <p:cNvSpPr txBox="true"/>
            <p:nvPr/>
          </p:nvSpPr>
          <p:spPr>
            <a:xfrm>
              <a:off x="0" y="-66675"/>
              <a:ext cx="2709333" cy="14151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32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-146438" y="-394426"/>
            <a:ext cx="7852876" cy="1888950"/>
          </a:xfrm>
          <a:custGeom>
            <a:avLst/>
            <a:gdLst/>
            <a:ahLst/>
            <a:cxnLst/>
            <a:rect r="r" b="b" t="t" l="l"/>
            <a:pathLst>
              <a:path h="1888950" w="7852876">
                <a:moveTo>
                  <a:pt x="0" y="0"/>
                </a:moveTo>
                <a:lnTo>
                  <a:pt x="7852876" y="0"/>
                </a:lnTo>
                <a:lnTo>
                  <a:pt x="7852876" y="1888949"/>
                </a:lnTo>
                <a:lnTo>
                  <a:pt x="0" y="18889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66781" r="0" b="-66781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-411446" y="979426"/>
            <a:ext cx="8382892" cy="1474023"/>
            <a:chOff x="0" y="0"/>
            <a:chExt cx="3004239" cy="528257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3004239" cy="528257"/>
            </a:xfrm>
            <a:custGeom>
              <a:avLst/>
              <a:gdLst/>
              <a:ahLst/>
              <a:cxnLst/>
              <a:rect r="r" b="b" t="t" l="l"/>
              <a:pathLst>
                <a:path h="528257" w="3004239">
                  <a:moveTo>
                    <a:pt x="0" y="0"/>
                  </a:moveTo>
                  <a:lnTo>
                    <a:pt x="3004239" y="0"/>
                  </a:lnTo>
                  <a:lnTo>
                    <a:pt x="3004239" y="528257"/>
                  </a:lnTo>
                  <a:lnTo>
                    <a:pt x="0" y="528257"/>
                  </a:lnTo>
                  <a:close/>
                </a:path>
              </a:pathLst>
            </a:custGeom>
            <a:gradFill rotWithShape="true">
              <a:gsLst>
                <a:gs pos="0">
                  <a:srgbClr val="043382">
                    <a:alpha val="100000"/>
                  </a:srgbClr>
                </a:gs>
                <a:gs pos="50000">
                  <a:srgbClr val="043382">
                    <a:alpha val="100000"/>
                  </a:srgbClr>
                </a:gs>
                <a:gs pos="100000">
                  <a:srgbClr val="0774BB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76200"/>
              <a:ext cx="3004239" cy="60445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17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25175" y="979426"/>
            <a:ext cx="3497639" cy="1474023"/>
            <a:chOff x="0" y="0"/>
            <a:chExt cx="1336716" cy="563337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336716" cy="563337"/>
            </a:xfrm>
            <a:custGeom>
              <a:avLst/>
              <a:gdLst/>
              <a:ahLst/>
              <a:cxnLst/>
              <a:rect r="r" b="b" t="t" l="l"/>
              <a:pathLst>
                <a:path h="563337" w="1336716">
                  <a:moveTo>
                    <a:pt x="203200" y="0"/>
                  </a:moveTo>
                  <a:lnTo>
                    <a:pt x="1336716" y="0"/>
                  </a:lnTo>
                  <a:lnTo>
                    <a:pt x="1133516" y="563337"/>
                  </a:lnTo>
                  <a:lnTo>
                    <a:pt x="0" y="563337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42B6B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101600" y="-76200"/>
              <a:ext cx="1133516" cy="63953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17"/>
                </a:lnSpc>
              </a:pPr>
            </a:p>
          </p:txBody>
        </p:sp>
      </p:grpSp>
      <p:grpSp>
        <p:nvGrpSpPr>
          <p:cNvPr name="Group 15" id="15"/>
          <p:cNvGrpSpPr>
            <a:grpSpLocks noChangeAspect="true"/>
          </p:cNvGrpSpPr>
          <p:nvPr/>
        </p:nvGrpSpPr>
        <p:grpSpPr>
          <a:xfrm rot="0">
            <a:off x="596651" y="550048"/>
            <a:ext cx="2126067" cy="2117762"/>
            <a:chOff x="0" y="0"/>
            <a:chExt cx="6502400" cy="64770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116940" y="124149"/>
              <a:ext cx="6262195" cy="6234315"/>
            </a:xfrm>
            <a:custGeom>
              <a:avLst/>
              <a:gdLst/>
              <a:ahLst/>
              <a:cxnLst/>
              <a:rect r="r" b="b" t="t" l="l"/>
              <a:pathLst>
                <a:path h="6234315" w="6262195">
                  <a:moveTo>
                    <a:pt x="3131098" y="32"/>
                  </a:moveTo>
                  <a:cubicBezTo>
                    <a:pt x="2014135" y="-4964"/>
                    <a:pt x="979875" y="588062"/>
                    <a:pt x="419947" y="1554557"/>
                  </a:cubicBezTo>
                  <a:cubicBezTo>
                    <a:pt x="-139982" y="2521051"/>
                    <a:pt x="-139982" y="3713264"/>
                    <a:pt x="419947" y="4679759"/>
                  </a:cubicBezTo>
                  <a:cubicBezTo>
                    <a:pt x="979875" y="5646253"/>
                    <a:pt x="2014135" y="6239279"/>
                    <a:pt x="3131098" y="6234284"/>
                  </a:cubicBezTo>
                  <a:cubicBezTo>
                    <a:pt x="4248061" y="6239279"/>
                    <a:pt x="5282321" y="5646253"/>
                    <a:pt x="5842249" y="4679759"/>
                  </a:cubicBezTo>
                  <a:cubicBezTo>
                    <a:pt x="6402178" y="3713265"/>
                    <a:pt x="6402178" y="2521051"/>
                    <a:pt x="5842249" y="1554557"/>
                  </a:cubicBezTo>
                  <a:cubicBezTo>
                    <a:pt x="5282321" y="588063"/>
                    <a:pt x="4248061" y="-4963"/>
                    <a:pt x="3131098" y="3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73038" y="66269"/>
              <a:ext cx="6350000" cy="6349987"/>
            </a:xfrm>
            <a:custGeom>
              <a:avLst/>
              <a:gdLst/>
              <a:ahLst/>
              <a:cxnLst/>
              <a:rect r="r" b="b" t="t" l="l"/>
              <a:pathLst>
                <a:path h="6349987" w="6350000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043382">
                    <a:alpha val="100000"/>
                  </a:srgbClr>
                </a:gs>
                <a:gs pos="50000">
                  <a:srgbClr val="043382">
                    <a:alpha val="100000"/>
                  </a:srgbClr>
                </a:gs>
                <a:gs pos="100000">
                  <a:srgbClr val="0774BB">
                    <a:alpha val="100000"/>
                  </a:srgbClr>
                </a:gs>
              </a:gsLst>
              <a:lin ang="0"/>
            </a:gra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2968143" y="1728824"/>
            <a:ext cx="2140339" cy="302496"/>
            <a:chOff x="0" y="0"/>
            <a:chExt cx="767049" cy="108408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767049" cy="108408"/>
            </a:xfrm>
            <a:custGeom>
              <a:avLst/>
              <a:gdLst/>
              <a:ahLst/>
              <a:cxnLst/>
              <a:rect r="r" b="b" t="t" l="l"/>
              <a:pathLst>
                <a:path h="108408" w="767049">
                  <a:moveTo>
                    <a:pt x="54204" y="0"/>
                  </a:moveTo>
                  <a:lnTo>
                    <a:pt x="712845" y="0"/>
                  </a:lnTo>
                  <a:cubicBezTo>
                    <a:pt x="742781" y="0"/>
                    <a:pt x="767049" y="24268"/>
                    <a:pt x="767049" y="54204"/>
                  </a:cubicBezTo>
                  <a:lnTo>
                    <a:pt x="767049" y="54204"/>
                  </a:lnTo>
                  <a:cubicBezTo>
                    <a:pt x="767049" y="84140"/>
                    <a:pt x="742781" y="108408"/>
                    <a:pt x="712845" y="108408"/>
                  </a:cubicBezTo>
                  <a:lnTo>
                    <a:pt x="54204" y="108408"/>
                  </a:lnTo>
                  <a:cubicBezTo>
                    <a:pt x="24268" y="108408"/>
                    <a:pt x="0" y="84140"/>
                    <a:pt x="0" y="54204"/>
                  </a:cubicBezTo>
                  <a:lnTo>
                    <a:pt x="0" y="54204"/>
                  </a:lnTo>
                  <a:cubicBezTo>
                    <a:pt x="0" y="24268"/>
                    <a:pt x="24268" y="0"/>
                    <a:pt x="54204" y="0"/>
                  </a:cubicBezTo>
                  <a:close/>
                </a:path>
              </a:pathLst>
            </a:custGeom>
            <a:solidFill>
              <a:srgbClr val="191919"/>
            </a:solidFill>
            <a:ln w="19050" cap="sq">
              <a:gradFill>
                <a:gsLst>
                  <a:gs pos="0">
                    <a:srgbClr val="043382">
                      <a:alpha val="100000"/>
                    </a:srgbClr>
                  </a:gs>
                  <a:gs pos="50000">
                    <a:srgbClr val="043382">
                      <a:alpha val="100000"/>
                    </a:srgbClr>
                  </a:gs>
                  <a:gs pos="100000">
                    <a:srgbClr val="0774BB">
                      <a:alpha val="100000"/>
                    </a:srgbClr>
                  </a:gs>
                </a:gsLst>
                <a:lin ang="0"/>
              </a:gradFill>
              <a:prstDash val="solid"/>
              <a:miter/>
            </a:ln>
          </p:spPr>
        </p:sp>
        <p:sp>
          <p:nvSpPr>
            <p:cNvPr name="TextBox 20" id="20"/>
            <p:cNvSpPr txBox="true"/>
            <p:nvPr/>
          </p:nvSpPr>
          <p:spPr>
            <a:xfrm>
              <a:off x="0" y="-19050"/>
              <a:ext cx="767049" cy="1274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197"/>
                </a:lnSpc>
                <a:spcBef>
                  <a:spcPct val="0"/>
                </a:spcBef>
              </a:pPr>
              <a:r>
                <a:rPr lang="en-US" b="true" sz="855">
                  <a:solidFill>
                    <a:srgbClr val="FFFFFF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Leçon en trois parties</a:t>
              </a: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398488" y="2860542"/>
            <a:ext cx="2140339" cy="340596"/>
            <a:chOff x="0" y="0"/>
            <a:chExt cx="767049" cy="122062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767049" cy="122062"/>
            </a:xfrm>
            <a:custGeom>
              <a:avLst/>
              <a:gdLst/>
              <a:ahLst/>
              <a:cxnLst/>
              <a:rect r="r" b="b" t="t" l="l"/>
              <a:pathLst>
                <a:path h="122062" w="767049">
                  <a:moveTo>
                    <a:pt x="61031" y="0"/>
                  </a:moveTo>
                  <a:lnTo>
                    <a:pt x="706018" y="0"/>
                  </a:lnTo>
                  <a:cubicBezTo>
                    <a:pt x="739725" y="0"/>
                    <a:pt x="767049" y="27325"/>
                    <a:pt x="767049" y="61031"/>
                  </a:cubicBezTo>
                  <a:lnTo>
                    <a:pt x="767049" y="61031"/>
                  </a:lnTo>
                  <a:cubicBezTo>
                    <a:pt x="767049" y="77217"/>
                    <a:pt x="760619" y="92741"/>
                    <a:pt x="749174" y="104186"/>
                  </a:cubicBezTo>
                  <a:cubicBezTo>
                    <a:pt x="737728" y="115632"/>
                    <a:pt x="722205" y="122062"/>
                    <a:pt x="706018" y="122062"/>
                  </a:cubicBezTo>
                  <a:lnTo>
                    <a:pt x="61031" y="122062"/>
                  </a:lnTo>
                  <a:cubicBezTo>
                    <a:pt x="44845" y="122062"/>
                    <a:pt x="29321" y="115632"/>
                    <a:pt x="17876" y="104186"/>
                  </a:cubicBezTo>
                  <a:cubicBezTo>
                    <a:pt x="6430" y="92741"/>
                    <a:pt x="0" y="77217"/>
                    <a:pt x="0" y="61031"/>
                  </a:cubicBezTo>
                  <a:lnTo>
                    <a:pt x="0" y="61031"/>
                  </a:lnTo>
                  <a:cubicBezTo>
                    <a:pt x="0" y="44845"/>
                    <a:pt x="6430" y="29321"/>
                    <a:pt x="17876" y="17876"/>
                  </a:cubicBezTo>
                  <a:cubicBezTo>
                    <a:pt x="29321" y="6430"/>
                    <a:pt x="44845" y="0"/>
                    <a:pt x="61031" y="0"/>
                  </a:cubicBezTo>
                  <a:close/>
                </a:path>
              </a:pathLst>
            </a:custGeom>
            <a:ln w="19050" cap="sq">
              <a:gradFill>
                <a:gsLst>
                  <a:gs pos="0">
                    <a:srgbClr val="043382">
                      <a:alpha val="100000"/>
                    </a:srgbClr>
                  </a:gs>
                  <a:gs pos="50000">
                    <a:srgbClr val="043382">
                      <a:alpha val="100000"/>
                    </a:srgbClr>
                  </a:gs>
                  <a:gs pos="100000">
                    <a:srgbClr val="0774BB">
                      <a:alpha val="100000"/>
                    </a:srgbClr>
                  </a:gs>
                </a:gsLst>
                <a:lin ang="0"/>
              </a:gradFill>
              <a:prstDash val="solid"/>
              <a:miter/>
            </a:ln>
          </p:spPr>
        </p:sp>
        <p:sp>
          <p:nvSpPr>
            <p:cNvPr name="TextBox 23" id="23"/>
            <p:cNvSpPr txBox="true"/>
            <p:nvPr/>
          </p:nvSpPr>
          <p:spPr>
            <a:xfrm>
              <a:off x="0" y="-28575"/>
              <a:ext cx="767049" cy="15063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617"/>
                </a:lnSpc>
                <a:spcBef>
                  <a:spcPct val="0"/>
                </a:spcBef>
              </a:pPr>
              <a:r>
                <a:rPr lang="en-US" sz="1155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Lectures recommandées</a:t>
              </a:r>
            </a:p>
          </p:txBody>
        </p:sp>
      </p:grpSp>
      <p:sp>
        <p:nvSpPr>
          <p:cNvPr name="Freeform 24" id="24"/>
          <p:cNvSpPr/>
          <p:nvPr/>
        </p:nvSpPr>
        <p:spPr>
          <a:xfrm flipH="false" flipV="false" rot="0">
            <a:off x="283089" y="3422750"/>
            <a:ext cx="270827" cy="283184"/>
          </a:xfrm>
          <a:custGeom>
            <a:avLst/>
            <a:gdLst/>
            <a:ahLst/>
            <a:cxnLst/>
            <a:rect r="r" b="b" t="t" l="l"/>
            <a:pathLst>
              <a:path h="283184" w="270827">
                <a:moveTo>
                  <a:pt x="0" y="0"/>
                </a:moveTo>
                <a:lnTo>
                  <a:pt x="270826" y="0"/>
                </a:lnTo>
                <a:lnTo>
                  <a:pt x="270826" y="283184"/>
                </a:lnTo>
                <a:lnTo>
                  <a:pt x="0" y="2831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295655" y="5153939"/>
            <a:ext cx="270827" cy="283184"/>
          </a:xfrm>
          <a:custGeom>
            <a:avLst/>
            <a:gdLst/>
            <a:ahLst/>
            <a:cxnLst/>
            <a:rect r="r" b="b" t="t" l="l"/>
            <a:pathLst>
              <a:path h="283184" w="270827">
                <a:moveTo>
                  <a:pt x="0" y="0"/>
                </a:moveTo>
                <a:lnTo>
                  <a:pt x="270826" y="0"/>
                </a:lnTo>
                <a:lnTo>
                  <a:pt x="270826" y="283184"/>
                </a:lnTo>
                <a:lnTo>
                  <a:pt x="0" y="2831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1129860" y="1158437"/>
            <a:ext cx="1058533" cy="1054406"/>
          </a:xfrm>
          <a:custGeom>
            <a:avLst/>
            <a:gdLst/>
            <a:ahLst/>
            <a:cxnLst/>
            <a:rect r="r" b="b" t="t" l="l"/>
            <a:pathLst>
              <a:path h="1054406" w="1058533">
                <a:moveTo>
                  <a:pt x="0" y="0"/>
                </a:moveTo>
                <a:lnTo>
                  <a:pt x="1058532" y="0"/>
                </a:lnTo>
                <a:lnTo>
                  <a:pt x="1058532" y="1054405"/>
                </a:lnTo>
                <a:lnTo>
                  <a:pt x="0" y="105440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391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283089" y="6782637"/>
            <a:ext cx="270827" cy="283184"/>
          </a:xfrm>
          <a:custGeom>
            <a:avLst/>
            <a:gdLst/>
            <a:ahLst/>
            <a:cxnLst/>
            <a:rect r="r" b="b" t="t" l="l"/>
            <a:pathLst>
              <a:path h="283184" w="270827">
                <a:moveTo>
                  <a:pt x="0" y="0"/>
                </a:moveTo>
                <a:lnTo>
                  <a:pt x="270826" y="0"/>
                </a:lnTo>
                <a:lnTo>
                  <a:pt x="270826" y="283184"/>
                </a:lnTo>
                <a:lnTo>
                  <a:pt x="0" y="2831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295655" y="8670240"/>
            <a:ext cx="270827" cy="283184"/>
          </a:xfrm>
          <a:custGeom>
            <a:avLst/>
            <a:gdLst/>
            <a:ahLst/>
            <a:cxnLst/>
            <a:rect r="r" b="b" t="t" l="l"/>
            <a:pathLst>
              <a:path h="283184" w="270827">
                <a:moveTo>
                  <a:pt x="0" y="0"/>
                </a:moveTo>
                <a:lnTo>
                  <a:pt x="270826" y="0"/>
                </a:lnTo>
                <a:lnTo>
                  <a:pt x="270826" y="283184"/>
                </a:lnTo>
                <a:lnTo>
                  <a:pt x="0" y="2831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1127768" y="3893897"/>
            <a:ext cx="694782" cy="1124283"/>
          </a:xfrm>
          <a:custGeom>
            <a:avLst/>
            <a:gdLst/>
            <a:ahLst/>
            <a:cxnLst/>
            <a:rect r="r" b="b" t="t" l="l"/>
            <a:pathLst>
              <a:path h="1124283" w="694782">
                <a:moveTo>
                  <a:pt x="0" y="0"/>
                </a:moveTo>
                <a:lnTo>
                  <a:pt x="694782" y="0"/>
                </a:lnTo>
                <a:lnTo>
                  <a:pt x="694782" y="1124283"/>
                </a:lnTo>
                <a:lnTo>
                  <a:pt x="0" y="112428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grpSp>
        <p:nvGrpSpPr>
          <p:cNvPr name="Group 30" id="30"/>
          <p:cNvGrpSpPr/>
          <p:nvPr/>
        </p:nvGrpSpPr>
        <p:grpSpPr>
          <a:xfrm rot="0">
            <a:off x="3364992" y="2599412"/>
            <a:ext cx="1889091" cy="304092"/>
            <a:chOff x="0" y="0"/>
            <a:chExt cx="677008" cy="108980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677008" cy="108980"/>
            </a:xfrm>
            <a:custGeom>
              <a:avLst/>
              <a:gdLst/>
              <a:ahLst/>
              <a:cxnLst/>
              <a:rect r="r" b="b" t="t" l="l"/>
              <a:pathLst>
                <a:path h="108980" w="677008">
                  <a:moveTo>
                    <a:pt x="54490" y="0"/>
                  </a:moveTo>
                  <a:lnTo>
                    <a:pt x="622518" y="0"/>
                  </a:lnTo>
                  <a:cubicBezTo>
                    <a:pt x="636969" y="0"/>
                    <a:pt x="650829" y="5741"/>
                    <a:pt x="661048" y="15960"/>
                  </a:cubicBezTo>
                  <a:cubicBezTo>
                    <a:pt x="671267" y="26179"/>
                    <a:pt x="677008" y="40038"/>
                    <a:pt x="677008" y="54490"/>
                  </a:cubicBezTo>
                  <a:lnTo>
                    <a:pt x="677008" y="54490"/>
                  </a:lnTo>
                  <a:cubicBezTo>
                    <a:pt x="677008" y="84584"/>
                    <a:pt x="652612" y="108980"/>
                    <a:pt x="622518" y="108980"/>
                  </a:cubicBezTo>
                  <a:lnTo>
                    <a:pt x="54490" y="108980"/>
                  </a:lnTo>
                  <a:cubicBezTo>
                    <a:pt x="24396" y="108980"/>
                    <a:pt x="0" y="84584"/>
                    <a:pt x="0" y="54490"/>
                  </a:cubicBezTo>
                  <a:lnTo>
                    <a:pt x="0" y="54490"/>
                  </a:lnTo>
                  <a:cubicBezTo>
                    <a:pt x="0" y="24396"/>
                    <a:pt x="24396" y="0"/>
                    <a:pt x="54490" y="0"/>
                  </a:cubicBezTo>
                  <a:close/>
                </a:path>
              </a:pathLst>
            </a:custGeom>
            <a:solidFill>
              <a:srgbClr val="043382"/>
            </a:solidFill>
            <a:ln cap="sq">
              <a:noFill/>
              <a:prstDash val="solid"/>
              <a:miter/>
            </a:ln>
          </p:spPr>
        </p:sp>
        <p:sp>
          <p:nvSpPr>
            <p:cNvPr name="TextBox 32" id="32"/>
            <p:cNvSpPr txBox="true"/>
            <p:nvPr/>
          </p:nvSpPr>
          <p:spPr>
            <a:xfrm>
              <a:off x="0" y="-28575"/>
              <a:ext cx="677008" cy="1375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617"/>
                </a:lnSpc>
                <a:spcBef>
                  <a:spcPct val="0"/>
                </a:spcBef>
              </a:pPr>
              <a:r>
                <a:rPr lang="en-US" sz="1155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PARTIE I</a:t>
              </a:r>
            </a:p>
          </p:txBody>
        </p:sp>
      </p:grpSp>
      <p:grpSp>
        <p:nvGrpSpPr>
          <p:cNvPr name="Group 33" id="33"/>
          <p:cNvGrpSpPr/>
          <p:nvPr/>
        </p:nvGrpSpPr>
        <p:grpSpPr>
          <a:xfrm rot="0">
            <a:off x="3436875" y="4621538"/>
            <a:ext cx="1889091" cy="304092"/>
            <a:chOff x="0" y="0"/>
            <a:chExt cx="677008" cy="108980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677008" cy="108980"/>
            </a:xfrm>
            <a:custGeom>
              <a:avLst/>
              <a:gdLst/>
              <a:ahLst/>
              <a:cxnLst/>
              <a:rect r="r" b="b" t="t" l="l"/>
              <a:pathLst>
                <a:path h="108980" w="677008">
                  <a:moveTo>
                    <a:pt x="54490" y="0"/>
                  </a:moveTo>
                  <a:lnTo>
                    <a:pt x="622518" y="0"/>
                  </a:lnTo>
                  <a:cubicBezTo>
                    <a:pt x="636969" y="0"/>
                    <a:pt x="650829" y="5741"/>
                    <a:pt x="661048" y="15960"/>
                  </a:cubicBezTo>
                  <a:cubicBezTo>
                    <a:pt x="671267" y="26179"/>
                    <a:pt x="677008" y="40038"/>
                    <a:pt x="677008" y="54490"/>
                  </a:cubicBezTo>
                  <a:lnTo>
                    <a:pt x="677008" y="54490"/>
                  </a:lnTo>
                  <a:cubicBezTo>
                    <a:pt x="677008" y="84584"/>
                    <a:pt x="652612" y="108980"/>
                    <a:pt x="622518" y="108980"/>
                  </a:cubicBezTo>
                  <a:lnTo>
                    <a:pt x="54490" y="108980"/>
                  </a:lnTo>
                  <a:cubicBezTo>
                    <a:pt x="24396" y="108980"/>
                    <a:pt x="0" y="84584"/>
                    <a:pt x="0" y="54490"/>
                  </a:cubicBezTo>
                  <a:lnTo>
                    <a:pt x="0" y="54490"/>
                  </a:lnTo>
                  <a:cubicBezTo>
                    <a:pt x="0" y="24396"/>
                    <a:pt x="24396" y="0"/>
                    <a:pt x="54490" y="0"/>
                  </a:cubicBezTo>
                  <a:close/>
                </a:path>
              </a:pathLst>
            </a:custGeom>
            <a:solidFill>
              <a:srgbClr val="043382"/>
            </a:solidFill>
            <a:ln cap="sq">
              <a:noFill/>
              <a:prstDash val="solid"/>
              <a:miter/>
            </a:ln>
          </p:spPr>
        </p:sp>
        <p:sp>
          <p:nvSpPr>
            <p:cNvPr name="TextBox 35" id="35"/>
            <p:cNvSpPr txBox="true"/>
            <p:nvPr/>
          </p:nvSpPr>
          <p:spPr>
            <a:xfrm>
              <a:off x="0" y="-28575"/>
              <a:ext cx="677008" cy="1375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617"/>
                </a:lnSpc>
                <a:spcBef>
                  <a:spcPct val="0"/>
                </a:spcBef>
              </a:pPr>
              <a:r>
                <a:rPr lang="en-US" sz="1155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PARTIE II</a:t>
              </a:r>
            </a:p>
          </p:txBody>
        </p:sp>
      </p:grpSp>
      <p:grpSp>
        <p:nvGrpSpPr>
          <p:cNvPr name="Group 36" id="36"/>
          <p:cNvGrpSpPr/>
          <p:nvPr/>
        </p:nvGrpSpPr>
        <p:grpSpPr>
          <a:xfrm rot="0">
            <a:off x="3565225" y="7034270"/>
            <a:ext cx="1889091" cy="304092"/>
            <a:chOff x="0" y="0"/>
            <a:chExt cx="677008" cy="108980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677008" cy="108980"/>
            </a:xfrm>
            <a:custGeom>
              <a:avLst/>
              <a:gdLst/>
              <a:ahLst/>
              <a:cxnLst/>
              <a:rect r="r" b="b" t="t" l="l"/>
              <a:pathLst>
                <a:path h="108980" w="677008">
                  <a:moveTo>
                    <a:pt x="54490" y="0"/>
                  </a:moveTo>
                  <a:lnTo>
                    <a:pt x="622518" y="0"/>
                  </a:lnTo>
                  <a:cubicBezTo>
                    <a:pt x="636969" y="0"/>
                    <a:pt x="650829" y="5741"/>
                    <a:pt x="661048" y="15960"/>
                  </a:cubicBezTo>
                  <a:cubicBezTo>
                    <a:pt x="671267" y="26179"/>
                    <a:pt x="677008" y="40038"/>
                    <a:pt x="677008" y="54490"/>
                  </a:cubicBezTo>
                  <a:lnTo>
                    <a:pt x="677008" y="54490"/>
                  </a:lnTo>
                  <a:cubicBezTo>
                    <a:pt x="677008" y="84584"/>
                    <a:pt x="652612" y="108980"/>
                    <a:pt x="622518" y="108980"/>
                  </a:cubicBezTo>
                  <a:lnTo>
                    <a:pt x="54490" y="108980"/>
                  </a:lnTo>
                  <a:cubicBezTo>
                    <a:pt x="24396" y="108980"/>
                    <a:pt x="0" y="84584"/>
                    <a:pt x="0" y="54490"/>
                  </a:cubicBezTo>
                  <a:lnTo>
                    <a:pt x="0" y="54490"/>
                  </a:lnTo>
                  <a:cubicBezTo>
                    <a:pt x="0" y="24396"/>
                    <a:pt x="24396" y="0"/>
                    <a:pt x="54490" y="0"/>
                  </a:cubicBezTo>
                  <a:close/>
                </a:path>
              </a:pathLst>
            </a:custGeom>
            <a:solidFill>
              <a:srgbClr val="043382"/>
            </a:solidFill>
            <a:ln cap="sq">
              <a:noFill/>
              <a:prstDash val="solid"/>
              <a:miter/>
            </a:ln>
          </p:spPr>
        </p:sp>
        <p:sp>
          <p:nvSpPr>
            <p:cNvPr name="TextBox 38" id="38"/>
            <p:cNvSpPr txBox="true"/>
            <p:nvPr/>
          </p:nvSpPr>
          <p:spPr>
            <a:xfrm>
              <a:off x="0" y="-28575"/>
              <a:ext cx="677008" cy="1375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617"/>
                </a:lnSpc>
                <a:spcBef>
                  <a:spcPct val="0"/>
                </a:spcBef>
              </a:pPr>
              <a:r>
                <a:rPr lang="en-US" sz="1155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PARTIE III</a:t>
              </a:r>
            </a:p>
          </p:txBody>
        </p:sp>
      </p:grpSp>
      <p:sp>
        <p:nvSpPr>
          <p:cNvPr name="Freeform 39" id="39"/>
          <p:cNvSpPr/>
          <p:nvPr/>
        </p:nvSpPr>
        <p:spPr>
          <a:xfrm flipH="false" flipV="false" rot="0">
            <a:off x="1117436" y="9097225"/>
            <a:ext cx="692110" cy="1119919"/>
          </a:xfrm>
          <a:custGeom>
            <a:avLst/>
            <a:gdLst/>
            <a:ahLst/>
            <a:cxnLst/>
            <a:rect r="r" b="b" t="t" l="l"/>
            <a:pathLst>
              <a:path h="1119919" w="692110">
                <a:moveTo>
                  <a:pt x="0" y="0"/>
                </a:moveTo>
                <a:lnTo>
                  <a:pt x="692110" y="0"/>
                </a:lnTo>
                <a:lnTo>
                  <a:pt x="692110" y="1119918"/>
                </a:lnTo>
                <a:lnTo>
                  <a:pt x="0" y="111991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40" id="40"/>
          <p:cNvSpPr/>
          <p:nvPr/>
        </p:nvSpPr>
        <p:spPr>
          <a:xfrm flipH="false" flipV="false" rot="0">
            <a:off x="1123144" y="3879213"/>
            <a:ext cx="707522" cy="1150902"/>
          </a:xfrm>
          <a:custGeom>
            <a:avLst/>
            <a:gdLst/>
            <a:ahLst/>
            <a:cxnLst/>
            <a:rect r="r" b="b" t="t" l="l"/>
            <a:pathLst>
              <a:path h="1150902" w="707522">
                <a:moveTo>
                  <a:pt x="0" y="0"/>
                </a:moveTo>
                <a:lnTo>
                  <a:pt x="707521" y="0"/>
                </a:lnTo>
                <a:lnTo>
                  <a:pt x="707521" y="1150901"/>
                </a:lnTo>
                <a:lnTo>
                  <a:pt x="0" y="115090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41" id="41"/>
          <p:cNvSpPr/>
          <p:nvPr/>
        </p:nvSpPr>
        <p:spPr>
          <a:xfrm flipH="false" flipV="false" rot="0">
            <a:off x="1104222" y="5508547"/>
            <a:ext cx="728871" cy="1124283"/>
          </a:xfrm>
          <a:custGeom>
            <a:avLst/>
            <a:gdLst/>
            <a:ahLst/>
            <a:cxnLst/>
            <a:rect r="r" b="b" t="t" l="l"/>
            <a:pathLst>
              <a:path h="1124283" w="728871">
                <a:moveTo>
                  <a:pt x="0" y="0"/>
                </a:moveTo>
                <a:lnTo>
                  <a:pt x="728870" y="0"/>
                </a:lnTo>
                <a:lnTo>
                  <a:pt x="728870" y="1124283"/>
                </a:lnTo>
                <a:lnTo>
                  <a:pt x="0" y="112428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42" id="42"/>
          <p:cNvSpPr/>
          <p:nvPr/>
        </p:nvSpPr>
        <p:spPr>
          <a:xfrm flipH="false" flipV="false" rot="0">
            <a:off x="1104222" y="7211017"/>
            <a:ext cx="726444" cy="1207280"/>
          </a:xfrm>
          <a:custGeom>
            <a:avLst/>
            <a:gdLst/>
            <a:ahLst/>
            <a:cxnLst/>
            <a:rect r="r" b="b" t="t" l="l"/>
            <a:pathLst>
              <a:path h="1207280" w="726444">
                <a:moveTo>
                  <a:pt x="0" y="0"/>
                </a:moveTo>
                <a:lnTo>
                  <a:pt x="726443" y="0"/>
                </a:lnTo>
                <a:lnTo>
                  <a:pt x="726443" y="1207280"/>
                </a:lnTo>
                <a:lnTo>
                  <a:pt x="0" y="120728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43" id="43"/>
          <p:cNvSpPr txBox="true"/>
          <p:nvPr/>
        </p:nvSpPr>
        <p:spPr>
          <a:xfrm rot="0">
            <a:off x="3012994" y="1310611"/>
            <a:ext cx="4758296" cy="387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874"/>
              </a:lnSpc>
              <a:spcBef>
                <a:spcPct val="0"/>
              </a:spcBef>
            </a:pPr>
            <a:r>
              <a:rPr lang="en-US" sz="2874">
                <a:solidFill>
                  <a:srgbClr val="FFFFFF"/>
                </a:solidFill>
                <a:latin typeface="Now Bold"/>
                <a:ea typeface="Now Bold"/>
                <a:cs typeface="Now Bold"/>
                <a:sym typeface="Now Bold"/>
              </a:rPr>
              <a:t>CONTENU DÉTAILLÉ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640601" y="3465253"/>
            <a:ext cx="2212143" cy="2910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15"/>
              </a:lnSpc>
            </a:pPr>
            <a:r>
              <a:rPr lang="en-US" sz="868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Carl Gust</a:t>
            </a:r>
            <a:r>
              <a:rPr lang="en-US" sz="868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</a:t>
            </a:r>
            <a:r>
              <a:rPr lang="en-US" sz="868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</a:t>
            </a:r>
            <a:r>
              <a:rPr lang="en-US" sz="868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868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Ju</a:t>
            </a:r>
            <a:r>
              <a:rPr lang="en-US" sz="868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</a:t>
            </a:r>
            <a:r>
              <a:rPr lang="en-US" sz="868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g - </a:t>
            </a:r>
            <a:r>
              <a:rPr lang="en-US" sz="868" i="true" b="true">
                <a:solidFill>
                  <a:srgbClr val="FFFFFF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Les mystères de l’âme et ses symboles, </a:t>
            </a:r>
            <a:r>
              <a:rPr lang="en-US" sz="868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1952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653167" y="5134889"/>
            <a:ext cx="2069551" cy="5850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15"/>
              </a:lnSpc>
            </a:pPr>
            <a:r>
              <a:rPr lang="en-US" sz="868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Antonio Damasio- </a:t>
            </a:r>
            <a:r>
              <a:rPr lang="en-US" sz="868" i="true" b="true">
                <a:solidFill>
                  <a:srgbClr val="FFFFFF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L’erreur de Descartes, </a:t>
            </a:r>
            <a:r>
              <a:rPr lang="en-US" sz="868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19</a:t>
            </a:r>
            <a:r>
              <a:rPr lang="en-US" sz="868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94</a:t>
            </a:r>
          </a:p>
          <a:p>
            <a:pPr algn="l">
              <a:lnSpc>
                <a:spcPts val="1215"/>
              </a:lnSpc>
            </a:pPr>
          </a:p>
        </p:txBody>
      </p:sp>
      <p:sp>
        <p:nvSpPr>
          <p:cNvPr name="TextBox 46" id="46"/>
          <p:cNvSpPr txBox="true"/>
          <p:nvPr/>
        </p:nvSpPr>
        <p:spPr>
          <a:xfrm rot="0">
            <a:off x="653167" y="6834245"/>
            <a:ext cx="2212143" cy="2910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215"/>
              </a:lnSpc>
              <a:spcBef>
                <a:spcPct val="0"/>
              </a:spcBef>
            </a:pPr>
            <a:r>
              <a:rPr lang="en-US" b="true" sz="868" strike="noStrike" u="non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</a:t>
            </a:r>
            <a:r>
              <a:rPr lang="en-US" b="true" sz="868" strike="noStrike" u="non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nnie</a:t>
            </a:r>
            <a:r>
              <a:rPr lang="en-US" b="true" sz="868" strike="noStrike" u="non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b="true" sz="868" strike="noStrike" u="non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Le</a:t>
            </a:r>
            <a:r>
              <a:rPr lang="en-US" b="true" sz="868" strike="noStrike" u="non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b="true" sz="868" strike="noStrike" u="non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</a:t>
            </a:r>
            <a:r>
              <a:rPr lang="en-US" b="true" sz="868" strike="noStrike" u="non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run - </a:t>
            </a:r>
            <a:r>
              <a:rPr lang="en-US" b="true" sz="868" i="true" strike="noStrike" u="none">
                <a:solidFill>
                  <a:srgbClr val="FFFFFF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Du trop de réalité, </a:t>
            </a:r>
            <a:r>
              <a:rPr lang="en-US" b="true" sz="868" strike="noStrike" u="non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</a:t>
            </a:r>
            <a:r>
              <a:rPr lang="en-US" b="true" sz="868" strike="noStrike" u="non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000</a:t>
            </a:r>
          </a:p>
          <a:p>
            <a:pPr algn="l" marL="0" indent="0" lvl="0">
              <a:lnSpc>
                <a:spcPts val="1215"/>
              </a:lnSpc>
              <a:spcBef>
                <a:spcPct val="0"/>
              </a:spcBef>
            </a:pPr>
          </a:p>
        </p:txBody>
      </p:sp>
      <p:sp>
        <p:nvSpPr>
          <p:cNvPr name="TextBox 47" id="47"/>
          <p:cNvSpPr txBox="true"/>
          <p:nvPr/>
        </p:nvSpPr>
        <p:spPr>
          <a:xfrm rot="0">
            <a:off x="653167" y="8708993"/>
            <a:ext cx="2594460" cy="2910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215"/>
              </a:lnSpc>
              <a:spcBef>
                <a:spcPct val="0"/>
              </a:spcBef>
            </a:pPr>
            <a:r>
              <a:rPr lang="en-US" b="true" sz="868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</a:t>
            </a:r>
            <a:r>
              <a:rPr lang="en-US" b="true" sz="868" strike="noStrike" u="non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ranço</a:t>
            </a:r>
            <a:r>
              <a:rPr lang="en-US" b="true" sz="868" strike="noStrike" u="non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</a:t>
            </a:r>
            <a:r>
              <a:rPr lang="en-US" b="true" sz="868" strike="noStrike" u="non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</a:t>
            </a:r>
            <a:r>
              <a:rPr lang="en-US" b="true" sz="868" strike="noStrike" u="non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b="true" sz="868" strike="noStrike" u="non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Roust</a:t>
            </a:r>
            <a:r>
              <a:rPr lang="en-US" b="true" sz="868" strike="noStrike" u="non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</a:t>
            </a:r>
            <a:r>
              <a:rPr lang="en-US" b="true" sz="868" strike="noStrike" u="non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</a:t>
            </a:r>
            <a:r>
              <a:rPr lang="en-US" b="true" sz="868" strike="noStrike" u="non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g </a:t>
            </a:r>
            <a:r>
              <a:rPr lang="en-US" b="true" sz="868" i="true" strike="noStrike" u="none">
                <a:solidFill>
                  <a:srgbClr val="FFFFFF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- Il suffit d’un geste</a:t>
            </a:r>
            <a:r>
              <a:rPr lang="en-US" b="true" sz="868" i="true" strike="noStrike" u="none">
                <a:solidFill>
                  <a:srgbClr val="FFFFFF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 </a:t>
            </a:r>
            <a:r>
              <a:rPr lang="en-US" b="true" sz="868" strike="noStrike" u="non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2003</a:t>
            </a:r>
          </a:p>
          <a:p>
            <a:pPr algn="l" marL="0" indent="0" lvl="0">
              <a:lnSpc>
                <a:spcPts val="1215"/>
              </a:lnSpc>
              <a:spcBef>
                <a:spcPct val="0"/>
              </a:spcBef>
            </a:pPr>
          </a:p>
        </p:txBody>
      </p:sp>
      <p:sp>
        <p:nvSpPr>
          <p:cNvPr name="TextBox 48" id="48"/>
          <p:cNvSpPr txBox="true"/>
          <p:nvPr/>
        </p:nvSpPr>
        <p:spPr>
          <a:xfrm rot="0">
            <a:off x="3437365" y="3319667"/>
            <a:ext cx="3342235" cy="2910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87457" indent="-93729" lvl="1">
              <a:lnSpc>
                <a:spcPts val="1215"/>
              </a:lnSpc>
              <a:buFont typeface="Arial"/>
              <a:buChar char="•"/>
            </a:pPr>
            <a:r>
              <a:rPr lang="en-US" b="true" sz="868" i="true">
                <a:solidFill>
                  <a:srgbClr val="010101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Rédiger un schéma personnel des trois couches de conscience avec des exemples vécus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3431204" y="3068034"/>
            <a:ext cx="2977706" cy="181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1444"/>
              </a:lnSpc>
              <a:spcBef>
                <a:spcPct val="0"/>
              </a:spcBef>
            </a:pPr>
            <a:r>
              <a:rPr lang="en-US" sz="1032" i="true">
                <a:solidFill>
                  <a:srgbClr val="010101"/>
                </a:solidFill>
                <a:latin typeface="Montserrat Light Italics"/>
                <a:ea typeface="Montserrat Light Italics"/>
                <a:cs typeface="Montserrat Light Italics"/>
                <a:sym typeface="Montserrat Light Italics"/>
              </a:rPr>
              <a:t>Les trois couches de la psyché humaine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3364992" y="3885115"/>
            <a:ext cx="4067673" cy="3542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Définir simplement les niveaux de conscience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Initier une compréhension dynamique des forces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3468452" y="3656061"/>
            <a:ext cx="3526097" cy="181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1444"/>
              </a:lnSpc>
              <a:spcBef>
                <a:spcPct val="0"/>
              </a:spcBef>
            </a:pPr>
            <a:r>
              <a:rPr lang="en-US" sz="1032" i="true">
                <a:solidFill>
                  <a:srgbClr val="010101"/>
                </a:solidFill>
                <a:latin typeface="Montserrat Light Italics"/>
                <a:ea typeface="Montserrat Light Italics"/>
                <a:cs typeface="Montserrat Light Italics"/>
                <a:sym typeface="Montserrat Light Italics"/>
              </a:rPr>
              <a:t>La carte des intentions internes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3443562" y="5058980"/>
            <a:ext cx="2672481" cy="181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1444"/>
              </a:lnSpc>
              <a:spcBef>
                <a:spcPct val="0"/>
              </a:spcBef>
            </a:pPr>
            <a:r>
              <a:rPr lang="en-US" sz="1032" i="true">
                <a:solidFill>
                  <a:srgbClr val="010101"/>
                </a:solidFill>
                <a:latin typeface="Montserrat Light Italics"/>
                <a:ea typeface="Montserrat Light Italics"/>
                <a:cs typeface="Montserrat Light Italics"/>
                <a:sym typeface="Montserrat Light Italics"/>
              </a:rPr>
              <a:t>Identité narrative, sociale et intime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3359672" y="5941272"/>
            <a:ext cx="3481198" cy="5352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Comprendre l’identité comme un devenir permanent à intégrer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Dépasser les rôles et étiquettes</a:t>
            </a:r>
          </a:p>
        </p:txBody>
      </p:sp>
      <p:sp>
        <p:nvSpPr>
          <p:cNvPr name="TextBox 54" id="54"/>
          <p:cNvSpPr txBox="true"/>
          <p:nvPr/>
        </p:nvSpPr>
        <p:spPr>
          <a:xfrm rot="0">
            <a:off x="3456445" y="5697610"/>
            <a:ext cx="3426614" cy="181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1444"/>
              </a:lnSpc>
              <a:spcBef>
                <a:spcPct val="0"/>
              </a:spcBef>
            </a:pPr>
            <a:r>
              <a:rPr lang="en-US" sz="1032" i="true">
                <a:solidFill>
                  <a:srgbClr val="010101"/>
                </a:solidFill>
                <a:latin typeface="Montserrat Light Italics"/>
                <a:ea typeface="Montserrat Light Italics"/>
                <a:cs typeface="Montserrat Light Italics"/>
                <a:sym typeface="Montserrat Light Italics"/>
              </a:rPr>
              <a:t>Se libérer des fixations identitaires</a:t>
            </a:r>
          </a:p>
        </p:txBody>
      </p:sp>
      <p:sp>
        <p:nvSpPr>
          <p:cNvPr name="TextBox 55" id="55"/>
          <p:cNvSpPr txBox="true"/>
          <p:nvPr/>
        </p:nvSpPr>
        <p:spPr>
          <a:xfrm rot="0">
            <a:off x="3498635" y="7707588"/>
            <a:ext cx="3726085" cy="3542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Sommeil et rêve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Méditation et création</a:t>
            </a:r>
          </a:p>
        </p:txBody>
      </p:sp>
      <p:sp>
        <p:nvSpPr>
          <p:cNvPr name="TextBox 56" id="56"/>
          <p:cNvSpPr txBox="true"/>
          <p:nvPr/>
        </p:nvSpPr>
        <p:spPr>
          <a:xfrm rot="0">
            <a:off x="3565225" y="7459483"/>
            <a:ext cx="2672481" cy="181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1444"/>
              </a:lnSpc>
              <a:spcBef>
                <a:spcPct val="0"/>
              </a:spcBef>
            </a:pPr>
            <a:r>
              <a:rPr lang="en-US" sz="1032" i="true">
                <a:solidFill>
                  <a:srgbClr val="010101"/>
                </a:solidFill>
                <a:latin typeface="Montserrat Light Italics"/>
                <a:ea typeface="Montserrat Light Italics"/>
                <a:cs typeface="Montserrat Light Italics"/>
                <a:sym typeface="Montserrat Light Italics"/>
              </a:rPr>
              <a:t>Etats modifiés de conscience</a:t>
            </a:r>
          </a:p>
        </p:txBody>
      </p:sp>
      <p:sp>
        <p:nvSpPr>
          <p:cNvPr name="TextBox 57" id="57"/>
          <p:cNvSpPr txBox="true"/>
          <p:nvPr/>
        </p:nvSpPr>
        <p:spPr>
          <a:xfrm rot="0">
            <a:off x="3498635" y="8568900"/>
            <a:ext cx="4067673" cy="1733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Valoriser les pratiques d’observation élargies de soi</a:t>
            </a:r>
          </a:p>
        </p:txBody>
      </p:sp>
      <p:sp>
        <p:nvSpPr>
          <p:cNvPr name="TextBox 58" id="58"/>
          <p:cNvSpPr txBox="true"/>
          <p:nvPr/>
        </p:nvSpPr>
        <p:spPr>
          <a:xfrm rot="0">
            <a:off x="3595408" y="8339845"/>
            <a:ext cx="3429324" cy="181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1444"/>
              </a:lnSpc>
              <a:spcBef>
                <a:spcPct val="0"/>
              </a:spcBef>
            </a:pPr>
            <a:r>
              <a:rPr lang="en-US" sz="1032" i="true">
                <a:solidFill>
                  <a:srgbClr val="010101"/>
                </a:solidFill>
                <a:latin typeface="Montserrat Light Italics"/>
                <a:ea typeface="Montserrat Light Italics"/>
                <a:cs typeface="Montserrat Light Italics"/>
                <a:sym typeface="Montserrat Light Italics"/>
              </a:rPr>
              <a:t>Entre contrôle et lâcher prise</a:t>
            </a:r>
          </a:p>
        </p:txBody>
      </p:sp>
      <p:sp>
        <p:nvSpPr>
          <p:cNvPr name="TextBox 59" id="59"/>
          <p:cNvSpPr txBox="true"/>
          <p:nvPr/>
        </p:nvSpPr>
        <p:spPr>
          <a:xfrm rot="0">
            <a:off x="3468452" y="4334642"/>
            <a:ext cx="3342235" cy="1440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87457" indent="-93729" lvl="1">
              <a:lnSpc>
                <a:spcPts val="1215"/>
              </a:lnSpc>
              <a:buFont typeface="Arial"/>
              <a:buChar char="•"/>
            </a:pPr>
            <a:r>
              <a:rPr lang="en-US" b="true" sz="868" i="true">
                <a:solidFill>
                  <a:srgbClr val="010101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Identifier un conflit intérieur et repérer les strates actives</a:t>
            </a:r>
          </a:p>
        </p:txBody>
      </p:sp>
      <p:sp>
        <p:nvSpPr>
          <p:cNvPr name="TextBox 60" id="60"/>
          <p:cNvSpPr txBox="true"/>
          <p:nvPr/>
        </p:nvSpPr>
        <p:spPr>
          <a:xfrm rot="0">
            <a:off x="3450248" y="5311313"/>
            <a:ext cx="3342235" cy="2910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87457" indent="-93729" lvl="1">
              <a:lnSpc>
                <a:spcPts val="1215"/>
              </a:lnSpc>
              <a:buFont typeface="Arial"/>
              <a:buChar char="•"/>
            </a:pPr>
            <a:r>
              <a:rPr lang="en-US" b="true" sz="868" i="true">
                <a:solidFill>
                  <a:srgbClr val="010101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Ecrire un récit identitaire à la troisième personne, repérer les rôles dominants</a:t>
            </a:r>
          </a:p>
        </p:txBody>
      </p:sp>
      <p:sp>
        <p:nvSpPr>
          <p:cNvPr name="TextBox 61" id="61"/>
          <p:cNvSpPr txBox="true"/>
          <p:nvPr/>
        </p:nvSpPr>
        <p:spPr>
          <a:xfrm rot="0">
            <a:off x="3498635" y="6562248"/>
            <a:ext cx="3189348" cy="2910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87457" indent="-93729" lvl="1">
              <a:lnSpc>
                <a:spcPts val="1215"/>
              </a:lnSpc>
              <a:buFont typeface="Arial"/>
              <a:buChar char="•"/>
            </a:pPr>
            <a:r>
              <a:rPr lang="en-US" b="true" sz="868" i="true">
                <a:solidFill>
                  <a:srgbClr val="010101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Ecrire une version alternative de soi à cinq ans, dans le futur : quels changements, liens rompus ou renforcés ?</a:t>
            </a:r>
          </a:p>
        </p:txBody>
      </p:sp>
      <p:sp>
        <p:nvSpPr>
          <p:cNvPr name="TextBox 62" id="62"/>
          <p:cNvSpPr txBox="true"/>
          <p:nvPr/>
        </p:nvSpPr>
        <p:spPr>
          <a:xfrm rot="0">
            <a:off x="3565225" y="8100574"/>
            <a:ext cx="3342235" cy="1440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87457" indent="-93729" lvl="1">
              <a:lnSpc>
                <a:spcPts val="1215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868" i="true" strike="noStrike" u="none">
                <a:solidFill>
                  <a:srgbClr val="010101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Tenir un journal de rêves sur sept jours</a:t>
            </a:r>
          </a:p>
        </p:txBody>
      </p:sp>
      <p:sp>
        <p:nvSpPr>
          <p:cNvPr name="TextBox 63" id="63"/>
          <p:cNvSpPr txBox="true"/>
          <p:nvPr/>
        </p:nvSpPr>
        <p:spPr>
          <a:xfrm rot="0">
            <a:off x="3498635" y="8808876"/>
            <a:ext cx="3342235" cy="2910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87457" indent="-93729" lvl="1">
              <a:lnSpc>
                <a:spcPts val="1215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868" i="true" strike="noStrike" u="none">
                <a:solidFill>
                  <a:srgbClr val="010101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Pratiquer un exercice de médiation guidée : visualiser sa psychée comme un imaginaire en évolution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12747" y="1086788"/>
            <a:ext cx="3162808" cy="9967800"/>
            <a:chOff x="0" y="0"/>
            <a:chExt cx="1133479" cy="357223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133479" cy="3572235"/>
            </a:xfrm>
            <a:custGeom>
              <a:avLst/>
              <a:gdLst/>
              <a:ahLst/>
              <a:cxnLst/>
              <a:rect r="r" b="b" t="t" l="l"/>
              <a:pathLst>
                <a:path h="3572235" w="1133479">
                  <a:moveTo>
                    <a:pt x="0" y="0"/>
                  </a:moveTo>
                  <a:lnTo>
                    <a:pt x="1133479" y="0"/>
                  </a:lnTo>
                  <a:lnTo>
                    <a:pt x="1133479" y="3572235"/>
                  </a:lnTo>
                  <a:lnTo>
                    <a:pt x="0" y="3572235"/>
                  </a:lnTo>
                  <a:close/>
                </a:path>
              </a:pathLst>
            </a:custGeom>
            <a:solidFill>
              <a:srgbClr val="19191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76200"/>
              <a:ext cx="1133479" cy="364843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17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0" y="10587587"/>
            <a:ext cx="7560000" cy="208826"/>
            <a:chOff x="0" y="0"/>
            <a:chExt cx="2709333" cy="7483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709333" cy="74838"/>
            </a:xfrm>
            <a:custGeom>
              <a:avLst/>
              <a:gdLst/>
              <a:ahLst/>
              <a:cxnLst/>
              <a:rect r="r" b="b" t="t" l="l"/>
              <a:pathLst>
                <a:path h="74838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74838"/>
                  </a:lnTo>
                  <a:lnTo>
                    <a:pt x="0" y="74838"/>
                  </a:lnTo>
                  <a:close/>
                </a:path>
              </a:pathLst>
            </a:custGeom>
            <a:gradFill rotWithShape="true">
              <a:gsLst>
                <a:gs pos="0">
                  <a:srgbClr val="043382">
                    <a:alpha val="100000"/>
                  </a:srgbClr>
                </a:gs>
                <a:gs pos="50000">
                  <a:srgbClr val="043382">
                    <a:alpha val="100000"/>
                  </a:srgbClr>
                </a:gs>
                <a:gs pos="100000">
                  <a:srgbClr val="0774BB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7" id="7"/>
            <p:cNvSpPr txBox="true"/>
            <p:nvPr/>
          </p:nvSpPr>
          <p:spPr>
            <a:xfrm>
              <a:off x="0" y="-66675"/>
              <a:ext cx="2709333" cy="14151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32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-146438" y="-394426"/>
            <a:ext cx="7852876" cy="1888950"/>
          </a:xfrm>
          <a:custGeom>
            <a:avLst/>
            <a:gdLst/>
            <a:ahLst/>
            <a:cxnLst/>
            <a:rect r="r" b="b" t="t" l="l"/>
            <a:pathLst>
              <a:path h="1888950" w="7852876">
                <a:moveTo>
                  <a:pt x="0" y="0"/>
                </a:moveTo>
                <a:lnTo>
                  <a:pt x="7852876" y="0"/>
                </a:lnTo>
                <a:lnTo>
                  <a:pt x="7852876" y="1888949"/>
                </a:lnTo>
                <a:lnTo>
                  <a:pt x="0" y="18889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66781" r="0" b="-66781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-411446" y="979426"/>
            <a:ext cx="8382892" cy="1474023"/>
            <a:chOff x="0" y="0"/>
            <a:chExt cx="3004239" cy="528257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3004239" cy="528257"/>
            </a:xfrm>
            <a:custGeom>
              <a:avLst/>
              <a:gdLst/>
              <a:ahLst/>
              <a:cxnLst/>
              <a:rect r="r" b="b" t="t" l="l"/>
              <a:pathLst>
                <a:path h="528257" w="3004239">
                  <a:moveTo>
                    <a:pt x="0" y="0"/>
                  </a:moveTo>
                  <a:lnTo>
                    <a:pt x="3004239" y="0"/>
                  </a:lnTo>
                  <a:lnTo>
                    <a:pt x="3004239" y="528257"/>
                  </a:lnTo>
                  <a:lnTo>
                    <a:pt x="0" y="528257"/>
                  </a:lnTo>
                  <a:close/>
                </a:path>
              </a:pathLst>
            </a:custGeom>
            <a:gradFill rotWithShape="true">
              <a:gsLst>
                <a:gs pos="0">
                  <a:srgbClr val="043382">
                    <a:alpha val="100000"/>
                  </a:srgbClr>
                </a:gs>
                <a:gs pos="50000">
                  <a:srgbClr val="043382">
                    <a:alpha val="100000"/>
                  </a:srgbClr>
                </a:gs>
                <a:gs pos="100000">
                  <a:srgbClr val="0774BB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76200"/>
              <a:ext cx="3004239" cy="60445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17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25175" y="979426"/>
            <a:ext cx="3497639" cy="1474023"/>
            <a:chOff x="0" y="0"/>
            <a:chExt cx="1336716" cy="563337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336716" cy="563337"/>
            </a:xfrm>
            <a:custGeom>
              <a:avLst/>
              <a:gdLst/>
              <a:ahLst/>
              <a:cxnLst/>
              <a:rect r="r" b="b" t="t" l="l"/>
              <a:pathLst>
                <a:path h="563337" w="1336716">
                  <a:moveTo>
                    <a:pt x="203200" y="0"/>
                  </a:moveTo>
                  <a:lnTo>
                    <a:pt x="1336716" y="0"/>
                  </a:lnTo>
                  <a:lnTo>
                    <a:pt x="1133516" y="563337"/>
                  </a:lnTo>
                  <a:lnTo>
                    <a:pt x="0" y="563337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42B6B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101600" y="-76200"/>
              <a:ext cx="1133516" cy="63953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17"/>
                </a:lnSpc>
              </a:pPr>
            </a:p>
          </p:txBody>
        </p:sp>
      </p:grpSp>
      <p:grpSp>
        <p:nvGrpSpPr>
          <p:cNvPr name="Group 15" id="15"/>
          <p:cNvGrpSpPr>
            <a:grpSpLocks noChangeAspect="true"/>
          </p:cNvGrpSpPr>
          <p:nvPr/>
        </p:nvGrpSpPr>
        <p:grpSpPr>
          <a:xfrm rot="0">
            <a:off x="596651" y="550048"/>
            <a:ext cx="2126067" cy="2117762"/>
            <a:chOff x="0" y="0"/>
            <a:chExt cx="6502400" cy="64770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116940" y="124149"/>
              <a:ext cx="6262195" cy="6234315"/>
            </a:xfrm>
            <a:custGeom>
              <a:avLst/>
              <a:gdLst/>
              <a:ahLst/>
              <a:cxnLst/>
              <a:rect r="r" b="b" t="t" l="l"/>
              <a:pathLst>
                <a:path h="6234315" w="6262195">
                  <a:moveTo>
                    <a:pt x="3131098" y="32"/>
                  </a:moveTo>
                  <a:cubicBezTo>
                    <a:pt x="2014135" y="-4964"/>
                    <a:pt x="979875" y="588062"/>
                    <a:pt x="419947" y="1554557"/>
                  </a:cubicBezTo>
                  <a:cubicBezTo>
                    <a:pt x="-139982" y="2521051"/>
                    <a:pt x="-139982" y="3713264"/>
                    <a:pt x="419947" y="4679759"/>
                  </a:cubicBezTo>
                  <a:cubicBezTo>
                    <a:pt x="979875" y="5646253"/>
                    <a:pt x="2014135" y="6239279"/>
                    <a:pt x="3131098" y="6234284"/>
                  </a:cubicBezTo>
                  <a:cubicBezTo>
                    <a:pt x="4248061" y="6239279"/>
                    <a:pt x="5282321" y="5646253"/>
                    <a:pt x="5842249" y="4679759"/>
                  </a:cubicBezTo>
                  <a:cubicBezTo>
                    <a:pt x="6402178" y="3713265"/>
                    <a:pt x="6402178" y="2521051"/>
                    <a:pt x="5842249" y="1554557"/>
                  </a:cubicBezTo>
                  <a:cubicBezTo>
                    <a:pt x="5282321" y="588063"/>
                    <a:pt x="4248061" y="-4963"/>
                    <a:pt x="3131098" y="3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73038" y="66269"/>
              <a:ext cx="6350000" cy="6349987"/>
            </a:xfrm>
            <a:custGeom>
              <a:avLst/>
              <a:gdLst/>
              <a:ahLst/>
              <a:cxnLst/>
              <a:rect r="r" b="b" t="t" l="l"/>
              <a:pathLst>
                <a:path h="6349987" w="6350000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043382">
                    <a:alpha val="100000"/>
                  </a:srgbClr>
                </a:gs>
                <a:gs pos="50000">
                  <a:srgbClr val="043382">
                    <a:alpha val="100000"/>
                  </a:srgbClr>
                </a:gs>
                <a:gs pos="100000">
                  <a:srgbClr val="0774BB">
                    <a:alpha val="100000"/>
                  </a:srgbClr>
                </a:gs>
              </a:gsLst>
              <a:lin ang="0"/>
            </a:gra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2968143" y="1728824"/>
            <a:ext cx="2140339" cy="302496"/>
            <a:chOff x="0" y="0"/>
            <a:chExt cx="767049" cy="108408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767049" cy="108408"/>
            </a:xfrm>
            <a:custGeom>
              <a:avLst/>
              <a:gdLst/>
              <a:ahLst/>
              <a:cxnLst/>
              <a:rect r="r" b="b" t="t" l="l"/>
              <a:pathLst>
                <a:path h="108408" w="767049">
                  <a:moveTo>
                    <a:pt x="54204" y="0"/>
                  </a:moveTo>
                  <a:lnTo>
                    <a:pt x="712845" y="0"/>
                  </a:lnTo>
                  <a:cubicBezTo>
                    <a:pt x="742781" y="0"/>
                    <a:pt x="767049" y="24268"/>
                    <a:pt x="767049" y="54204"/>
                  </a:cubicBezTo>
                  <a:lnTo>
                    <a:pt x="767049" y="54204"/>
                  </a:lnTo>
                  <a:cubicBezTo>
                    <a:pt x="767049" y="84140"/>
                    <a:pt x="742781" y="108408"/>
                    <a:pt x="712845" y="108408"/>
                  </a:cubicBezTo>
                  <a:lnTo>
                    <a:pt x="54204" y="108408"/>
                  </a:lnTo>
                  <a:cubicBezTo>
                    <a:pt x="24268" y="108408"/>
                    <a:pt x="0" y="84140"/>
                    <a:pt x="0" y="54204"/>
                  </a:cubicBezTo>
                  <a:lnTo>
                    <a:pt x="0" y="54204"/>
                  </a:lnTo>
                  <a:cubicBezTo>
                    <a:pt x="0" y="24268"/>
                    <a:pt x="24268" y="0"/>
                    <a:pt x="54204" y="0"/>
                  </a:cubicBezTo>
                  <a:close/>
                </a:path>
              </a:pathLst>
            </a:custGeom>
            <a:solidFill>
              <a:srgbClr val="191919"/>
            </a:solidFill>
            <a:ln w="19050" cap="sq">
              <a:gradFill>
                <a:gsLst>
                  <a:gs pos="0">
                    <a:srgbClr val="043382">
                      <a:alpha val="100000"/>
                    </a:srgbClr>
                  </a:gs>
                  <a:gs pos="50000">
                    <a:srgbClr val="043382">
                      <a:alpha val="100000"/>
                    </a:srgbClr>
                  </a:gs>
                  <a:gs pos="100000">
                    <a:srgbClr val="0774BB">
                      <a:alpha val="100000"/>
                    </a:srgbClr>
                  </a:gs>
                </a:gsLst>
                <a:lin ang="0"/>
              </a:gradFill>
              <a:prstDash val="solid"/>
              <a:miter/>
            </a:ln>
          </p:spPr>
        </p:sp>
        <p:sp>
          <p:nvSpPr>
            <p:cNvPr name="TextBox 20" id="20"/>
            <p:cNvSpPr txBox="true"/>
            <p:nvPr/>
          </p:nvSpPr>
          <p:spPr>
            <a:xfrm>
              <a:off x="0" y="-19050"/>
              <a:ext cx="767049" cy="1274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197"/>
                </a:lnSpc>
                <a:spcBef>
                  <a:spcPct val="0"/>
                </a:spcBef>
              </a:pPr>
              <a:r>
                <a:rPr lang="en-US" b="true" sz="855">
                  <a:solidFill>
                    <a:srgbClr val="FFFFFF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Leçon en trois parties</a:t>
              </a: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507124" y="2870067"/>
            <a:ext cx="2140339" cy="340596"/>
            <a:chOff x="0" y="0"/>
            <a:chExt cx="767049" cy="122062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767049" cy="122062"/>
            </a:xfrm>
            <a:custGeom>
              <a:avLst/>
              <a:gdLst/>
              <a:ahLst/>
              <a:cxnLst/>
              <a:rect r="r" b="b" t="t" l="l"/>
              <a:pathLst>
                <a:path h="122062" w="767049">
                  <a:moveTo>
                    <a:pt x="61031" y="0"/>
                  </a:moveTo>
                  <a:lnTo>
                    <a:pt x="706018" y="0"/>
                  </a:lnTo>
                  <a:cubicBezTo>
                    <a:pt x="739725" y="0"/>
                    <a:pt x="767049" y="27325"/>
                    <a:pt x="767049" y="61031"/>
                  </a:cubicBezTo>
                  <a:lnTo>
                    <a:pt x="767049" y="61031"/>
                  </a:lnTo>
                  <a:cubicBezTo>
                    <a:pt x="767049" y="77217"/>
                    <a:pt x="760619" y="92741"/>
                    <a:pt x="749174" y="104186"/>
                  </a:cubicBezTo>
                  <a:cubicBezTo>
                    <a:pt x="737728" y="115632"/>
                    <a:pt x="722205" y="122062"/>
                    <a:pt x="706018" y="122062"/>
                  </a:cubicBezTo>
                  <a:lnTo>
                    <a:pt x="61031" y="122062"/>
                  </a:lnTo>
                  <a:cubicBezTo>
                    <a:pt x="44845" y="122062"/>
                    <a:pt x="29321" y="115632"/>
                    <a:pt x="17876" y="104186"/>
                  </a:cubicBezTo>
                  <a:cubicBezTo>
                    <a:pt x="6430" y="92741"/>
                    <a:pt x="0" y="77217"/>
                    <a:pt x="0" y="61031"/>
                  </a:cubicBezTo>
                  <a:lnTo>
                    <a:pt x="0" y="61031"/>
                  </a:lnTo>
                  <a:cubicBezTo>
                    <a:pt x="0" y="44845"/>
                    <a:pt x="6430" y="29321"/>
                    <a:pt x="17876" y="17876"/>
                  </a:cubicBezTo>
                  <a:cubicBezTo>
                    <a:pt x="29321" y="6430"/>
                    <a:pt x="44845" y="0"/>
                    <a:pt x="61031" y="0"/>
                  </a:cubicBezTo>
                  <a:close/>
                </a:path>
              </a:pathLst>
            </a:custGeom>
            <a:ln w="19050" cap="sq">
              <a:gradFill>
                <a:gsLst>
                  <a:gs pos="0">
                    <a:srgbClr val="043382">
                      <a:alpha val="100000"/>
                    </a:srgbClr>
                  </a:gs>
                  <a:gs pos="50000">
                    <a:srgbClr val="043382">
                      <a:alpha val="100000"/>
                    </a:srgbClr>
                  </a:gs>
                  <a:gs pos="100000">
                    <a:srgbClr val="0774BB">
                      <a:alpha val="100000"/>
                    </a:srgbClr>
                  </a:gs>
                </a:gsLst>
                <a:lin ang="0"/>
              </a:gradFill>
              <a:prstDash val="solid"/>
              <a:miter/>
            </a:ln>
          </p:spPr>
        </p:sp>
        <p:sp>
          <p:nvSpPr>
            <p:cNvPr name="TextBox 23" id="23"/>
            <p:cNvSpPr txBox="true"/>
            <p:nvPr/>
          </p:nvSpPr>
          <p:spPr>
            <a:xfrm>
              <a:off x="0" y="-28575"/>
              <a:ext cx="767049" cy="15063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617"/>
                </a:lnSpc>
                <a:spcBef>
                  <a:spcPct val="0"/>
                </a:spcBef>
              </a:pPr>
              <a:r>
                <a:rPr lang="en-US" sz="1155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Lectures recommandées</a:t>
              </a:r>
            </a:p>
          </p:txBody>
        </p:sp>
      </p:grpSp>
      <p:sp>
        <p:nvSpPr>
          <p:cNvPr name="Freeform 24" id="24"/>
          <p:cNvSpPr/>
          <p:nvPr/>
        </p:nvSpPr>
        <p:spPr>
          <a:xfrm flipH="false" flipV="false" rot="0">
            <a:off x="391726" y="3391639"/>
            <a:ext cx="270827" cy="283184"/>
          </a:xfrm>
          <a:custGeom>
            <a:avLst/>
            <a:gdLst/>
            <a:ahLst/>
            <a:cxnLst/>
            <a:rect r="r" b="b" t="t" l="l"/>
            <a:pathLst>
              <a:path h="283184" w="270827">
                <a:moveTo>
                  <a:pt x="0" y="0"/>
                </a:moveTo>
                <a:lnTo>
                  <a:pt x="270826" y="0"/>
                </a:lnTo>
                <a:lnTo>
                  <a:pt x="270826" y="283183"/>
                </a:lnTo>
                <a:lnTo>
                  <a:pt x="0" y="2831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404291" y="5122828"/>
            <a:ext cx="270827" cy="283184"/>
          </a:xfrm>
          <a:custGeom>
            <a:avLst/>
            <a:gdLst/>
            <a:ahLst/>
            <a:cxnLst/>
            <a:rect r="r" b="b" t="t" l="l"/>
            <a:pathLst>
              <a:path h="283184" w="270827">
                <a:moveTo>
                  <a:pt x="0" y="0"/>
                </a:moveTo>
                <a:lnTo>
                  <a:pt x="270827" y="0"/>
                </a:lnTo>
                <a:lnTo>
                  <a:pt x="270827" y="283184"/>
                </a:lnTo>
                <a:lnTo>
                  <a:pt x="0" y="2831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1129860" y="1158437"/>
            <a:ext cx="1058533" cy="1054406"/>
          </a:xfrm>
          <a:custGeom>
            <a:avLst/>
            <a:gdLst/>
            <a:ahLst/>
            <a:cxnLst/>
            <a:rect r="r" b="b" t="t" l="l"/>
            <a:pathLst>
              <a:path h="1054406" w="1058533">
                <a:moveTo>
                  <a:pt x="0" y="0"/>
                </a:moveTo>
                <a:lnTo>
                  <a:pt x="1058532" y="0"/>
                </a:lnTo>
                <a:lnTo>
                  <a:pt x="1058532" y="1054405"/>
                </a:lnTo>
                <a:lnTo>
                  <a:pt x="0" y="105440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391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391726" y="6751526"/>
            <a:ext cx="270827" cy="283184"/>
          </a:xfrm>
          <a:custGeom>
            <a:avLst/>
            <a:gdLst/>
            <a:ahLst/>
            <a:cxnLst/>
            <a:rect r="r" b="b" t="t" l="l"/>
            <a:pathLst>
              <a:path h="283184" w="270827">
                <a:moveTo>
                  <a:pt x="0" y="0"/>
                </a:moveTo>
                <a:lnTo>
                  <a:pt x="270826" y="0"/>
                </a:lnTo>
                <a:lnTo>
                  <a:pt x="270826" y="283183"/>
                </a:lnTo>
                <a:lnTo>
                  <a:pt x="0" y="2831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404291" y="8639129"/>
            <a:ext cx="270827" cy="283184"/>
          </a:xfrm>
          <a:custGeom>
            <a:avLst/>
            <a:gdLst/>
            <a:ahLst/>
            <a:cxnLst/>
            <a:rect r="r" b="b" t="t" l="l"/>
            <a:pathLst>
              <a:path h="283184" w="270827">
                <a:moveTo>
                  <a:pt x="0" y="0"/>
                </a:moveTo>
                <a:lnTo>
                  <a:pt x="270827" y="0"/>
                </a:lnTo>
                <a:lnTo>
                  <a:pt x="270827" y="283184"/>
                </a:lnTo>
                <a:lnTo>
                  <a:pt x="0" y="2831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9" id="29"/>
          <p:cNvGrpSpPr/>
          <p:nvPr/>
        </p:nvGrpSpPr>
        <p:grpSpPr>
          <a:xfrm rot="0">
            <a:off x="3364992" y="2599412"/>
            <a:ext cx="1889091" cy="304092"/>
            <a:chOff x="0" y="0"/>
            <a:chExt cx="677008" cy="108980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677008" cy="108980"/>
            </a:xfrm>
            <a:custGeom>
              <a:avLst/>
              <a:gdLst/>
              <a:ahLst/>
              <a:cxnLst/>
              <a:rect r="r" b="b" t="t" l="l"/>
              <a:pathLst>
                <a:path h="108980" w="677008">
                  <a:moveTo>
                    <a:pt x="54490" y="0"/>
                  </a:moveTo>
                  <a:lnTo>
                    <a:pt x="622518" y="0"/>
                  </a:lnTo>
                  <a:cubicBezTo>
                    <a:pt x="636969" y="0"/>
                    <a:pt x="650829" y="5741"/>
                    <a:pt x="661048" y="15960"/>
                  </a:cubicBezTo>
                  <a:cubicBezTo>
                    <a:pt x="671267" y="26179"/>
                    <a:pt x="677008" y="40038"/>
                    <a:pt x="677008" y="54490"/>
                  </a:cubicBezTo>
                  <a:lnTo>
                    <a:pt x="677008" y="54490"/>
                  </a:lnTo>
                  <a:cubicBezTo>
                    <a:pt x="677008" y="84584"/>
                    <a:pt x="652612" y="108980"/>
                    <a:pt x="622518" y="108980"/>
                  </a:cubicBezTo>
                  <a:lnTo>
                    <a:pt x="54490" y="108980"/>
                  </a:lnTo>
                  <a:cubicBezTo>
                    <a:pt x="24396" y="108980"/>
                    <a:pt x="0" y="84584"/>
                    <a:pt x="0" y="54490"/>
                  </a:cubicBezTo>
                  <a:lnTo>
                    <a:pt x="0" y="54490"/>
                  </a:lnTo>
                  <a:cubicBezTo>
                    <a:pt x="0" y="24396"/>
                    <a:pt x="24396" y="0"/>
                    <a:pt x="54490" y="0"/>
                  </a:cubicBezTo>
                  <a:close/>
                </a:path>
              </a:pathLst>
            </a:custGeom>
            <a:solidFill>
              <a:srgbClr val="043382"/>
            </a:solidFill>
            <a:ln cap="sq">
              <a:noFill/>
              <a:prstDash val="solid"/>
              <a:miter/>
            </a:ln>
          </p:spPr>
        </p:sp>
        <p:sp>
          <p:nvSpPr>
            <p:cNvPr name="TextBox 31" id="31"/>
            <p:cNvSpPr txBox="true"/>
            <p:nvPr/>
          </p:nvSpPr>
          <p:spPr>
            <a:xfrm>
              <a:off x="0" y="-28575"/>
              <a:ext cx="677008" cy="1375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617"/>
                </a:lnSpc>
                <a:spcBef>
                  <a:spcPct val="0"/>
                </a:spcBef>
              </a:pPr>
              <a:r>
                <a:rPr lang="en-US" sz="1155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PARTIE I</a:t>
              </a: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3436875" y="4621538"/>
            <a:ext cx="1889091" cy="304092"/>
            <a:chOff x="0" y="0"/>
            <a:chExt cx="677008" cy="108980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677008" cy="108980"/>
            </a:xfrm>
            <a:custGeom>
              <a:avLst/>
              <a:gdLst/>
              <a:ahLst/>
              <a:cxnLst/>
              <a:rect r="r" b="b" t="t" l="l"/>
              <a:pathLst>
                <a:path h="108980" w="677008">
                  <a:moveTo>
                    <a:pt x="54490" y="0"/>
                  </a:moveTo>
                  <a:lnTo>
                    <a:pt x="622518" y="0"/>
                  </a:lnTo>
                  <a:cubicBezTo>
                    <a:pt x="636969" y="0"/>
                    <a:pt x="650829" y="5741"/>
                    <a:pt x="661048" y="15960"/>
                  </a:cubicBezTo>
                  <a:cubicBezTo>
                    <a:pt x="671267" y="26179"/>
                    <a:pt x="677008" y="40038"/>
                    <a:pt x="677008" y="54490"/>
                  </a:cubicBezTo>
                  <a:lnTo>
                    <a:pt x="677008" y="54490"/>
                  </a:lnTo>
                  <a:cubicBezTo>
                    <a:pt x="677008" y="84584"/>
                    <a:pt x="652612" y="108980"/>
                    <a:pt x="622518" y="108980"/>
                  </a:cubicBezTo>
                  <a:lnTo>
                    <a:pt x="54490" y="108980"/>
                  </a:lnTo>
                  <a:cubicBezTo>
                    <a:pt x="24396" y="108980"/>
                    <a:pt x="0" y="84584"/>
                    <a:pt x="0" y="54490"/>
                  </a:cubicBezTo>
                  <a:lnTo>
                    <a:pt x="0" y="54490"/>
                  </a:lnTo>
                  <a:cubicBezTo>
                    <a:pt x="0" y="24396"/>
                    <a:pt x="24396" y="0"/>
                    <a:pt x="54490" y="0"/>
                  </a:cubicBezTo>
                  <a:close/>
                </a:path>
              </a:pathLst>
            </a:custGeom>
            <a:solidFill>
              <a:srgbClr val="043382"/>
            </a:solidFill>
            <a:ln cap="sq">
              <a:noFill/>
              <a:prstDash val="solid"/>
              <a:miter/>
            </a:ln>
          </p:spPr>
        </p:sp>
        <p:sp>
          <p:nvSpPr>
            <p:cNvPr name="TextBox 34" id="34"/>
            <p:cNvSpPr txBox="true"/>
            <p:nvPr/>
          </p:nvSpPr>
          <p:spPr>
            <a:xfrm>
              <a:off x="0" y="-28575"/>
              <a:ext cx="677008" cy="1375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617"/>
                </a:lnSpc>
                <a:spcBef>
                  <a:spcPct val="0"/>
                </a:spcBef>
              </a:pPr>
              <a:r>
                <a:rPr lang="en-US" sz="1155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PARTIE II</a:t>
              </a:r>
            </a:p>
          </p:txBody>
        </p:sp>
      </p:grpSp>
      <p:grpSp>
        <p:nvGrpSpPr>
          <p:cNvPr name="Group 35" id="35"/>
          <p:cNvGrpSpPr/>
          <p:nvPr/>
        </p:nvGrpSpPr>
        <p:grpSpPr>
          <a:xfrm rot="0">
            <a:off x="3565225" y="6857420"/>
            <a:ext cx="1889091" cy="304092"/>
            <a:chOff x="0" y="0"/>
            <a:chExt cx="677008" cy="108980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677008" cy="108980"/>
            </a:xfrm>
            <a:custGeom>
              <a:avLst/>
              <a:gdLst/>
              <a:ahLst/>
              <a:cxnLst/>
              <a:rect r="r" b="b" t="t" l="l"/>
              <a:pathLst>
                <a:path h="108980" w="677008">
                  <a:moveTo>
                    <a:pt x="54490" y="0"/>
                  </a:moveTo>
                  <a:lnTo>
                    <a:pt x="622518" y="0"/>
                  </a:lnTo>
                  <a:cubicBezTo>
                    <a:pt x="636969" y="0"/>
                    <a:pt x="650829" y="5741"/>
                    <a:pt x="661048" y="15960"/>
                  </a:cubicBezTo>
                  <a:cubicBezTo>
                    <a:pt x="671267" y="26179"/>
                    <a:pt x="677008" y="40038"/>
                    <a:pt x="677008" y="54490"/>
                  </a:cubicBezTo>
                  <a:lnTo>
                    <a:pt x="677008" y="54490"/>
                  </a:lnTo>
                  <a:cubicBezTo>
                    <a:pt x="677008" y="84584"/>
                    <a:pt x="652612" y="108980"/>
                    <a:pt x="622518" y="108980"/>
                  </a:cubicBezTo>
                  <a:lnTo>
                    <a:pt x="54490" y="108980"/>
                  </a:lnTo>
                  <a:cubicBezTo>
                    <a:pt x="24396" y="108980"/>
                    <a:pt x="0" y="84584"/>
                    <a:pt x="0" y="54490"/>
                  </a:cubicBezTo>
                  <a:lnTo>
                    <a:pt x="0" y="54490"/>
                  </a:lnTo>
                  <a:cubicBezTo>
                    <a:pt x="0" y="24396"/>
                    <a:pt x="24396" y="0"/>
                    <a:pt x="54490" y="0"/>
                  </a:cubicBezTo>
                  <a:close/>
                </a:path>
              </a:pathLst>
            </a:custGeom>
            <a:solidFill>
              <a:srgbClr val="043382"/>
            </a:solidFill>
            <a:ln cap="sq">
              <a:noFill/>
              <a:prstDash val="solid"/>
              <a:miter/>
            </a:ln>
          </p:spPr>
        </p:sp>
        <p:sp>
          <p:nvSpPr>
            <p:cNvPr name="TextBox 37" id="37"/>
            <p:cNvSpPr txBox="true"/>
            <p:nvPr/>
          </p:nvSpPr>
          <p:spPr>
            <a:xfrm>
              <a:off x="0" y="-28575"/>
              <a:ext cx="677008" cy="1375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617"/>
                </a:lnSpc>
                <a:spcBef>
                  <a:spcPct val="0"/>
                </a:spcBef>
              </a:pPr>
              <a:r>
                <a:rPr lang="en-US" sz="1155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PARTIE III</a:t>
              </a:r>
            </a:p>
          </p:txBody>
        </p:sp>
      </p:grpSp>
      <p:sp>
        <p:nvSpPr>
          <p:cNvPr name="Freeform 38" id="38"/>
          <p:cNvSpPr/>
          <p:nvPr/>
        </p:nvSpPr>
        <p:spPr>
          <a:xfrm flipH="false" flipV="false" rot="0">
            <a:off x="1212859" y="5477435"/>
            <a:ext cx="728871" cy="1124283"/>
          </a:xfrm>
          <a:custGeom>
            <a:avLst/>
            <a:gdLst/>
            <a:ahLst/>
            <a:cxnLst/>
            <a:rect r="r" b="b" t="t" l="l"/>
            <a:pathLst>
              <a:path h="1124283" w="728871">
                <a:moveTo>
                  <a:pt x="0" y="0"/>
                </a:moveTo>
                <a:lnTo>
                  <a:pt x="728870" y="0"/>
                </a:lnTo>
                <a:lnTo>
                  <a:pt x="728870" y="1124283"/>
                </a:lnTo>
                <a:lnTo>
                  <a:pt x="0" y="112428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39" id="39"/>
          <p:cNvSpPr/>
          <p:nvPr/>
        </p:nvSpPr>
        <p:spPr>
          <a:xfrm flipH="false" flipV="false" rot="0">
            <a:off x="1219466" y="3795544"/>
            <a:ext cx="715656" cy="1179043"/>
          </a:xfrm>
          <a:custGeom>
            <a:avLst/>
            <a:gdLst/>
            <a:ahLst/>
            <a:cxnLst/>
            <a:rect r="r" b="b" t="t" l="l"/>
            <a:pathLst>
              <a:path h="1179043" w="715656">
                <a:moveTo>
                  <a:pt x="0" y="0"/>
                </a:moveTo>
                <a:lnTo>
                  <a:pt x="715656" y="0"/>
                </a:lnTo>
                <a:lnTo>
                  <a:pt x="715656" y="1179044"/>
                </a:lnTo>
                <a:lnTo>
                  <a:pt x="0" y="117904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40" id="40"/>
          <p:cNvSpPr/>
          <p:nvPr/>
        </p:nvSpPr>
        <p:spPr>
          <a:xfrm flipH="false" flipV="false" rot="0">
            <a:off x="1219466" y="5471835"/>
            <a:ext cx="788659" cy="1129884"/>
          </a:xfrm>
          <a:custGeom>
            <a:avLst/>
            <a:gdLst/>
            <a:ahLst/>
            <a:cxnLst/>
            <a:rect r="r" b="b" t="t" l="l"/>
            <a:pathLst>
              <a:path h="1129884" w="788659">
                <a:moveTo>
                  <a:pt x="0" y="0"/>
                </a:moveTo>
                <a:lnTo>
                  <a:pt x="788659" y="0"/>
                </a:lnTo>
                <a:lnTo>
                  <a:pt x="788659" y="1129883"/>
                </a:lnTo>
                <a:lnTo>
                  <a:pt x="0" y="112988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41" id="41"/>
          <p:cNvSpPr/>
          <p:nvPr/>
        </p:nvSpPr>
        <p:spPr>
          <a:xfrm flipH="false" flipV="false" rot="0">
            <a:off x="1212859" y="7171291"/>
            <a:ext cx="783741" cy="1289048"/>
          </a:xfrm>
          <a:custGeom>
            <a:avLst/>
            <a:gdLst/>
            <a:ahLst/>
            <a:cxnLst/>
            <a:rect r="r" b="b" t="t" l="l"/>
            <a:pathLst>
              <a:path h="1289048" w="783741">
                <a:moveTo>
                  <a:pt x="0" y="0"/>
                </a:moveTo>
                <a:lnTo>
                  <a:pt x="783741" y="0"/>
                </a:lnTo>
                <a:lnTo>
                  <a:pt x="783741" y="1289049"/>
                </a:lnTo>
                <a:lnTo>
                  <a:pt x="0" y="128904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42" id="42"/>
          <p:cNvSpPr/>
          <p:nvPr/>
        </p:nvSpPr>
        <p:spPr>
          <a:xfrm flipH="false" flipV="false" rot="0">
            <a:off x="1219466" y="9108040"/>
            <a:ext cx="795266" cy="1163095"/>
          </a:xfrm>
          <a:custGeom>
            <a:avLst/>
            <a:gdLst/>
            <a:ahLst/>
            <a:cxnLst/>
            <a:rect r="r" b="b" t="t" l="l"/>
            <a:pathLst>
              <a:path h="1163095" w="795266">
                <a:moveTo>
                  <a:pt x="0" y="0"/>
                </a:moveTo>
                <a:lnTo>
                  <a:pt x="795266" y="0"/>
                </a:lnTo>
                <a:lnTo>
                  <a:pt x="795266" y="1163094"/>
                </a:lnTo>
                <a:lnTo>
                  <a:pt x="0" y="116309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43" id="43"/>
          <p:cNvSpPr txBox="true"/>
          <p:nvPr/>
        </p:nvSpPr>
        <p:spPr>
          <a:xfrm rot="0">
            <a:off x="3012994" y="1310611"/>
            <a:ext cx="4758296" cy="387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874"/>
              </a:lnSpc>
              <a:spcBef>
                <a:spcPct val="0"/>
              </a:spcBef>
            </a:pPr>
            <a:r>
              <a:rPr lang="en-US" sz="2874">
                <a:solidFill>
                  <a:srgbClr val="FFFFFF"/>
                </a:solidFill>
                <a:latin typeface="Now Bold"/>
                <a:ea typeface="Now Bold"/>
                <a:cs typeface="Now Bold"/>
                <a:sym typeface="Now Bold"/>
              </a:rPr>
              <a:t>CONTENU DÉTAILLÉ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761804" y="3372748"/>
            <a:ext cx="2082117" cy="5850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15"/>
              </a:lnSpc>
            </a:pPr>
            <a:r>
              <a:rPr lang="en-US" sz="868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Paul Watzl</a:t>
            </a:r>
            <a:r>
              <a:rPr lang="en-US" sz="868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awick</a:t>
            </a:r>
            <a:r>
              <a:rPr lang="en-US" sz="868" i="true" b="true">
                <a:solidFill>
                  <a:srgbClr val="FFFFFF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 - La réalité de la réalité, </a:t>
            </a:r>
            <a:r>
              <a:rPr lang="en-US" sz="868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1976</a:t>
            </a:r>
          </a:p>
          <a:p>
            <a:pPr algn="l">
              <a:lnSpc>
                <a:spcPts val="1215"/>
              </a:lnSpc>
            </a:pPr>
          </a:p>
        </p:txBody>
      </p:sp>
      <p:sp>
        <p:nvSpPr>
          <p:cNvPr name="TextBox 45" id="45"/>
          <p:cNvSpPr txBox="true"/>
          <p:nvPr/>
        </p:nvSpPr>
        <p:spPr>
          <a:xfrm rot="0">
            <a:off x="761804" y="5103778"/>
            <a:ext cx="2069551" cy="4380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15"/>
              </a:lnSpc>
            </a:pPr>
            <a:r>
              <a:rPr lang="en-US" sz="868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Michel Foucault - </a:t>
            </a:r>
            <a:r>
              <a:rPr lang="en-US" sz="868" i="true" b="true">
                <a:solidFill>
                  <a:srgbClr val="FFFFFF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Le pouvoir psychiatrique, </a:t>
            </a:r>
            <a:r>
              <a:rPr lang="en-US" sz="868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1973</a:t>
            </a:r>
          </a:p>
          <a:p>
            <a:pPr algn="l">
              <a:lnSpc>
                <a:spcPts val="1215"/>
              </a:lnSpc>
            </a:pPr>
          </a:p>
        </p:txBody>
      </p:sp>
      <p:sp>
        <p:nvSpPr>
          <p:cNvPr name="TextBox 46" id="46"/>
          <p:cNvSpPr txBox="true"/>
          <p:nvPr/>
        </p:nvSpPr>
        <p:spPr>
          <a:xfrm rot="0">
            <a:off x="761804" y="6741833"/>
            <a:ext cx="2212143" cy="4380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15"/>
              </a:lnSpc>
            </a:pPr>
            <a:r>
              <a:rPr lang="en-US" sz="868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Thomas Kuhn - L</a:t>
            </a:r>
            <a:r>
              <a:rPr lang="en-US" sz="868" i="true" b="true">
                <a:solidFill>
                  <a:srgbClr val="FFFFFF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a structure des révolutions scientifique,</a:t>
            </a:r>
            <a:r>
              <a:rPr lang="en-US" sz="868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1962</a:t>
            </a:r>
          </a:p>
          <a:p>
            <a:pPr algn="l" marL="0" indent="0" lvl="0">
              <a:lnSpc>
                <a:spcPts val="1215"/>
              </a:lnSpc>
              <a:spcBef>
                <a:spcPct val="0"/>
              </a:spcBef>
            </a:pPr>
          </a:p>
        </p:txBody>
      </p:sp>
      <p:sp>
        <p:nvSpPr>
          <p:cNvPr name="TextBox 47" id="47"/>
          <p:cNvSpPr txBox="true"/>
          <p:nvPr/>
        </p:nvSpPr>
        <p:spPr>
          <a:xfrm rot="0">
            <a:off x="761804" y="8677882"/>
            <a:ext cx="2594460" cy="5850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215"/>
              </a:lnSpc>
              <a:spcBef>
                <a:spcPct val="0"/>
              </a:spcBef>
            </a:pPr>
            <a:r>
              <a:rPr lang="en-US" b="true" sz="868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Jean-F</a:t>
            </a:r>
            <a:r>
              <a:rPr lang="en-US" b="true" sz="868" strike="noStrike" u="non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rançois Braunstein - </a:t>
            </a:r>
            <a:r>
              <a:rPr lang="en-US" b="true" sz="868" i="true" strike="noStrike" u="none">
                <a:solidFill>
                  <a:srgbClr val="FFFFFF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La philosophie devenue folle, </a:t>
            </a:r>
            <a:r>
              <a:rPr lang="en-US" b="true" sz="868" strike="noStrike" u="non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2018</a:t>
            </a:r>
          </a:p>
          <a:p>
            <a:pPr algn="l" marL="0" indent="0" lvl="0">
              <a:lnSpc>
                <a:spcPts val="1215"/>
              </a:lnSpc>
              <a:spcBef>
                <a:spcPct val="0"/>
              </a:spcBef>
            </a:pPr>
          </a:p>
          <a:p>
            <a:pPr algn="l" marL="0" indent="0" lvl="0">
              <a:lnSpc>
                <a:spcPts val="1215"/>
              </a:lnSpc>
              <a:spcBef>
                <a:spcPct val="0"/>
              </a:spcBef>
            </a:pPr>
          </a:p>
        </p:txBody>
      </p:sp>
      <p:sp>
        <p:nvSpPr>
          <p:cNvPr name="TextBox 48" id="48"/>
          <p:cNvSpPr txBox="true"/>
          <p:nvPr/>
        </p:nvSpPr>
        <p:spPr>
          <a:xfrm rot="0">
            <a:off x="3437365" y="3319667"/>
            <a:ext cx="3342235" cy="2910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87457" indent="-93729" lvl="1">
              <a:lnSpc>
                <a:spcPts val="1215"/>
              </a:lnSpc>
              <a:buFont typeface="Arial"/>
              <a:buChar char="•"/>
            </a:pPr>
            <a:r>
              <a:rPr lang="en-US" b="true" sz="868" i="true">
                <a:solidFill>
                  <a:srgbClr val="010101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Décrire une situation vécue en identifiant les perceptions, faits émotions et croyances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3431204" y="3068034"/>
            <a:ext cx="2977706" cy="181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1444"/>
              </a:lnSpc>
              <a:spcBef>
                <a:spcPct val="0"/>
              </a:spcBef>
            </a:pPr>
            <a:r>
              <a:rPr lang="en-US" sz="1032" i="true">
                <a:solidFill>
                  <a:srgbClr val="010101"/>
                </a:solidFill>
                <a:latin typeface="Montserrat Light Italics"/>
                <a:ea typeface="Montserrat Light Italics"/>
                <a:cs typeface="Montserrat Light Italics"/>
                <a:sym typeface="Montserrat Light Italics"/>
              </a:rPr>
              <a:t>Perception, interprétations et croyances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3364992" y="3885115"/>
            <a:ext cx="4067673" cy="3542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Comment notre cerveau filtre et déforme ?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Comprendre notre réalité comme production psychique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3468452" y="3656061"/>
            <a:ext cx="3756268" cy="181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1444"/>
              </a:lnSpc>
              <a:spcBef>
                <a:spcPct val="0"/>
              </a:spcBef>
            </a:pPr>
            <a:r>
              <a:rPr lang="en-US" sz="1032" i="true">
                <a:solidFill>
                  <a:srgbClr val="010101"/>
                </a:solidFill>
                <a:latin typeface="Montserrat Light Italics"/>
                <a:ea typeface="Montserrat Light Italics"/>
                <a:cs typeface="Montserrat Light Italics"/>
                <a:sym typeface="Montserrat Light Italics"/>
              </a:rPr>
              <a:t>Biais cognitifs, filtres affectifs et construction du monde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3443562" y="5058980"/>
            <a:ext cx="3666243" cy="181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1444"/>
              </a:lnSpc>
              <a:spcBef>
                <a:spcPct val="0"/>
              </a:spcBef>
            </a:pPr>
            <a:r>
              <a:rPr lang="en-US" sz="1032" i="true">
                <a:solidFill>
                  <a:srgbClr val="010101"/>
                </a:solidFill>
                <a:latin typeface="Montserrat Light Italics"/>
                <a:ea typeface="Montserrat Light Italics"/>
                <a:cs typeface="Montserrat Light Italics"/>
                <a:sym typeface="Montserrat Light Italics"/>
              </a:rPr>
              <a:t>Connaître c’est situer : les cadres culturels et éducatifs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3359672" y="5941272"/>
            <a:ext cx="3481198" cy="3542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Différencier le savoir établi de la croyance internalisée</a:t>
            </a:r>
          </a:p>
        </p:txBody>
      </p:sp>
      <p:sp>
        <p:nvSpPr>
          <p:cNvPr name="TextBox 54" id="54"/>
          <p:cNvSpPr txBox="true"/>
          <p:nvPr/>
        </p:nvSpPr>
        <p:spPr>
          <a:xfrm rot="0">
            <a:off x="3456445" y="5697610"/>
            <a:ext cx="3426614" cy="181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1444"/>
              </a:lnSpc>
              <a:spcBef>
                <a:spcPct val="0"/>
              </a:spcBef>
            </a:pPr>
            <a:r>
              <a:rPr lang="en-US" sz="1032" i="true">
                <a:solidFill>
                  <a:srgbClr val="010101"/>
                </a:solidFill>
                <a:latin typeface="Montserrat Light Italics"/>
                <a:ea typeface="Montserrat Light Italics"/>
                <a:cs typeface="Montserrat Light Italics"/>
                <a:sym typeface="Montserrat Light Italics"/>
              </a:rPr>
              <a:t>Quels registres de vérité ? </a:t>
            </a:r>
          </a:p>
        </p:txBody>
      </p:sp>
      <p:sp>
        <p:nvSpPr>
          <p:cNvPr name="TextBox 55" id="55"/>
          <p:cNvSpPr txBox="true"/>
          <p:nvPr/>
        </p:nvSpPr>
        <p:spPr>
          <a:xfrm rot="0">
            <a:off x="3498635" y="7530738"/>
            <a:ext cx="3726085" cy="3542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Sommeil et rêve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Méditation et création</a:t>
            </a:r>
          </a:p>
        </p:txBody>
      </p:sp>
      <p:sp>
        <p:nvSpPr>
          <p:cNvPr name="TextBox 56" id="56"/>
          <p:cNvSpPr txBox="true"/>
          <p:nvPr/>
        </p:nvSpPr>
        <p:spPr>
          <a:xfrm rot="0">
            <a:off x="3565225" y="7282633"/>
            <a:ext cx="3245461" cy="181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1444"/>
              </a:lnSpc>
              <a:spcBef>
                <a:spcPct val="0"/>
              </a:spcBef>
            </a:pPr>
            <a:r>
              <a:rPr lang="en-US" sz="1032" i="true">
                <a:solidFill>
                  <a:srgbClr val="010101"/>
                </a:solidFill>
                <a:latin typeface="Montserrat Light Italics"/>
                <a:ea typeface="Montserrat Light Italics"/>
                <a:cs typeface="Montserrat Light Italics"/>
                <a:sym typeface="Montserrat Light Italics"/>
              </a:rPr>
              <a:t>Croyances sociales et croyances personnelles</a:t>
            </a:r>
          </a:p>
        </p:txBody>
      </p:sp>
      <p:sp>
        <p:nvSpPr>
          <p:cNvPr name="TextBox 57" id="57"/>
          <p:cNvSpPr txBox="true"/>
          <p:nvPr/>
        </p:nvSpPr>
        <p:spPr>
          <a:xfrm rot="0">
            <a:off x="3498635" y="8526513"/>
            <a:ext cx="4067673" cy="3542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Développer une pensée critique humble et active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Apprendre à se repérer dans une époque saturée</a:t>
            </a:r>
          </a:p>
        </p:txBody>
      </p:sp>
      <p:sp>
        <p:nvSpPr>
          <p:cNvPr name="TextBox 58" id="58"/>
          <p:cNvSpPr txBox="true"/>
          <p:nvPr/>
        </p:nvSpPr>
        <p:spPr>
          <a:xfrm rot="0">
            <a:off x="3565225" y="8310021"/>
            <a:ext cx="3429324" cy="181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1444"/>
              </a:lnSpc>
              <a:spcBef>
                <a:spcPct val="0"/>
              </a:spcBef>
            </a:pPr>
            <a:r>
              <a:rPr lang="en-US" sz="1032" i="true">
                <a:solidFill>
                  <a:srgbClr val="010101"/>
                </a:solidFill>
                <a:latin typeface="Montserrat Light Italics"/>
                <a:ea typeface="Montserrat Light Italics"/>
                <a:cs typeface="Montserrat Light Italics"/>
                <a:sym typeface="Montserrat Light Italics"/>
              </a:rPr>
              <a:t>Entre doute fertile et relativisme paralysant</a:t>
            </a:r>
          </a:p>
        </p:txBody>
      </p:sp>
      <p:sp>
        <p:nvSpPr>
          <p:cNvPr name="TextBox 59" id="59"/>
          <p:cNvSpPr txBox="true"/>
          <p:nvPr/>
        </p:nvSpPr>
        <p:spPr>
          <a:xfrm rot="0">
            <a:off x="3468452" y="4334642"/>
            <a:ext cx="3342235" cy="1440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87457" indent="-93729" lvl="1">
              <a:lnSpc>
                <a:spcPts val="1215"/>
              </a:lnSpc>
              <a:buFont typeface="Arial"/>
              <a:buChar char="•"/>
            </a:pPr>
            <a:r>
              <a:rPr lang="en-US" b="true" sz="868" i="true">
                <a:solidFill>
                  <a:srgbClr val="010101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Faire un inventaire personne de biais cognitifs</a:t>
            </a:r>
          </a:p>
        </p:txBody>
      </p:sp>
      <p:sp>
        <p:nvSpPr>
          <p:cNvPr name="TextBox 60" id="60"/>
          <p:cNvSpPr txBox="true"/>
          <p:nvPr/>
        </p:nvSpPr>
        <p:spPr>
          <a:xfrm rot="0">
            <a:off x="3450248" y="5311313"/>
            <a:ext cx="3342235" cy="2910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87457" indent="-93729" lvl="1">
              <a:lnSpc>
                <a:spcPts val="1215"/>
              </a:lnSpc>
              <a:buFont typeface="Arial"/>
              <a:buChar char="•"/>
            </a:pPr>
            <a:r>
              <a:rPr lang="en-US" b="true" sz="868" i="true">
                <a:solidFill>
                  <a:srgbClr val="010101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Tracer l’origine de trois de ses certitudes actuelles, leur origines et provenances.</a:t>
            </a:r>
          </a:p>
        </p:txBody>
      </p:sp>
      <p:sp>
        <p:nvSpPr>
          <p:cNvPr name="TextBox 61" id="61"/>
          <p:cNvSpPr txBox="true"/>
          <p:nvPr/>
        </p:nvSpPr>
        <p:spPr>
          <a:xfrm rot="0">
            <a:off x="3498635" y="6385398"/>
            <a:ext cx="3189348" cy="2910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87457" indent="-93729" lvl="1">
              <a:lnSpc>
                <a:spcPts val="1215"/>
              </a:lnSpc>
              <a:buFont typeface="Arial"/>
              <a:buChar char="•"/>
            </a:pPr>
            <a:r>
              <a:rPr lang="en-US" b="true" sz="868" i="true">
                <a:solidFill>
                  <a:srgbClr val="010101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Lire deux articles divergents sur un même sujet d’actualité ; en faire une synthèse critique</a:t>
            </a:r>
          </a:p>
        </p:txBody>
      </p:sp>
      <p:sp>
        <p:nvSpPr>
          <p:cNvPr name="TextBox 62" id="62"/>
          <p:cNvSpPr txBox="true"/>
          <p:nvPr/>
        </p:nvSpPr>
        <p:spPr>
          <a:xfrm rot="0">
            <a:off x="3565225" y="7923724"/>
            <a:ext cx="3342235" cy="2910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87457" indent="-93729" lvl="1">
              <a:lnSpc>
                <a:spcPts val="1215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868" i="true">
                <a:solidFill>
                  <a:srgbClr val="010101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Identifier une croyance personnelle forte et en explorer la dimension psychique, sociale et symbolique</a:t>
            </a:r>
          </a:p>
        </p:txBody>
      </p:sp>
      <p:sp>
        <p:nvSpPr>
          <p:cNvPr name="TextBox 63" id="63"/>
          <p:cNvSpPr txBox="true"/>
          <p:nvPr/>
        </p:nvSpPr>
        <p:spPr>
          <a:xfrm rot="0">
            <a:off x="3622814" y="8966514"/>
            <a:ext cx="3342235" cy="2910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87457" indent="-93729" lvl="1">
              <a:lnSpc>
                <a:spcPts val="1215"/>
              </a:lnSpc>
              <a:buFont typeface="Arial"/>
              <a:buChar char="•"/>
            </a:pPr>
            <a:r>
              <a:rPr lang="en-US" b="true" sz="868" i="true">
                <a:solidFill>
                  <a:srgbClr val="010101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Rédiger un manifeste personnel : ce que je considère comme vrai aujourd’hui, pourquoi et dans quelles limites ?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12747" y="1086788"/>
            <a:ext cx="3162808" cy="9967800"/>
            <a:chOff x="0" y="0"/>
            <a:chExt cx="1133479" cy="357223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133479" cy="3572235"/>
            </a:xfrm>
            <a:custGeom>
              <a:avLst/>
              <a:gdLst/>
              <a:ahLst/>
              <a:cxnLst/>
              <a:rect r="r" b="b" t="t" l="l"/>
              <a:pathLst>
                <a:path h="3572235" w="1133479">
                  <a:moveTo>
                    <a:pt x="0" y="0"/>
                  </a:moveTo>
                  <a:lnTo>
                    <a:pt x="1133479" y="0"/>
                  </a:lnTo>
                  <a:lnTo>
                    <a:pt x="1133479" y="3572235"/>
                  </a:lnTo>
                  <a:lnTo>
                    <a:pt x="0" y="3572235"/>
                  </a:lnTo>
                  <a:close/>
                </a:path>
              </a:pathLst>
            </a:custGeom>
            <a:solidFill>
              <a:srgbClr val="19191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76200"/>
              <a:ext cx="1133479" cy="364843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17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0" y="10587587"/>
            <a:ext cx="7560000" cy="208826"/>
            <a:chOff x="0" y="0"/>
            <a:chExt cx="2709333" cy="7483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709333" cy="74838"/>
            </a:xfrm>
            <a:custGeom>
              <a:avLst/>
              <a:gdLst/>
              <a:ahLst/>
              <a:cxnLst/>
              <a:rect r="r" b="b" t="t" l="l"/>
              <a:pathLst>
                <a:path h="74838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74838"/>
                  </a:lnTo>
                  <a:lnTo>
                    <a:pt x="0" y="74838"/>
                  </a:lnTo>
                  <a:close/>
                </a:path>
              </a:pathLst>
            </a:custGeom>
            <a:gradFill rotWithShape="true">
              <a:gsLst>
                <a:gs pos="0">
                  <a:srgbClr val="043382">
                    <a:alpha val="100000"/>
                  </a:srgbClr>
                </a:gs>
                <a:gs pos="50000">
                  <a:srgbClr val="043382">
                    <a:alpha val="100000"/>
                  </a:srgbClr>
                </a:gs>
                <a:gs pos="100000">
                  <a:srgbClr val="0774BB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7" id="7"/>
            <p:cNvSpPr txBox="true"/>
            <p:nvPr/>
          </p:nvSpPr>
          <p:spPr>
            <a:xfrm>
              <a:off x="0" y="-66675"/>
              <a:ext cx="2709333" cy="14151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32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-146438" y="-394426"/>
            <a:ext cx="7852876" cy="1888950"/>
          </a:xfrm>
          <a:custGeom>
            <a:avLst/>
            <a:gdLst/>
            <a:ahLst/>
            <a:cxnLst/>
            <a:rect r="r" b="b" t="t" l="l"/>
            <a:pathLst>
              <a:path h="1888950" w="7852876">
                <a:moveTo>
                  <a:pt x="0" y="0"/>
                </a:moveTo>
                <a:lnTo>
                  <a:pt x="7852876" y="0"/>
                </a:lnTo>
                <a:lnTo>
                  <a:pt x="7852876" y="1888949"/>
                </a:lnTo>
                <a:lnTo>
                  <a:pt x="0" y="18889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66781" r="0" b="-66781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-411446" y="979426"/>
            <a:ext cx="8382892" cy="1474023"/>
            <a:chOff x="0" y="0"/>
            <a:chExt cx="3004239" cy="528257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3004239" cy="528257"/>
            </a:xfrm>
            <a:custGeom>
              <a:avLst/>
              <a:gdLst/>
              <a:ahLst/>
              <a:cxnLst/>
              <a:rect r="r" b="b" t="t" l="l"/>
              <a:pathLst>
                <a:path h="528257" w="3004239">
                  <a:moveTo>
                    <a:pt x="0" y="0"/>
                  </a:moveTo>
                  <a:lnTo>
                    <a:pt x="3004239" y="0"/>
                  </a:lnTo>
                  <a:lnTo>
                    <a:pt x="3004239" y="528257"/>
                  </a:lnTo>
                  <a:lnTo>
                    <a:pt x="0" y="528257"/>
                  </a:lnTo>
                  <a:close/>
                </a:path>
              </a:pathLst>
            </a:custGeom>
            <a:gradFill rotWithShape="true">
              <a:gsLst>
                <a:gs pos="0">
                  <a:srgbClr val="043382">
                    <a:alpha val="100000"/>
                  </a:srgbClr>
                </a:gs>
                <a:gs pos="50000">
                  <a:srgbClr val="043382">
                    <a:alpha val="100000"/>
                  </a:srgbClr>
                </a:gs>
                <a:gs pos="100000">
                  <a:srgbClr val="0774BB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76200"/>
              <a:ext cx="3004239" cy="60445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17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25175" y="979426"/>
            <a:ext cx="3497639" cy="1474023"/>
            <a:chOff x="0" y="0"/>
            <a:chExt cx="1336716" cy="563337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336716" cy="563337"/>
            </a:xfrm>
            <a:custGeom>
              <a:avLst/>
              <a:gdLst/>
              <a:ahLst/>
              <a:cxnLst/>
              <a:rect r="r" b="b" t="t" l="l"/>
              <a:pathLst>
                <a:path h="563337" w="1336716">
                  <a:moveTo>
                    <a:pt x="203200" y="0"/>
                  </a:moveTo>
                  <a:lnTo>
                    <a:pt x="1336716" y="0"/>
                  </a:lnTo>
                  <a:lnTo>
                    <a:pt x="1133516" y="563337"/>
                  </a:lnTo>
                  <a:lnTo>
                    <a:pt x="0" y="563337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42B6B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101600" y="-76200"/>
              <a:ext cx="1133516" cy="63953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17"/>
                </a:lnSpc>
              </a:pPr>
            </a:p>
          </p:txBody>
        </p:sp>
      </p:grpSp>
      <p:grpSp>
        <p:nvGrpSpPr>
          <p:cNvPr name="Group 15" id="15"/>
          <p:cNvGrpSpPr>
            <a:grpSpLocks noChangeAspect="true"/>
          </p:cNvGrpSpPr>
          <p:nvPr/>
        </p:nvGrpSpPr>
        <p:grpSpPr>
          <a:xfrm rot="0">
            <a:off x="596651" y="550048"/>
            <a:ext cx="2126067" cy="2117762"/>
            <a:chOff x="0" y="0"/>
            <a:chExt cx="6502400" cy="64770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116940" y="124149"/>
              <a:ext cx="6262195" cy="6234315"/>
            </a:xfrm>
            <a:custGeom>
              <a:avLst/>
              <a:gdLst/>
              <a:ahLst/>
              <a:cxnLst/>
              <a:rect r="r" b="b" t="t" l="l"/>
              <a:pathLst>
                <a:path h="6234315" w="6262195">
                  <a:moveTo>
                    <a:pt x="3131098" y="32"/>
                  </a:moveTo>
                  <a:cubicBezTo>
                    <a:pt x="2014135" y="-4964"/>
                    <a:pt x="979875" y="588062"/>
                    <a:pt x="419947" y="1554557"/>
                  </a:cubicBezTo>
                  <a:cubicBezTo>
                    <a:pt x="-139982" y="2521051"/>
                    <a:pt x="-139982" y="3713264"/>
                    <a:pt x="419947" y="4679759"/>
                  </a:cubicBezTo>
                  <a:cubicBezTo>
                    <a:pt x="979875" y="5646253"/>
                    <a:pt x="2014135" y="6239279"/>
                    <a:pt x="3131098" y="6234284"/>
                  </a:cubicBezTo>
                  <a:cubicBezTo>
                    <a:pt x="4248061" y="6239279"/>
                    <a:pt x="5282321" y="5646253"/>
                    <a:pt x="5842249" y="4679759"/>
                  </a:cubicBezTo>
                  <a:cubicBezTo>
                    <a:pt x="6402178" y="3713265"/>
                    <a:pt x="6402178" y="2521051"/>
                    <a:pt x="5842249" y="1554557"/>
                  </a:cubicBezTo>
                  <a:cubicBezTo>
                    <a:pt x="5282321" y="588063"/>
                    <a:pt x="4248061" y="-4963"/>
                    <a:pt x="3131098" y="3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73038" y="66269"/>
              <a:ext cx="6350000" cy="6349987"/>
            </a:xfrm>
            <a:custGeom>
              <a:avLst/>
              <a:gdLst/>
              <a:ahLst/>
              <a:cxnLst/>
              <a:rect r="r" b="b" t="t" l="l"/>
              <a:pathLst>
                <a:path h="6349987" w="6350000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043382">
                    <a:alpha val="100000"/>
                  </a:srgbClr>
                </a:gs>
                <a:gs pos="50000">
                  <a:srgbClr val="043382">
                    <a:alpha val="100000"/>
                  </a:srgbClr>
                </a:gs>
                <a:gs pos="100000">
                  <a:srgbClr val="0774BB">
                    <a:alpha val="100000"/>
                  </a:srgbClr>
                </a:gs>
              </a:gsLst>
              <a:lin ang="0"/>
            </a:gra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2968143" y="1728824"/>
            <a:ext cx="2140339" cy="302496"/>
            <a:chOff x="0" y="0"/>
            <a:chExt cx="767049" cy="108408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767049" cy="108408"/>
            </a:xfrm>
            <a:custGeom>
              <a:avLst/>
              <a:gdLst/>
              <a:ahLst/>
              <a:cxnLst/>
              <a:rect r="r" b="b" t="t" l="l"/>
              <a:pathLst>
                <a:path h="108408" w="767049">
                  <a:moveTo>
                    <a:pt x="54204" y="0"/>
                  </a:moveTo>
                  <a:lnTo>
                    <a:pt x="712845" y="0"/>
                  </a:lnTo>
                  <a:cubicBezTo>
                    <a:pt x="742781" y="0"/>
                    <a:pt x="767049" y="24268"/>
                    <a:pt x="767049" y="54204"/>
                  </a:cubicBezTo>
                  <a:lnTo>
                    <a:pt x="767049" y="54204"/>
                  </a:lnTo>
                  <a:cubicBezTo>
                    <a:pt x="767049" y="84140"/>
                    <a:pt x="742781" y="108408"/>
                    <a:pt x="712845" y="108408"/>
                  </a:cubicBezTo>
                  <a:lnTo>
                    <a:pt x="54204" y="108408"/>
                  </a:lnTo>
                  <a:cubicBezTo>
                    <a:pt x="24268" y="108408"/>
                    <a:pt x="0" y="84140"/>
                    <a:pt x="0" y="54204"/>
                  </a:cubicBezTo>
                  <a:lnTo>
                    <a:pt x="0" y="54204"/>
                  </a:lnTo>
                  <a:cubicBezTo>
                    <a:pt x="0" y="24268"/>
                    <a:pt x="24268" y="0"/>
                    <a:pt x="54204" y="0"/>
                  </a:cubicBezTo>
                  <a:close/>
                </a:path>
              </a:pathLst>
            </a:custGeom>
            <a:solidFill>
              <a:srgbClr val="191919"/>
            </a:solidFill>
            <a:ln w="19050" cap="sq">
              <a:gradFill>
                <a:gsLst>
                  <a:gs pos="0">
                    <a:srgbClr val="043382">
                      <a:alpha val="100000"/>
                    </a:srgbClr>
                  </a:gs>
                  <a:gs pos="50000">
                    <a:srgbClr val="043382">
                      <a:alpha val="100000"/>
                    </a:srgbClr>
                  </a:gs>
                  <a:gs pos="100000">
                    <a:srgbClr val="0774BB">
                      <a:alpha val="100000"/>
                    </a:srgbClr>
                  </a:gs>
                </a:gsLst>
                <a:lin ang="0"/>
              </a:gradFill>
              <a:prstDash val="solid"/>
              <a:miter/>
            </a:ln>
          </p:spPr>
        </p:sp>
        <p:sp>
          <p:nvSpPr>
            <p:cNvPr name="TextBox 20" id="20"/>
            <p:cNvSpPr txBox="true"/>
            <p:nvPr/>
          </p:nvSpPr>
          <p:spPr>
            <a:xfrm>
              <a:off x="0" y="-19050"/>
              <a:ext cx="767049" cy="1274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197"/>
                </a:lnSpc>
                <a:spcBef>
                  <a:spcPct val="0"/>
                </a:spcBef>
              </a:pPr>
              <a:r>
                <a:rPr lang="en-US" b="true" sz="855">
                  <a:solidFill>
                    <a:srgbClr val="FFFFFF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Leçon en trois parties</a:t>
              </a: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398488" y="2860542"/>
            <a:ext cx="2140339" cy="340596"/>
            <a:chOff x="0" y="0"/>
            <a:chExt cx="767049" cy="122062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767049" cy="122062"/>
            </a:xfrm>
            <a:custGeom>
              <a:avLst/>
              <a:gdLst/>
              <a:ahLst/>
              <a:cxnLst/>
              <a:rect r="r" b="b" t="t" l="l"/>
              <a:pathLst>
                <a:path h="122062" w="767049">
                  <a:moveTo>
                    <a:pt x="61031" y="0"/>
                  </a:moveTo>
                  <a:lnTo>
                    <a:pt x="706018" y="0"/>
                  </a:lnTo>
                  <a:cubicBezTo>
                    <a:pt x="739725" y="0"/>
                    <a:pt x="767049" y="27325"/>
                    <a:pt x="767049" y="61031"/>
                  </a:cubicBezTo>
                  <a:lnTo>
                    <a:pt x="767049" y="61031"/>
                  </a:lnTo>
                  <a:cubicBezTo>
                    <a:pt x="767049" y="77217"/>
                    <a:pt x="760619" y="92741"/>
                    <a:pt x="749174" y="104186"/>
                  </a:cubicBezTo>
                  <a:cubicBezTo>
                    <a:pt x="737728" y="115632"/>
                    <a:pt x="722205" y="122062"/>
                    <a:pt x="706018" y="122062"/>
                  </a:cubicBezTo>
                  <a:lnTo>
                    <a:pt x="61031" y="122062"/>
                  </a:lnTo>
                  <a:cubicBezTo>
                    <a:pt x="44845" y="122062"/>
                    <a:pt x="29321" y="115632"/>
                    <a:pt x="17876" y="104186"/>
                  </a:cubicBezTo>
                  <a:cubicBezTo>
                    <a:pt x="6430" y="92741"/>
                    <a:pt x="0" y="77217"/>
                    <a:pt x="0" y="61031"/>
                  </a:cubicBezTo>
                  <a:lnTo>
                    <a:pt x="0" y="61031"/>
                  </a:lnTo>
                  <a:cubicBezTo>
                    <a:pt x="0" y="44845"/>
                    <a:pt x="6430" y="29321"/>
                    <a:pt x="17876" y="17876"/>
                  </a:cubicBezTo>
                  <a:cubicBezTo>
                    <a:pt x="29321" y="6430"/>
                    <a:pt x="44845" y="0"/>
                    <a:pt x="61031" y="0"/>
                  </a:cubicBezTo>
                  <a:close/>
                </a:path>
              </a:pathLst>
            </a:custGeom>
            <a:ln w="19050" cap="sq">
              <a:gradFill>
                <a:gsLst>
                  <a:gs pos="0">
                    <a:srgbClr val="043382">
                      <a:alpha val="100000"/>
                    </a:srgbClr>
                  </a:gs>
                  <a:gs pos="50000">
                    <a:srgbClr val="043382">
                      <a:alpha val="100000"/>
                    </a:srgbClr>
                  </a:gs>
                  <a:gs pos="100000">
                    <a:srgbClr val="0774BB">
                      <a:alpha val="100000"/>
                    </a:srgbClr>
                  </a:gs>
                </a:gsLst>
                <a:lin ang="0"/>
              </a:gradFill>
              <a:prstDash val="solid"/>
              <a:miter/>
            </a:ln>
          </p:spPr>
        </p:sp>
        <p:sp>
          <p:nvSpPr>
            <p:cNvPr name="TextBox 23" id="23"/>
            <p:cNvSpPr txBox="true"/>
            <p:nvPr/>
          </p:nvSpPr>
          <p:spPr>
            <a:xfrm>
              <a:off x="0" y="-28575"/>
              <a:ext cx="767049" cy="15063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617"/>
                </a:lnSpc>
                <a:spcBef>
                  <a:spcPct val="0"/>
                </a:spcBef>
              </a:pPr>
              <a:r>
                <a:rPr lang="en-US" sz="1155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Lectures recommandées</a:t>
              </a:r>
            </a:p>
          </p:txBody>
        </p:sp>
      </p:grpSp>
      <p:sp>
        <p:nvSpPr>
          <p:cNvPr name="Freeform 24" id="24"/>
          <p:cNvSpPr/>
          <p:nvPr/>
        </p:nvSpPr>
        <p:spPr>
          <a:xfrm flipH="false" flipV="false" rot="0">
            <a:off x="283089" y="3422750"/>
            <a:ext cx="270827" cy="283184"/>
          </a:xfrm>
          <a:custGeom>
            <a:avLst/>
            <a:gdLst/>
            <a:ahLst/>
            <a:cxnLst/>
            <a:rect r="r" b="b" t="t" l="l"/>
            <a:pathLst>
              <a:path h="283184" w="270827">
                <a:moveTo>
                  <a:pt x="0" y="0"/>
                </a:moveTo>
                <a:lnTo>
                  <a:pt x="270826" y="0"/>
                </a:lnTo>
                <a:lnTo>
                  <a:pt x="270826" y="283184"/>
                </a:lnTo>
                <a:lnTo>
                  <a:pt x="0" y="2831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295655" y="5153939"/>
            <a:ext cx="270827" cy="283184"/>
          </a:xfrm>
          <a:custGeom>
            <a:avLst/>
            <a:gdLst/>
            <a:ahLst/>
            <a:cxnLst/>
            <a:rect r="r" b="b" t="t" l="l"/>
            <a:pathLst>
              <a:path h="283184" w="270827">
                <a:moveTo>
                  <a:pt x="0" y="0"/>
                </a:moveTo>
                <a:lnTo>
                  <a:pt x="270826" y="0"/>
                </a:lnTo>
                <a:lnTo>
                  <a:pt x="270826" y="283184"/>
                </a:lnTo>
                <a:lnTo>
                  <a:pt x="0" y="2831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1129860" y="1158437"/>
            <a:ext cx="1058533" cy="1054406"/>
          </a:xfrm>
          <a:custGeom>
            <a:avLst/>
            <a:gdLst/>
            <a:ahLst/>
            <a:cxnLst/>
            <a:rect r="r" b="b" t="t" l="l"/>
            <a:pathLst>
              <a:path h="1054406" w="1058533">
                <a:moveTo>
                  <a:pt x="0" y="0"/>
                </a:moveTo>
                <a:lnTo>
                  <a:pt x="1058532" y="0"/>
                </a:lnTo>
                <a:lnTo>
                  <a:pt x="1058532" y="1054405"/>
                </a:lnTo>
                <a:lnTo>
                  <a:pt x="0" y="105440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391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283089" y="6782637"/>
            <a:ext cx="270827" cy="283184"/>
          </a:xfrm>
          <a:custGeom>
            <a:avLst/>
            <a:gdLst/>
            <a:ahLst/>
            <a:cxnLst/>
            <a:rect r="r" b="b" t="t" l="l"/>
            <a:pathLst>
              <a:path h="283184" w="270827">
                <a:moveTo>
                  <a:pt x="0" y="0"/>
                </a:moveTo>
                <a:lnTo>
                  <a:pt x="270826" y="0"/>
                </a:lnTo>
                <a:lnTo>
                  <a:pt x="270826" y="283184"/>
                </a:lnTo>
                <a:lnTo>
                  <a:pt x="0" y="2831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295655" y="8670240"/>
            <a:ext cx="270827" cy="283184"/>
          </a:xfrm>
          <a:custGeom>
            <a:avLst/>
            <a:gdLst/>
            <a:ahLst/>
            <a:cxnLst/>
            <a:rect r="r" b="b" t="t" l="l"/>
            <a:pathLst>
              <a:path h="283184" w="270827">
                <a:moveTo>
                  <a:pt x="0" y="0"/>
                </a:moveTo>
                <a:lnTo>
                  <a:pt x="270826" y="0"/>
                </a:lnTo>
                <a:lnTo>
                  <a:pt x="270826" y="283184"/>
                </a:lnTo>
                <a:lnTo>
                  <a:pt x="0" y="2831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9" id="29"/>
          <p:cNvGrpSpPr/>
          <p:nvPr/>
        </p:nvGrpSpPr>
        <p:grpSpPr>
          <a:xfrm rot="0">
            <a:off x="3364992" y="2599412"/>
            <a:ext cx="1889091" cy="304092"/>
            <a:chOff x="0" y="0"/>
            <a:chExt cx="677008" cy="108980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677008" cy="108980"/>
            </a:xfrm>
            <a:custGeom>
              <a:avLst/>
              <a:gdLst/>
              <a:ahLst/>
              <a:cxnLst/>
              <a:rect r="r" b="b" t="t" l="l"/>
              <a:pathLst>
                <a:path h="108980" w="677008">
                  <a:moveTo>
                    <a:pt x="54490" y="0"/>
                  </a:moveTo>
                  <a:lnTo>
                    <a:pt x="622518" y="0"/>
                  </a:lnTo>
                  <a:cubicBezTo>
                    <a:pt x="636969" y="0"/>
                    <a:pt x="650829" y="5741"/>
                    <a:pt x="661048" y="15960"/>
                  </a:cubicBezTo>
                  <a:cubicBezTo>
                    <a:pt x="671267" y="26179"/>
                    <a:pt x="677008" y="40038"/>
                    <a:pt x="677008" y="54490"/>
                  </a:cubicBezTo>
                  <a:lnTo>
                    <a:pt x="677008" y="54490"/>
                  </a:lnTo>
                  <a:cubicBezTo>
                    <a:pt x="677008" y="84584"/>
                    <a:pt x="652612" y="108980"/>
                    <a:pt x="622518" y="108980"/>
                  </a:cubicBezTo>
                  <a:lnTo>
                    <a:pt x="54490" y="108980"/>
                  </a:lnTo>
                  <a:cubicBezTo>
                    <a:pt x="24396" y="108980"/>
                    <a:pt x="0" y="84584"/>
                    <a:pt x="0" y="54490"/>
                  </a:cubicBezTo>
                  <a:lnTo>
                    <a:pt x="0" y="54490"/>
                  </a:lnTo>
                  <a:cubicBezTo>
                    <a:pt x="0" y="24396"/>
                    <a:pt x="24396" y="0"/>
                    <a:pt x="54490" y="0"/>
                  </a:cubicBezTo>
                  <a:close/>
                </a:path>
              </a:pathLst>
            </a:custGeom>
            <a:solidFill>
              <a:srgbClr val="386C9F"/>
            </a:solidFill>
            <a:ln cap="sq">
              <a:noFill/>
              <a:prstDash val="solid"/>
              <a:miter/>
            </a:ln>
          </p:spPr>
        </p:sp>
        <p:sp>
          <p:nvSpPr>
            <p:cNvPr name="TextBox 31" id="31"/>
            <p:cNvSpPr txBox="true"/>
            <p:nvPr/>
          </p:nvSpPr>
          <p:spPr>
            <a:xfrm>
              <a:off x="0" y="-28575"/>
              <a:ext cx="677008" cy="1375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617"/>
                </a:lnSpc>
                <a:spcBef>
                  <a:spcPct val="0"/>
                </a:spcBef>
              </a:pPr>
              <a:r>
                <a:rPr lang="en-US" sz="1155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PARTIE I</a:t>
              </a: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3442195" y="4587588"/>
            <a:ext cx="1889091" cy="304092"/>
            <a:chOff x="0" y="0"/>
            <a:chExt cx="677008" cy="108980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677008" cy="108980"/>
            </a:xfrm>
            <a:custGeom>
              <a:avLst/>
              <a:gdLst/>
              <a:ahLst/>
              <a:cxnLst/>
              <a:rect r="r" b="b" t="t" l="l"/>
              <a:pathLst>
                <a:path h="108980" w="677008">
                  <a:moveTo>
                    <a:pt x="54490" y="0"/>
                  </a:moveTo>
                  <a:lnTo>
                    <a:pt x="622518" y="0"/>
                  </a:lnTo>
                  <a:cubicBezTo>
                    <a:pt x="636969" y="0"/>
                    <a:pt x="650829" y="5741"/>
                    <a:pt x="661048" y="15960"/>
                  </a:cubicBezTo>
                  <a:cubicBezTo>
                    <a:pt x="671267" y="26179"/>
                    <a:pt x="677008" y="40038"/>
                    <a:pt x="677008" y="54490"/>
                  </a:cubicBezTo>
                  <a:lnTo>
                    <a:pt x="677008" y="54490"/>
                  </a:lnTo>
                  <a:cubicBezTo>
                    <a:pt x="677008" y="84584"/>
                    <a:pt x="652612" y="108980"/>
                    <a:pt x="622518" y="108980"/>
                  </a:cubicBezTo>
                  <a:lnTo>
                    <a:pt x="54490" y="108980"/>
                  </a:lnTo>
                  <a:cubicBezTo>
                    <a:pt x="24396" y="108980"/>
                    <a:pt x="0" y="84584"/>
                    <a:pt x="0" y="54490"/>
                  </a:cubicBezTo>
                  <a:lnTo>
                    <a:pt x="0" y="54490"/>
                  </a:lnTo>
                  <a:cubicBezTo>
                    <a:pt x="0" y="24396"/>
                    <a:pt x="24396" y="0"/>
                    <a:pt x="54490" y="0"/>
                  </a:cubicBezTo>
                  <a:close/>
                </a:path>
              </a:pathLst>
            </a:custGeom>
            <a:solidFill>
              <a:srgbClr val="043382"/>
            </a:solidFill>
            <a:ln cap="sq">
              <a:noFill/>
              <a:prstDash val="solid"/>
              <a:miter/>
            </a:ln>
          </p:spPr>
        </p:sp>
        <p:sp>
          <p:nvSpPr>
            <p:cNvPr name="TextBox 34" id="34"/>
            <p:cNvSpPr txBox="true"/>
            <p:nvPr/>
          </p:nvSpPr>
          <p:spPr>
            <a:xfrm>
              <a:off x="0" y="-28575"/>
              <a:ext cx="677008" cy="1375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617"/>
                </a:lnSpc>
                <a:spcBef>
                  <a:spcPct val="0"/>
                </a:spcBef>
              </a:pPr>
              <a:r>
                <a:rPr lang="en-US" sz="1155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PARTIE II</a:t>
              </a:r>
            </a:p>
          </p:txBody>
        </p:sp>
      </p:grpSp>
      <p:grpSp>
        <p:nvGrpSpPr>
          <p:cNvPr name="Group 35" id="35"/>
          <p:cNvGrpSpPr/>
          <p:nvPr/>
        </p:nvGrpSpPr>
        <p:grpSpPr>
          <a:xfrm rot="0">
            <a:off x="3468452" y="7087466"/>
            <a:ext cx="1889091" cy="304092"/>
            <a:chOff x="0" y="0"/>
            <a:chExt cx="677008" cy="108980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677008" cy="108980"/>
            </a:xfrm>
            <a:custGeom>
              <a:avLst/>
              <a:gdLst/>
              <a:ahLst/>
              <a:cxnLst/>
              <a:rect r="r" b="b" t="t" l="l"/>
              <a:pathLst>
                <a:path h="108980" w="677008">
                  <a:moveTo>
                    <a:pt x="54490" y="0"/>
                  </a:moveTo>
                  <a:lnTo>
                    <a:pt x="622518" y="0"/>
                  </a:lnTo>
                  <a:cubicBezTo>
                    <a:pt x="636969" y="0"/>
                    <a:pt x="650829" y="5741"/>
                    <a:pt x="661048" y="15960"/>
                  </a:cubicBezTo>
                  <a:cubicBezTo>
                    <a:pt x="671267" y="26179"/>
                    <a:pt x="677008" y="40038"/>
                    <a:pt x="677008" y="54490"/>
                  </a:cubicBezTo>
                  <a:lnTo>
                    <a:pt x="677008" y="54490"/>
                  </a:lnTo>
                  <a:cubicBezTo>
                    <a:pt x="677008" y="84584"/>
                    <a:pt x="652612" y="108980"/>
                    <a:pt x="622518" y="108980"/>
                  </a:cubicBezTo>
                  <a:lnTo>
                    <a:pt x="54490" y="108980"/>
                  </a:lnTo>
                  <a:cubicBezTo>
                    <a:pt x="24396" y="108980"/>
                    <a:pt x="0" y="84584"/>
                    <a:pt x="0" y="54490"/>
                  </a:cubicBezTo>
                  <a:lnTo>
                    <a:pt x="0" y="54490"/>
                  </a:lnTo>
                  <a:cubicBezTo>
                    <a:pt x="0" y="24396"/>
                    <a:pt x="24396" y="0"/>
                    <a:pt x="54490" y="0"/>
                  </a:cubicBezTo>
                  <a:close/>
                </a:path>
              </a:pathLst>
            </a:custGeom>
            <a:solidFill>
              <a:srgbClr val="043382"/>
            </a:solidFill>
            <a:ln cap="sq">
              <a:noFill/>
              <a:prstDash val="solid"/>
              <a:miter/>
            </a:ln>
          </p:spPr>
        </p:sp>
        <p:sp>
          <p:nvSpPr>
            <p:cNvPr name="TextBox 37" id="37"/>
            <p:cNvSpPr txBox="true"/>
            <p:nvPr/>
          </p:nvSpPr>
          <p:spPr>
            <a:xfrm>
              <a:off x="0" y="-28575"/>
              <a:ext cx="677008" cy="1375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617"/>
                </a:lnSpc>
                <a:spcBef>
                  <a:spcPct val="0"/>
                </a:spcBef>
              </a:pPr>
              <a:r>
                <a:rPr lang="en-US" sz="1155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PARTIE III</a:t>
              </a:r>
            </a:p>
          </p:txBody>
        </p:sp>
      </p:grpSp>
      <p:sp>
        <p:nvSpPr>
          <p:cNvPr name="Freeform 38" id="38"/>
          <p:cNvSpPr/>
          <p:nvPr/>
        </p:nvSpPr>
        <p:spPr>
          <a:xfrm flipH="false" flipV="false" rot="0">
            <a:off x="1129860" y="5494817"/>
            <a:ext cx="804732" cy="1245715"/>
          </a:xfrm>
          <a:custGeom>
            <a:avLst/>
            <a:gdLst/>
            <a:ahLst/>
            <a:cxnLst/>
            <a:rect r="r" b="b" t="t" l="l"/>
            <a:pathLst>
              <a:path h="1245715" w="804732">
                <a:moveTo>
                  <a:pt x="0" y="0"/>
                </a:moveTo>
                <a:lnTo>
                  <a:pt x="804731" y="0"/>
                </a:lnTo>
                <a:lnTo>
                  <a:pt x="804731" y="1245715"/>
                </a:lnTo>
                <a:lnTo>
                  <a:pt x="0" y="124571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39" id="39"/>
          <p:cNvSpPr/>
          <p:nvPr/>
        </p:nvSpPr>
        <p:spPr>
          <a:xfrm flipH="false" flipV="false" rot="0">
            <a:off x="1136984" y="7191269"/>
            <a:ext cx="806289" cy="1327225"/>
          </a:xfrm>
          <a:custGeom>
            <a:avLst/>
            <a:gdLst/>
            <a:ahLst/>
            <a:cxnLst/>
            <a:rect r="r" b="b" t="t" l="l"/>
            <a:pathLst>
              <a:path h="1327225" w="806289">
                <a:moveTo>
                  <a:pt x="0" y="0"/>
                </a:moveTo>
                <a:lnTo>
                  <a:pt x="806289" y="0"/>
                </a:lnTo>
                <a:lnTo>
                  <a:pt x="806289" y="1327224"/>
                </a:lnTo>
                <a:lnTo>
                  <a:pt x="0" y="132722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40" id="40"/>
          <p:cNvSpPr/>
          <p:nvPr/>
        </p:nvSpPr>
        <p:spPr>
          <a:xfrm flipH="false" flipV="false" rot="0">
            <a:off x="1110829" y="3837490"/>
            <a:ext cx="753780" cy="1206590"/>
          </a:xfrm>
          <a:custGeom>
            <a:avLst/>
            <a:gdLst/>
            <a:ahLst/>
            <a:cxnLst/>
            <a:rect r="r" b="b" t="t" l="l"/>
            <a:pathLst>
              <a:path h="1206590" w="753780">
                <a:moveTo>
                  <a:pt x="0" y="0"/>
                </a:moveTo>
                <a:lnTo>
                  <a:pt x="753780" y="0"/>
                </a:lnTo>
                <a:lnTo>
                  <a:pt x="753780" y="1206591"/>
                </a:lnTo>
                <a:lnTo>
                  <a:pt x="0" y="120659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41" id="41"/>
          <p:cNvSpPr/>
          <p:nvPr/>
        </p:nvSpPr>
        <p:spPr>
          <a:xfrm flipH="false" flipV="false" rot="0">
            <a:off x="1129860" y="9144916"/>
            <a:ext cx="820537" cy="1230806"/>
          </a:xfrm>
          <a:custGeom>
            <a:avLst/>
            <a:gdLst/>
            <a:ahLst/>
            <a:cxnLst/>
            <a:rect r="r" b="b" t="t" l="l"/>
            <a:pathLst>
              <a:path h="1230806" w="820537">
                <a:moveTo>
                  <a:pt x="0" y="0"/>
                </a:moveTo>
                <a:lnTo>
                  <a:pt x="820537" y="0"/>
                </a:lnTo>
                <a:lnTo>
                  <a:pt x="820537" y="1230806"/>
                </a:lnTo>
                <a:lnTo>
                  <a:pt x="0" y="123080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42" id="42"/>
          <p:cNvSpPr txBox="true"/>
          <p:nvPr/>
        </p:nvSpPr>
        <p:spPr>
          <a:xfrm rot="0">
            <a:off x="3012994" y="1310611"/>
            <a:ext cx="4758296" cy="387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874"/>
              </a:lnSpc>
              <a:spcBef>
                <a:spcPct val="0"/>
              </a:spcBef>
            </a:pPr>
            <a:r>
              <a:rPr lang="en-US" sz="2874">
                <a:solidFill>
                  <a:srgbClr val="FFFFFF"/>
                </a:solidFill>
                <a:latin typeface="Now Bold"/>
                <a:ea typeface="Now Bold"/>
                <a:cs typeface="Now Bold"/>
                <a:sym typeface="Now Bold"/>
              </a:rPr>
              <a:t>CONTENU DÉTAILLÉ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653167" y="3403860"/>
            <a:ext cx="2082117" cy="4380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15"/>
              </a:lnSpc>
            </a:pPr>
            <a:r>
              <a:rPr lang="en-US" sz="868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B.F. Sk</a:t>
            </a:r>
            <a:r>
              <a:rPr lang="en-US" sz="868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inner - </a:t>
            </a:r>
            <a:r>
              <a:rPr lang="en-US" sz="868" i="true" b="true">
                <a:solidFill>
                  <a:srgbClr val="FFFFFF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Au-delà de la liberté et de la dignité, 1</a:t>
            </a:r>
            <a:r>
              <a:rPr lang="en-US" sz="868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971</a:t>
            </a:r>
          </a:p>
          <a:p>
            <a:pPr algn="l">
              <a:lnSpc>
                <a:spcPts val="1215"/>
              </a:lnSpc>
            </a:pPr>
          </a:p>
        </p:txBody>
      </p:sp>
      <p:sp>
        <p:nvSpPr>
          <p:cNvPr name="TextBox 44" id="44"/>
          <p:cNvSpPr txBox="true"/>
          <p:nvPr/>
        </p:nvSpPr>
        <p:spPr>
          <a:xfrm rot="0">
            <a:off x="653167" y="5134889"/>
            <a:ext cx="2069551" cy="4380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15"/>
              </a:lnSpc>
            </a:pPr>
            <a:r>
              <a:rPr lang="en-US" sz="868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Joseph </a:t>
            </a:r>
            <a:r>
              <a:rPr lang="en-US" sz="868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Le</a:t>
            </a:r>
            <a:r>
              <a:rPr lang="en-US" sz="868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</a:t>
            </a:r>
            <a:r>
              <a:rPr lang="en-US" sz="868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ou</a:t>
            </a:r>
            <a:r>
              <a:rPr lang="en-US" sz="868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x - </a:t>
            </a:r>
            <a:r>
              <a:rPr lang="en-US" sz="868" i="true" b="true">
                <a:solidFill>
                  <a:srgbClr val="FFFFFF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Le cerveau émotionnel, </a:t>
            </a:r>
            <a:r>
              <a:rPr lang="en-US" sz="868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1996</a:t>
            </a:r>
          </a:p>
          <a:p>
            <a:pPr algn="l">
              <a:lnSpc>
                <a:spcPts val="1215"/>
              </a:lnSpc>
            </a:pPr>
          </a:p>
        </p:txBody>
      </p:sp>
      <p:sp>
        <p:nvSpPr>
          <p:cNvPr name="TextBox 45" id="45"/>
          <p:cNvSpPr txBox="true"/>
          <p:nvPr/>
        </p:nvSpPr>
        <p:spPr>
          <a:xfrm rot="0">
            <a:off x="653167" y="6772944"/>
            <a:ext cx="2212143" cy="4380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15"/>
              </a:lnSpc>
            </a:pPr>
            <a:r>
              <a:rPr lang="en-US" sz="868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Clarissa Pinkol</a:t>
            </a:r>
            <a:r>
              <a:rPr lang="en-US" sz="868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 </a:t>
            </a:r>
            <a:r>
              <a:rPr lang="en-US" sz="868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</a:t>
            </a:r>
            <a:r>
              <a:rPr lang="en-US" sz="868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st</a:t>
            </a:r>
            <a:r>
              <a:rPr lang="en-US" sz="868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és -  </a:t>
            </a:r>
            <a:r>
              <a:rPr lang="en-US" sz="868" i="true" b="true">
                <a:solidFill>
                  <a:srgbClr val="FFFFFF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Femmes qui courent avec les loups 1</a:t>
            </a:r>
            <a:r>
              <a:rPr lang="en-US" sz="868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992</a:t>
            </a:r>
          </a:p>
          <a:p>
            <a:pPr algn="l" marL="0" indent="0" lvl="0">
              <a:lnSpc>
                <a:spcPts val="1215"/>
              </a:lnSpc>
              <a:spcBef>
                <a:spcPct val="0"/>
              </a:spcBef>
            </a:pPr>
          </a:p>
        </p:txBody>
      </p:sp>
      <p:sp>
        <p:nvSpPr>
          <p:cNvPr name="TextBox 46" id="46"/>
          <p:cNvSpPr txBox="true"/>
          <p:nvPr/>
        </p:nvSpPr>
        <p:spPr>
          <a:xfrm rot="0">
            <a:off x="653167" y="8708993"/>
            <a:ext cx="2594460" cy="5850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215"/>
              </a:lnSpc>
              <a:spcBef>
                <a:spcPct val="0"/>
              </a:spcBef>
            </a:pPr>
            <a:r>
              <a:rPr lang="en-US" b="true" sz="868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Aa</a:t>
            </a:r>
            <a:r>
              <a:rPr lang="en-US" b="true" sz="868" strike="noStrike" u="non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ron Beck - </a:t>
            </a:r>
            <a:r>
              <a:rPr lang="en-US" b="true" sz="868" i="true" strike="noStrike" u="none">
                <a:solidFill>
                  <a:srgbClr val="FFFFFF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Thérapie cognitive et troubles émotionnels, </a:t>
            </a:r>
            <a:r>
              <a:rPr lang="en-US" b="true" sz="868" strike="noStrike" u="non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1976</a:t>
            </a:r>
          </a:p>
          <a:p>
            <a:pPr algn="l" marL="0" indent="0" lvl="0">
              <a:lnSpc>
                <a:spcPts val="1215"/>
              </a:lnSpc>
              <a:spcBef>
                <a:spcPct val="0"/>
              </a:spcBef>
            </a:pPr>
          </a:p>
          <a:p>
            <a:pPr algn="l" marL="0" indent="0" lvl="0">
              <a:lnSpc>
                <a:spcPts val="1215"/>
              </a:lnSpc>
              <a:spcBef>
                <a:spcPct val="0"/>
              </a:spcBef>
            </a:pPr>
          </a:p>
        </p:txBody>
      </p:sp>
      <p:sp>
        <p:nvSpPr>
          <p:cNvPr name="TextBox 47" id="47"/>
          <p:cNvSpPr txBox="true"/>
          <p:nvPr/>
        </p:nvSpPr>
        <p:spPr>
          <a:xfrm rot="0">
            <a:off x="3437365" y="3319667"/>
            <a:ext cx="3342235" cy="2910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87457" indent="-93729" lvl="1">
              <a:lnSpc>
                <a:spcPts val="1215"/>
              </a:lnSpc>
              <a:buFont typeface="Arial"/>
              <a:buChar char="•"/>
            </a:pPr>
            <a:r>
              <a:rPr lang="en-US" b="true" sz="868" i="true">
                <a:solidFill>
                  <a:srgbClr val="010101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Lister les comportements que l’on répète sans les vouloir et retracer leur origine sociale ou familiale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3431204" y="3068034"/>
            <a:ext cx="3600435" cy="181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1444"/>
              </a:lnSpc>
              <a:spcBef>
                <a:spcPct val="0"/>
              </a:spcBef>
            </a:pPr>
            <a:r>
              <a:rPr lang="en-US" sz="1032" i="true">
                <a:solidFill>
                  <a:srgbClr val="010101"/>
                </a:solidFill>
                <a:latin typeface="Montserrat Light Italics"/>
                <a:ea typeface="Montserrat Light Italics"/>
                <a:cs typeface="Montserrat Light Italics"/>
                <a:sym typeface="Montserrat Light Italics"/>
              </a:rPr>
              <a:t>L’humain conditionné, de la survie au conformisme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3364992" y="3885115"/>
            <a:ext cx="4067673" cy="1733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Distinguer l’instinct de la réaction acquise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3468452" y="3656061"/>
            <a:ext cx="3756268" cy="181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1444"/>
              </a:lnSpc>
              <a:spcBef>
                <a:spcPct val="0"/>
              </a:spcBef>
            </a:pPr>
            <a:r>
              <a:rPr lang="en-US" sz="1032" i="true">
                <a:solidFill>
                  <a:srgbClr val="010101"/>
                </a:solidFill>
                <a:latin typeface="Montserrat Light Italics"/>
                <a:ea typeface="Montserrat Light Italics"/>
                <a:cs typeface="Montserrat Light Italics"/>
                <a:sym typeface="Montserrat Light Italics"/>
              </a:rPr>
              <a:t>Valeurs inculquées, réflexes appris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3448882" y="5025031"/>
            <a:ext cx="3666243" cy="181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1444"/>
              </a:lnSpc>
              <a:spcBef>
                <a:spcPct val="0"/>
              </a:spcBef>
            </a:pPr>
            <a:r>
              <a:rPr lang="en-US" sz="1032" i="true">
                <a:solidFill>
                  <a:srgbClr val="010101"/>
                </a:solidFill>
                <a:latin typeface="Montserrat Light Italics"/>
                <a:ea typeface="Montserrat Light Italics"/>
                <a:cs typeface="Montserrat Light Italics"/>
                <a:sym typeface="Montserrat Light Italics"/>
              </a:rPr>
              <a:t>Pensées automatiques et distorsions cognitives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3364992" y="5907322"/>
            <a:ext cx="3481198" cy="5352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Identifier l’auto-sabotage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Reconnaître les émotions dans la paralysie de la pensée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3461765" y="5663661"/>
            <a:ext cx="3426614" cy="181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1444"/>
              </a:lnSpc>
              <a:spcBef>
                <a:spcPct val="0"/>
              </a:spcBef>
            </a:pPr>
            <a:r>
              <a:rPr lang="en-US" sz="1032" i="true">
                <a:solidFill>
                  <a:srgbClr val="010101"/>
                </a:solidFill>
                <a:latin typeface="Montserrat Light Italics"/>
                <a:ea typeface="Montserrat Light Italics"/>
                <a:cs typeface="Montserrat Light Italics"/>
                <a:sym typeface="Montserrat Light Italics"/>
              </a:rPr>
              <a:t>Peurs, hontes et évitement de lucidité</a:t>
            </a:r>
          </a:p>
        </p:txBody>
      </p:sp>
      <p:sp>
        <p:nvSpPr>
          <p:cNvPr name="TextBox 54" id="54"/>
          <p:cNvSpPr txBox="true"/>
          <p:nvPr/>
        </p:nvSpPr>
        <p:spPr>
          <a:xfrm rot="0">
            <a:off x="3448882" y="7748387"/>
            <a:ext cx="3726085" cy="3542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Sommeil et rêve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Méditation et création</a:t>
            </a:r>
          </a:p>
        </p:txBody>
      </p:sp>
      <p:sp>
        <p:nvSpPr>
          <p:cNvPr name="TextBox 55" id="55"/>
          <p:cNvSpPr txBox="true"/>
          <p:nvPr/>
        </p:nvSpPr>
        <p:spPr>
          <a:xfrm rot="0">
            <a:off x="3515472" y="7500283"/>
            <a:ext cx="3245461" cy="181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1444"/>
              </a:lnSpc>
              <a:spcBef>
                <a:spcPct val="0"/>
              </a:spcBef>
            </a:pPr>
            <a:r>
              <a:rPr lang="en-US" sz="1032" i="true">
                <a:solidFill>
                  <a:srgbClr val="010101"/>
                </a:solidFill>
                <a:latin typeface="Montserrat Light Italics"/>
                <a:ea typeface="Montserrat Light Italics"/>
                <a:cs typeface="Montserrat Light Italics"/>
                <a:sym typeface="Montserrat Light Italics"/>
              </a:rPr>
              <a:t>Neuroplasticité et reconnexions</a:t>
            </a:r>
          </a:p>
        </p:txBody>
      </p:sp>
      <p:sp>
        <p:nvSpPr>
          <p:cNvPr name="TextBox 56" id="56"/>
          <p:cNvSpPr txBox="true"/>
          <p:nvPr/>
        </p:nvSpPr>
        <p:spPr>
          <a:xfrm rot="0">
            <a:off x="3448882" y="8756725"/>
            <a:ext cx="3659495" cy="7162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Les fondements neuropsychologiques du changement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Développer des pratiques concrètes de reprogrammation</a:t>
            </a:r>
          </a:p>
        </p:txBody>
      </p:sp>
      <p:sp>
        <p:nvSpPr>
          <p:cNvPr name="TextBox 57" id="57"/>
          <p:cNvSpPr txBox="true"/>
          <p:nvPr/>
        </p:nvSpPr>
        <p:spPr>
          <a:xfrm rot="0">
            <a:off x="3515472" y="8527670"/>
            <a:ext cx="3429324" cy="181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1444"/>
              </a:lnSpc>
              <a:spcBef>
                <a:spcPct val="0"/>
              </a:spcBef>
            </a:pPr>
            <a:r>
              <a:rPr lang="en-US" sz="1032" i="true">
                <a:solidFill>
                  <a:srgbClr val="010101"/>
                </a:solidFill>
                <a:latin typeface="Montserrat Light Italics"/>
                <a:ea typeface="Montserrat Light Italics"/>
                <a:cs typeface="Montserrat Light Italics"/>
                <a:sym typeface="Montserrat Light Italics"/>
              </a:rPr>
              <a:t>Créer un environnement mental favorable</a:t>
            </a:r>
          </a:p>
        </p:txBody>
      </p:sp>
      <p:sp>
        <p:nvSpPr>
          <p:cNvPr name="TextBox 58" id="58"/>
          <p:cNvSpPr txBox="true"/>
          <p:nvPr/>
        </p:nvSpPr>
        <p:spPr>
          <a:xfrm rot="0">
            <a:off x="3468452" y="4115567"/>
            <a:ext cx="3342235" cy="2910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87457" indent="-93729" lvl="1">
              <a:lnSpc>
                <a:spcPts val="1215"/>
              </a:lnSpc>
              <a:buFont typeface="Arial"/>
              <a:buChar char="•"/>
            </a:pPr>
            <a:r>
              <a:rPr lang="en-US" b="true" sz="868" i="true">
                <a:solidFill>
                  <a:srgbClr val="010101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Ecrire une généalogie des valeurs : que m’a t-on appris comme étant le bien ? Le vrai ? Le juste ? </a:t>
            </a:r>
          </a:p>
        </p:txBody>
      </p:sp>
      <p:sp>
        <p:nvSpPr>
          <p:cNvPr name="TextBox 59" id="59"/>
          <p:cNvSpPr txBox="true"/>
          <p:nvPr/>
        </p:nvSpPr>
        <p:spPr>
          <a:xfrm rot="0">
            <a:off x="3455568" y="5277364"/>
            <a:ext cx="3342235" cy="2910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87457" indent="-93729" lvl="1">
              <a:lnSpc>
                <a:spcPts val="1215"/>
              </a:lnSpc>
              <a:buFont typeface="Arial"/>
              <a:buChar char="•"/>
            </a:pPr>
            <a:r>
              <a:rPr lang="en-US" b="true" sz="868" i="true">
                <a:solidFill>
                  <a:srgbClr val="010101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Capter les pensées négatives automatiques et les reformuler pour en trouver l’origine</a:t>
            </a:r>
          </a:p>
        </p:txBody>
      </p:sp>
      <p:sp>
        <p:nvSpPr>
          <p:cNvPr name="TextBox 60" id="60"/>
          <p:cNvSpPr txBox="true"/>
          <p:nvPr/>
        </p:nvSpPr>
        <p:spPr>
          <a:xfrm rot="0">
            <a:off x="3502351" y="6490198"/>
            <a:ext cx="3189348" cy="2910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87457" indent="-93729" lvl="1">
              <a:lnSpc>
                <a:spcPts val="1215"/>
              </a:lnSpc>
              <a:buFont typeface="Arial"/>
              <a:buChar char="•"/>
            </a:pPr>
            <a:r>
              <a:rPr lang="en-US" b="true" sz="868" i="true">
                <a:solidFill>
                  <a:srgbClr val="010101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Analyser un moment de blocage ou de fuite : quelle émotion l’a déclenchée ? Quel schéma l’a soutenu ? </a:t>
            </a:r>
          </a:p>
        </p:txBody>
      </p:sp>
      <p:sp>
        <p:nvSpPr>
          <p:cNvPr name="TextBox 61" id="61"/>
          <p:cNvSpPr txBox="true"/>
          <p:nvPr/>
        </p:nvSpPr>
        <p:spPr>
          <a:xfrm rot="0">
            <a:off x="3515472" y="8141373"/>
            <a:ext cx="3342235" cy="2910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87457" indent="-93729" lvl="1">
              <a:lnSpc>
                <a:spcPts val="1215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868" i="true">
                <a:solidFill>
                  <a:srgbClr val="010101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Construire une routine d’ancrage quotidien : de la visualisation à l’auto instruction conquise, intégrée</a:t>
            </a:r>
          </a:p>
        </p:txBody>
      </p:sp>
      <p:sp>
        <p:nvSpPr>
          <p:cNvPr name="TextBox 62" id="62"/>
          <p:cNvSpPr txBox="true"/>
          <p:nvPr/>
        </p:nvSpPr>
        <p:spPr>
          <a:xfrm rot="0">
            <a:off x="3559125" y="9530101"/>
            <a:ext cx="3342235" cy="2910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87457" indent="-93729" lvl="1">
              <a:lnSpc>
                <a:spcPts val="1215"/>
              </a:lnSpc>
              <a:buFont typeface="Arial"/>
              <a:buChar char="•"/>
            </a:pPr>
            <a:r>
              <a:rPr lang="en-US" b="true" sz="868" i="true">
                <a:solidFill>
                  <a:srgbClr val="010101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Recréer une boîtes à pensées : mantras personnels et souvenirs à consulter a posteriori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12747" y="1086788"/>
            <a:ext cx="3162808" cy="9967800"/>
            <a:chOff x="0" y="0"/>
            <a:chExt cx="1133479" cy="357223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133479" cy="3572235"/>
            </a:xfrm>
            <a:custGeom>
              <a:avLst/>
              <a:gdLst/>
              <a:ahLst/>
              <a:cxnLst/>
              <a:rect r="r" b="b" t="t" l="l"/>
              <a:pathLst>
                <a:path h="3572235" w="1133479">
                  <a:moveTo>
                    <a:pt x="0" y="0"/>
                  </a:moveTo>
                  <a:lnTo>
                    <a:pt x="1133479" y="0"/>
                  </a:lnTo>
                  <a:lnTo>
                    <a:pt x="1133479" y="3572235"/>
                  </a:lnTo>
                  <a:lnTo>
                    <a:pt x="0" y="3572235"/>
                  </a:lnTo>
                  <a:close/>
                </a:path>
              </a:pathLst>
            </a:custGeom>
            <a:solidFill>
              <a:srgbClr val="19191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76200"/>
              <a:ext cx="1133479" cy="364843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17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0" y="10587587"/>
            <a:ext cx="7560000" cy="208826"/>
            <a:chOff x="0" y="0"/>
            <a:chExt cx="2709333" cy="7483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709333" cy="74838"/>
            </a:xfrm>
            <a:custGeom>
              <a:avLst/>
              <a:gdLst/>
              <a:ahLst/>
              <a:cxnLst/>
              <a:rect r="r" b="b" t="t" l="l"/>
              <a:pathLst>
                <a:path h="74838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74838"/>
                  </a:lnTo>
                  <a:lnTo>
                    <a:pt x="0" y="74838"/>
                  </a:lnTo>
                  <a:close/>
                </a:path>
              </a:pathLst>
            </a:custGeom>
            <a:gradFill rotWithShape="true">
              <a:gsLst>
                <a:gs pos="0">
                  <a:srgbClr val="043382">
                    <a:alpha val="100000"/>
                  </a:srgbClr>
                </a:gs>
                <a:gs pos="50000">
                  <a:srgbClr val="043382">
                    <a:alpha val="100000"/>
                  </a:srgbClr>
                </a:gs>
                <a:gs pos="100000">
                  <a:srgbClr val="0774BB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7" id="7"/>
            <p:cNvSpPr txBox="true"/>
            <p:nvPr/>
          </p:nvSpPr>
          <p:spPr>
            <a:xfrm>
              <a:off x="0" y="-66675"/>
              <a:ext cx="2709333" cy="14151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32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-146438" y="-394426"/>
            <a:ext cx="7852876" cy="1888950"/>
          </a:xfrm>
          <a:custGeom>
            <a:avLst/>
            <a:gdLst/>
            <a:ahLst/>
            <a:cxnLst/>
            <a:rect r="r" b="b" t="t" l="l"/>
            <a:pathLst>
              <a:path h="1888950" w="7852876">
                <a:moveTo>
                  <a:pt x="0" y="0"/>
                </a:moveTo>
                <a:lnTo>
                  <a:pt x="7852876" y="0"/>
                </a:lnTo>
                <a:lnTo>
                  <a:pt x="7852876" y="1888949"/>
                </a:lnTo>
                <a:lnTo>
                  <a:pt x="0" y="18889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66781" r="0" b="-66781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-411446" y="979426"/>
            <a:ext cx="8382892" cy="1474023"/>
            <a:chOff x="0" y="0"/>
            <a:chExt cx="3004239" cy="528257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3004239" cy="528257"/>
            </a:xfrm>
            <a:custGeom>
              <a:avLst/>
              <a:gdLst/>
              <a:ahLst/>
              <a:cxnLst/>
              <a:rect r="r" b="b" t="t" l="l"/>
              <a:pathLst>
                <a:path h="528257" w="3004239">
                  <a:moveTo>
                    <a:pt x="0" y="0"/>
                  </a:moveTo>
                  <a:lnTo>
                    <a:pt x="3004239" y="0"/>
                  </a:lnTo>
                  <a:lnTo>
                    <a:pt x="3004239" y="528257"/>
                  </a:lnTo>
                  <a:lnTo>
                    <a:pt x="0" y="528257"/>
                  </a:lnTo>
                  <a:close/>
                </a:path>
              </a:pathLst>
            </a:custGeom>
            <a:gradFill rotWithShape="true">
              <a:gsLst>
                <a:gs pos="0">
                  <a:srgbClr val="043382">
                    <a:alpha val="100000"/>
                  </a:srgbClr>
                </a:gs>
                <a:gs pos="50000">
                  <a:srgbClr val="043382">
                    <a:alpha val="100000"/>
                  </a:srgbClr>
                </a:gs>
                <a:gs pos="100000">
                  <a:srgbClr val="0774BB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76200"/>
              <a:ext cx="3004239" cy="60445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17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25175" y="979426"/>
            <a:ext cx="3497639" cy="1474023"/>
            <a:chOff x="0" y="0"/>
            <a:chExt cx="1336716" cy="563337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336716" cy="563337"/>
            </a:xfrm>
            <a:custGeom>
              <a:avLst/>
              <a:gdLst/>
              <a:ahLst/>
              <a:cxnLst/>
              <a:rect r="r" b="b" t="t" l="l"/>
              <a:pathLst>
                <a:path h="563337" w="1336716">
                  <a:moveTo>
                    <a:pt x="203200" y="0"/>
                  </a:moveTo>
                  <a:lnTo>
                    <a:pt x="1336716" y="0"/>
                  </a:lnTo>
                  <a:lnTo>
                    <a:pt x="1133516" y="563337"/>
                  </a:lnTo>
                  <a:lnTo>
                    <a:pt x="0" y="563337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42B6B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101600" y="-76200"/>
              <a:ext cx="1133516" cy="63953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17"/>
                </a:lnSpc>
              </a:pPr>
            </a:p>
          </p:txBody>
        </p:sp>
      </p:grpSp>
      <p:grpSp>
        <p:nvGrpSpPr>
          <p:cNvPr name="Group 15" id="15"/>
          <p:cNvGrpSpPr>
            <a:grpSpLocks noChangeAspect="true"/>
          </p:cNvGrpSpPr>
          <p:nvPr/>
        </p:nvGrpSpPr>
        <p:grpSpPr>
          <a:xfrm rot="0">
            <a:off x="596651" y="550048"/>
            <a:ext cx="2126067" cy="2117762"/>
            <a:chOff x="0" y="0"/>
            <a:chExt cx="6502400" cy="64770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116940" y="124149"/>
              <a:ext cx="6262195" cy="6234315"/>
            </a:xfrm>
            <a:custGeom>
              <a:avLst/>
              <a:gdLst/>
              <a:ahLst/>
              <a:cxnLst/>
              <a:rect r="r" b="b" t="t" l="l"/>
              <a:pathLst>
                <a:path h="6234315" w="6262195">
                  <a:moveTo>
                    <a:pt x="3131098" y="32"/>
                  </a:moveTo>
                  <a:cubicBezTo>
                    <a:pt x="2014135" y="-4964"/>
                    <a:pt x="979875" y="588062"/>
                    <a:pt x="419947" y="1554557"/>
                  </a:cubicBezTo>
                  <a:cubicBezTo>
                    <a:pt x="-139982" y="2521051"/>
                    <a:pt x="-139982" y="3713264"/>
                    <a:pt x="419947" y="4679759"/>
                  </a:cubicBezTo>
                  <a:cubicBezTo>
                    <a:pt x="979875" y="5646253"/>
                    <a:pt x="2014135" y="6239279"/>
                    <a:pt x="3131098" y="6234284"/>
                  </a:cubicBezTo>
                  <a:cubicBezTo>
                    <a:pt x="4248061" y="6239279"/>
                    <a:pt x="5282321" y="5646253"/>
                    <a:pt x="5842249" y="4679759"/>
                  </a:cubicBezTo>
                  <a:cubicBezTo>
                    <a:pt x="6402178" y="3713265"/>
                    <a:pt x="6402178" y="2521051"/>
                    <a:pt x="5842249" y="1554557"/>
                  </a:cubicBezTo>
                  <a:cubicBezTo>
                    <a:pt x="5282321" y="588063"/>
                    <a:pt x="4248061" y="-4963"/>
                    <a:pt x="3131098" y="3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73038" y="66269"/>
              <a:ext cx="6350000" cy="6349987"/>
            </a:xfrm>
            <a:custGeom>
              <a:avLst/>
              <a:gdLst/>
              <a:ahLst/>
              <a:cxnLst/>
              <a:rect r="r" b="b" t="t" l="l"/>
              <a:pathLst>
                <a:path h="6349987" w="6350000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043382">
                    <a:alpha val="100000"/>
                  </a:srgbClr>
                </a:gs>
                <a:gs pos="50000">
                  <a:srgbClr val="043382">
                    <a:alpha val="100000"/>
                  </a:srgbClr>
                </a:gs>
                <a:gs pos="100000">
                  <a:srgbClr val="0774BB">
                    <a:alpha val="100000"/>
                  </a:srgbClr>
                </a:gs>
              </a:gsLst>
              <a:lin ang="0"/>
            </a:gra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2968143" y="1728824"/>
            <a:ext cx="2140339" cy="302496"/>
            <a:chOff x="0" y="0"/>
            <a:chExt cx="767049" cy="108408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767049" cy="108408"/>
            </a:xfrm>
            <a:custGeom>
              <a:avLst/>
              <a:gdLst/>
              <a:ahLst/>
              <a:cxnLst/>
              <a:rect r="r" b="b" t="t" l="l"/>
              <a:pathLst>
                <a:path h="108408" w="767049">
                  <a:moveTo>
                    <a:pt x="54204" y="0"/>
                  </a:moveTo>
                  <a:lnTo>
                    <a:pt x="712845" y="0"/>
                  </a:lnTo>
                  <a:cubicBezTo>
                    <a:pt x="742781" y="0"/>
                    <a:pt x="767049" y="24268"/>
                    <a:pt x="767049" y="54204"/>
                  </a:cubicBezTo>
                  <a:lnTo>
                    <a:pt x="767049" y="54204"/>
                  </a:lnTo>
                  <a:cubicBezTo>
                    <a:pt x="767049" y="84140"/>
                    <a:pt x="742781" y="108408"/>
                    <a:pt x="712845" y="108408"/>
                  </a:cubicBezTo>
                  <a:lnTo>
                    <a:pt x="54204" y="108408"/>
                  </a:lnTo>
                  <a:cubicBezTo>
                    <a:pt x="24268" y="108408"/>
                    <a:pt x="0" y="84140"/>
                    <a:pt x="0" y="54204"/>
                  </a:cubicBezTo>
                  <a:lnTo>
                    <a:pt x="0" y="54204"/>
                  </a:lnTo>
                  <a:cubicBezTo>
                    <a:pt x="0" y="24268"/>
                    <a:pt x="24268" y="0"/>
                    <a:pt x="54204" y="0"/>
                  </a:cubicBezTo>
                  <a:close/>
                </a:path>
              </a:pathLst>
            </a:custGeom>
            <a:solidFill>
              <a:srgbClr val="191919"/>
            </a:solidFill>
            <a:ln w="19050" cap="sq">
              <a:gradFill>
                <a:gsLst>
                  <a:gs pos="0">
                    <a:srgbClr val="043382">
                      <a:alpha val="100000"/>
                    </a:srgbClr>
                  </a:gs>
                  <a:gs pos="50000">
                    <a:srgbClr val="043382">
                      <a:alpha val="100000"/>
                    </a:srgbClr>
                  </a:gs>
                  <a:gs pos="100000">
                    <a:srgbClr val="0774BB">
                      <a:alpha val="100000"/>
                    </a:srgbClr>
                  </a:gs>
                </a:gsLst>
                <a:lin ang="0"/>
              </a:gradFill>
              <a:prstDash val="solid"/>
              <a:miter/>
            </a:ln>
          </p:spPr>
        </p:sp>
        <p:sp>
          <p:nvSpPr>
            <p:cNvPr name="TextBox 20" id="20"/>
            <p:cNvSpPr txBox="true"/>
            <p:nvPr/>
          </p:nvSpPr>
          <p:spPr>
            <a:xfrm>
              <a:off x="0" y="-19050"/>
              <a:ext cx="767049" cy="1274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197"/>
                </a:lnSpc>
                <a:spcBef>
                  <a:spcPct val="0"/>
                </a:spcBef>
              </a:pPr>
              <a:r>
                <a:rPr lang="en-US" b="true" sz="855">
                  <a:solidFill>
                    <a:srgbClr val="FFFFFF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Leçon en trois parties</a:t>
              </a: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398488" y="2860542"/>
            <a:ext cx="2140339" cy="340596"/>
            <a:chOff x="0" y="0"/>
            <a:chExt cx="767049" cy="122062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767049" cy="122062"/>
            </a:xfrm>
            <a:custGeom>
              <a:avLst/>
              <a:gdLst/>
              <a:ahLst/>
              <a:cxnLst/>
              <a:rect r="r" b="b" t="t" l="l"/>
              <a:pathLst>
                <a:path h="122062" w="767049">
                  <a:moveTo>
                    <a:pt x="61031" y="0"/>
                  </a:moveTo>
                  <a:lnTo>
                    <a:pt x="706018" y="0"/>
                  </a:lnTo>
                  <a:cubicBezTo>
                    <a:pt x="739725" y="0"/>
                    <a:pt x="767049" y="27325"/>
                    <a:pt x="767049" y="61031"/>
                  </a:cubicBezTo>
                  <a:lnTo>
                    <a:pt x="767049" y="61031"/>
                  </a:lnTo>
                  <a:cubicBezTo>
                    <a:pt x="767049" y="77217"/>
                    <a:pt x="760619" y="92741"/>
                    <a:pt x="749174" y="104186"/>
                  </a:cubicBezTo>
                  <a:cubicBezTo>
                    <a:pt x="737728" y="115632"/>
                    <a:pt x="722205" y="122062"/>
                    <a:pt x="706018" y="122062"/>
                  </a:cubicBezTo>
                  <a:lnTo>
                    <a:pt x="61031" y="122062"/>
                  </a:lnTo>
                  <a:cubicBezTo>
                    <a:pt x="44845" y="122062"/>
                    <a:pt x="29321" y="115632"/>
                    <a:pt x="17876" y="104186"/>
                  </a:cubicBezTo>
                  <a:cubicBezTo>
                    <a:pt x="6430" y="92741"/>
                    <a:pt x="0" y="77217"/>
                    <a:pt x="0" y="61031"/>
                  </a:cubicBezTo>
                  <a:lnTo>
                    <a:pt x="0" y="61031"/>
                  </a:lnTo>
                  <a:cubicBezTo>
                    <a:pt x="0" y="44845"/>
                    <a:pt x="6430" y="29321"/>
                    <a:pt x="17876" y="17876"/>
                  </a:cubicBezTo>
                  <a:cubicBezTo>
                    <a:pt x="29321" y="6430"/>
                    <a:pt x="44845" y="0"/>
                    <a:pt x="61031" y="0"/>
                  </a:cubicBezTo>
                  <a:close/>
                </a:path>
              </a:pathLst>
            </a:custGeom>
            <a:ln w="19050" cap="sq">
              <a:gradFill>
                <a:gsLst>
                  <a:gs pos="0">
                    <a:srgbClr val="043382">
                      <a:alpha val="100000"/>
                    </a:srgbClr>
                  </a:gs>
                  <a:gs pos="50000">
                    <a:srgbClr val="043382">
                      <a:alpha val="100000"/>
                    </a:srgbClr>
                  </a:gs>
                  <a:gs pos="100000">
                    <a:srgbClr val="0774BB">
                      <a:alpha val="100000"/>
                    </a:srgbClr>
                  </a:gs>
                </a:gsLst>
                <a:lin ang="0"/>
              </a:gradFill>
              <a:prstDash val="solid"/>
              <a:miter/>
            </a:ln>
          </p:spPr>
        </p:sp>
        <p:sp>
          <p:nvSpPr>
            <p:cNvPr name="TextBox 23" id="23"/>
            <p:cNvSpPr txBox="true"/>
            <p:nvPr/>
          </p:nvSpPr>
          <p:spPr>
            <a:xfrm>
              <a:off x="0" y="-28575"/>
              <a:ext cx="767049" cy="15063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617"/>
                </a:lnSpc>
                <a:spcBef>
                  <a:spcPct val="0"/>
                </a:spcBef>
              </a:pPr>
              <a:r>
                <a:rPr lang="en-US" sz="1155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Lectures recommandées</a:t>
              </a:r>
            </a:p>
          </p:txBody>
        </p:sp>
      </p:grpSp>
      <p:sp>
        <p:nvSpPr>
          <p:cNvPr name="Freeform 24" id="24"/>
          <p:cNvSpPr/>
          <p:nvPr/>
        </p:nvSpPr>
        <p:spPr>
          <a:xfrm flipH="false" flipV="false" rot="0">
            <a:off x="283089" y="3422750"/>
            <a:ext cx="270827" cy="283184"/>
          </a:xfrm>
          <a:custGeom>
            <a:avLst/>
            <a:gdLst/>
            <a:ahLst/>
            <a:cxnLst/>
            <a:rect r="r" b="b" t="t" l="l"/>
            <a:pathLst>
              <a:path h="283184" w="270827">
                <a:moveTo>
                  <a:pt x="0" y="0"/>
                </a:moveTo>
                <a:lnTo>
                  <a:pt x="270826" y="0"/>
                </a:lnTo>
                <a:lnTo>
                  <a:pt x="270826" y="283184"/>
                </a:lnTo>
                <a:lnTo>
                  <a:pt x="0" y="2831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295655" y="5153939"/>
            <a:ext cx="270827" cy="283184"/>
          </a:xfrm>
          <a:custGeom>
            <a:avLst/>
            <a:gdLst/>
            <a:ahLst/>
            <a:cxnLst/>
            <a:rect r="r" b="b" t="t" l="l"/>
            <a:pathLst>
              <a:path h="283184" w="270827">
                <a:moveTo>
                  <a:pt x="0" y="0"/>
                </a:moveTo>
                <a:lnTo>
                  <a:pt x="270826" y="0"/>
                </a:lnTo>
                <a:lnTo>
                  <a:pt x="270826" y="283184"/>
                </a:lnTo>
                <a:lnTo>
                  <a:pt x="0" y="2831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1129860" y="1158437"/>
            <a:ext cx="1058533" cy="1054406"/>
          </a:xfrm>
          <a:custGeom>
            <a:avLst/>
            <a:gdLst/>
            <a:ahLst/>
            <a:cxnLst/>
            <a:rect r="r" b="b" t="t" l="l"/>
            <a:pathLst>
              <a:path h="1054406" w="1058533">
                <a:moveTo>
                  <a:pt x="0" y="0"/>
                </a:moveTo>
                <a:lnTo>
                  <a:pt x="1058532" y="0"/>
                </a:lnTo>
                <a:lnTo>
                  <a:pt x="1058532" y="1054405"/>
                </a:lnTo>
                <a:lnTo>
                  <a:pt x="0" y="105440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391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283089" y="6782637"/>
            <a:ext cx="270827" cy="283184"/>
          </a:xfrm>
          <a:custGeom>
            <a:avLst/>
            <a:gdLst/>
            <a:ahLst/>
            <a:cxnLst/>
            <a:rect r="r" b="b" t="t" l="l"/>
            <a:pathLst>
              <a:path h="283184" w="270827">
                <a:moveTo>
                  <a:pt x="0" y="0"/>
                </a:moveTo>
                <a:lnTo>
                  <a:pt x="270826" y="0"/>
                </a:lnTo>
                <a:lnTo>
                  <a:pt x="270826" y="283184"/>
                </a:lnTo>
                <a:lnTo>
                  <a:pt x="0" y="2831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295655" y="8670240"/>
            <a:ext cx="270827" cy="283184"/>
          </a:xfrm>
          <a:custGeom>
            <a:avLst/>
            <a:gdLst/>
            <a:ahLst/>
            <a:cxnLst/>
            <a:rect r="r" b="b" t="t" l="l"/>
            <a:pathLst>
              <a:path h="283184" w="270827">
                <a:moveTo>
                  <a:pt x="0" y="0"/>
                </a:moveTo>
                <a:lnTo>
                  <a:pt x="270826" y="0"/>
                </a:lnTo>
                <a:lnTo>
                  <a:pt x="270826" y="283184"/>
                </a:lnTo>
                <a:lnTo>
                  <a:pt x="0" y="2831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9" id="29"/>
          <p:cNvGrpSpPr/>
          <p:nvPr/>
        </p:nvGrpSpPr>
        <p:grpSpPr>
          <a:xfrm rot="0">
            <a:off x="3364992" y="2599412"/>
            <a:ext cx="1889091" cy="304092"/>
            <a:chOff x="0" y="0"/>
            <a:chExt cx="677008" cy="108980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677008" cy="108980"/>
            </a:xfrm>
            <a:custGeom>
              <a:avLst/>
              <a:gdLst/>
              <a:ahLst/>
              <a:cxnLst/>
              <a:rect r="r" b="b" t="t" l="l"/>
              <a:pathLst>
                <a:path h="108980" w="677008">
                  <a:moveTo>
                    <a:pt x="54490" y="0"/>
                  </a:moveTo>
                  <a:lnTo>
                    <a:pt x="622518" y="0"/>
                  </a:lnTo>
                  <a:cubicBezTo>
                    <a:pt x="636969" y="0"/>
                    <a:pt x="650829" y="5741"/>
                    <a:pt x="661048" y="15960"/>
                  </a:cubicBezTo>
                  <a:cubicBezTo>
                    <a:pt x="671267" y="26179"/>
                    <a:pt x="677008" y="40038"/>
                    <a:pt x="677008" y="54490"/>
                  </a:cubicBezTo>
                  <a:lnTo>
                    <a:pt x="677008" y="54490"/>
                  </a:lnTo>
                  <a:cubicBezTo>
                    <a:pt x="677008" y="84584"/>
                    <a:pt x="652612" y="108980"/>
                    <a:pt x="622518" y="108980"/>
                  </a:cubicBezTo>
                  <a:lnTo>
                    <a:pt x="54490" y="108980"/>
                  </a:lnTo>
                  <a:cubicBezTo>
                    <a:pt x="24396" y="108980"/>
                    <a:pt x="0" y="84584"/>
                    <a:pt x="0" y="54490"/>
                  </a:cubicBezTo>
                  <a:lnTo>
                    <a:pt x="0" y="54490"/>
                  </a:lnTo>
                  <a:cubicBezTo>
                    <a:pt x="0" y="24396"/>
                    <a:pt x="24396" y="0"/>
                    <a:pt x="54490" y="0"/>
                  </a:cubicBezTo>
                  <a:close/>
                </a:path>
              </a:pathLst>
            </a:custGeom>
            <a:solidFill>
              <a:srgbClr val="386C9F"/>
            </a:solidFill>
            <a:ln cap="sq">
              <a:noFill/>
              <a:prstDash val="solid"/>
              <a:miter/>
            </a:ln>
          </p:spPr>
        </p:sp>
        <p:sp>
          <p:nvSpPr>
            <p:cNvPr name="TextBox 31" id="31"/>
            <p:cNvSpPr txBox="true"/>
            <p:nvPr/>
          </p:nvSpPr>
          <p:spPr>
            <a:xfrm>
              <a:off x="0" y="-28575"/>
              <a:ext cx="677008" cy="1375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617"/>
                </a:lnSpc>
                <a:spcBef>
                  <a:spcPct val="0"/>
                </a:spcBef>
              </a:pPr>
              <a:r>
                <a:rPr lang="en-US" sz="1155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PARTIE I</a:t>
              </a: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3442195" y="4587588"/>
            <a:ext cx="1889091" cy="304092"/>
            <a:chOff x="0" y="0"/>
            <a:chExt cx="677008" cy="108980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677008" cy="108980"/>
            </a:xfrm>
            <a:custGeom>
              <a:avLst/>
              <a:gdLst/>
              <a:ahLst/>
              <a:cxnLst/>
              <a:rect r="r" b="b" t="t" l="l"/>
              <a:pathLst>
                <a:path h="108980" w="677008">
                  <a:moveTo>
                    <a:pt x="54490" y="0"/>
                  </a:moveTo>
                  <a:lnTo>
                    <a:pt x="622518" y="0"/>
                  </a:lnTo>
                  <a:cubicBezTo>
                    <a:pt x="636969" y="0"/>
                    <a:pt x="650829" y="5741"/>
                    <a:pt x="661048" y="15960"/>
                  </a:cubicBezTo>
                  <a:cubicBezTo>
                    <a:pt x="671267" y="26179"/>
                    <a:pt x="677008" y="40038"/>
                    <a:pt x="677008" y="54490"/>
                  </a:cubicBezTo>
                  <a:lnTo>
                    <a:pt x="677008" y="54490"/>
                  </a:lnTo>
                  <a:cubicBezTo>
                    <a:pt x="677008" y="84584"/>
                    <a:pt x="652612" y="108980"/>
                    <a:pt x="622518" y="108980"/>
                  </a:cubicBezTo>
                  <a:lnTo>
                    <a:pt x="54490" y="108980"/>
                  </a:lnTo>
                  <a:cubicBezTo>
                    <a:pt x="24396" y="108980"/>
                    <a:pt x="0" y="84584"/>
                    <a:pt x="0" y="54490"/>
                  </a:cubicBezTo>
                  <a:lnTo>
                    <a:pt x="0" y="54490"/>
                  </a:lnTo>
                  <a:cubicBezTo>
                    <a:pt x="0" y="24396"/>
                    <a:pt x="24396" y="0"/>
                    <a:pt x="54490" y="0"/>
                  </a:cubicBezTo>
                  <a:close/>
                </a:path>
              </a:pathLst>
            </a:custGeom>
            <a:solidFill>
              <a:srgbClr val="043382"/>
            </a:solidFill>
            <a:ln cap="sq">
              <a:noFill/>
              <a:prstDash val="solid"/>
              <a:miter/>
            </a:ln>
          </p:spPr>
        </p:sp>
        <p:sp>
          <p:nvSpPr>
            <p:cNvPr name="TextBox 34" id="34"/>
            <p:cNvSpPr txBox="true"/>
            <p:nvPr/>
          </p:nvSpPr>
          <p:spPr>
            <a:xfrm>
              <a:off x="0" y="-28575"/>
              <a:ext cx="677008" cy="1375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617"/>
                </a:lnSpc>
                <a:spcBef>
                  <a:spcPct val="0"/>
                </a:spcBef>
              </a:pPr>
              <a:r>
                <a:rPr lang="en-US" sz="1155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PARTIE II</a:t>
              </a:r>
            </a:p>
          </p:txBody>
        </p:sp>
      </p:grpSp>
      <p:grpSp>
        <p:nvGrpSpPr>
          <p:cNvPr name="Group 35" id="35"/>
          <p:cNvGrpSpPr/>
          <p:nvPr/>
        </p:nvGrpSpPr>
        <p:grpSpPr>
          <a:xfrm rot="0">
            <a:off x="3503955" y="6815195"/>
            <a:ext cx="1889091" cy="304092"/>
            <a:chOff x="0" y="0"/>
            <a:chExt cx="677008" cy="108980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677008" cy="108980"/>
            </a:xfrm>
            <a:custGeom>
              <a:avLst/>
              <a:gdLst/>
              <a:ahLst/>
              <a:cxnLst/>
              <a:rect r="r" b="b" t="t" l="l"/>
              <a:pathLst>
                <a:path h="108980" w="677008">
                  <a:moveTo>
                    <a:pt x="54490" y="0"/>
                  </a:moveTo>
                  <a:lnTo>
                    <a:pt x="622518" y="0"/>
                  </a:lnTo>
                  <a:cubicBezTo>
                    <a:pt x="636969" y="0"/>
                    <a:pt x="650829" y="5741"/>
                    <a:pt x="661048" y="15960"/>
                  </a:cubicBezTo>
                  <a:cubicBezTo>
                    <a:pt x="671267" y="26179"/>
                    <a:pt x="677008" y="40038"/>
                    <a:pt x="677008" y="54490"/>
                  </a:cubicBezTo>
                  <a:lnTo>
                    <a:pt x="677008" y="54490"/>
                  </a:lnTo>
                  <a:cubicBezTo>
                    <a:pt x="677008" y="84584"/>
                    <a:pt x="652612" y="108980"/>
                    <a:pt x="622518" y="108980"/>
                  </a:cubicBezTo>
                  <a:lnTo>
                    <a:pt x="54490" y="108980"/>
                  </a:lnTo>
                  <a:cubicBezTo>
                    <a:pt x="24396" y="108980"/>
                    <a:pt x="0" y="84584"/>
                    <a:pt x="0" y="54490"/>
                  </a:cubicBezTo>
                  <a:lnTo>
                    <a:pt x="0" y="54490"/>
                  </a:lnTo>
                  <a:cubicBezTo>
                    <a:pt x="0" y="24396"/>
                    <a:pt x="24396" y="0"/>
                    <a:pt x="54490" y="0"/>
                  </a:cubicBezTo>
                  <a:close/>
                </a:path>
              </a:pathLst>
            </a:custGeom>
            <a:solidFill>
              <a:srgbClr val="043382"/>
            </a:solidFill>
            <a:ln cap="sq">
              <a:noFill/>
              <a:prstDash val="solid"/>
              <a:miter/>
            </a:ln>
          </p:spPr>
        </p:sp>
        <p:sp>
          <p:nvSpPr>
            <p:cNvPr name="TextBox 37" id="37"/>
            <p:cNvSpPr txBox="true"/>
            <p:nvPr/>
          </p:nvSpPr>
          <p:spPr>
            <a:xfrm>
              <a:off x="0" y="-28575"/>
              <a:ext cx="677008" cy="1375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617"/>
                </a:lnSpc>
                <a:spcBef>
                  <a:spcPct val="0"/>
                </a:spcBef>
              </a:pPr>
              <a:r>
                <a:rPr lang="en-US" sz="1155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PARTIE III</a:t>
              </a:r>
            </a:p>
          </p:txBody>
        </p:sp>
      </p:grpSp>
      <p:sp>
        <p:nvSpPr>
          <p:cNvPr name="Freeform 38" id="38"/>
          <p:cNvSpPr/>
          <p:nvPr/>
        </p:nvSpPr>
        <p:spPr>
          <a:xfrm flipH="false" flipV="false" rot="0">
            <a:off x="1136984" y="7191269"/>
            <a:ext cx="806289" cy="1327225"/>
          </a:xfrm>
          <a:custGeom>
            <a:avLst/>
            <a:gdLst/>
            <a:ahLst/>
            <a:cxnLst/>
            <a:rect r="r" b="b" t="t" l="l"/>
            <a:pathLst>
              <a:path h="1327225" w="806289">
                <a:moveTo>
                  <a:pt x="0" y="0"/>
                </a:moveTo>
                <a:lnTo>
                  <a:pt x="806289" y="0"/>
                </a:lnTo>
                <a:lnTo>
                  <a:pt x="806289" y="1327224"/>
                </a:lnTo>
                <a:lnTo>
                  <a:pt x="0" y="132722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39" id="39"/>
          <p:cNvSpPr/>
          <p:nvPr/>
        </p:nvSpPr>
        <p:spPr>
          <a:xfrm flipH="false" flipV="false" rot="0">
            <a:off x="1140008" y="3837490"/>
            <a:ext cx="784435" cy="1268824"/>
          </a:xfrm>
          <a:custGeom>
            <a:avLst/>
            <a:gdLst/>
            <a:ahLst/>
            <a:cxnLst/>
            <a:rect r="r" b="b" t="t" l="l"/>
            <a:pathLst>
              <a:path h="1268824" w="784435">
                <a:moveTo>
                  <a:pt x="0" y="0"/>
                </a:moveTo>
                <a:lnTo>
                  <a:pt x="784435" y="0"/>
                </a:lnTo>
                <a:lnTo>
                  <a:pt x="784435" y="1268824"/>
                </a:lnTo>
                <a:lnTo>
                  <a:pt x="0" y="126882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40" id="40"/>
          <p:cNvSpPr/>
          <p:nvPr/>
        </p:nvSpPr>
        <p:spPr>
          <a:xfrm flipH="false" flipV="false" rot="0">
            <a:off x="1136984" y="5447929"/>
            <a:ext cx="787459" cy="1245980"/>
          </a:xfrm>
          <a:custGeom>
            <a:avLst/>
            <a:gdLst/>
            <a:ahLst/>
            <a:cxnLst/>
            <a:rect r="r" b="b" t="t" l="l"/>
            <a:pathLst>
              <a:path h="1245980" w="787459">
                <a:moveTo>
                  <a:pt x="0" y="0"/>
                </a:moveTo>
                <a:lnTo>
                  <a:pt x="787459" y="0"/>
                </a:lnTo>
                <a:lnTo>
                  <a:pt x="787459" y="1245980"/>
                </a:lnTo>
                <a:lnTo>
                  <a:pt x="0" y="124598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41" id="41"/>
          <p:cNvSpPr/>
          <p:nvPr/>
        </p:nvSpPr>
        <p:spPr>
          <a:xfrm flipH="false" flipV="false" rot="0">
            <a:off x="1158838" y="9135627"/>
            <a:ext cx="784435" cy="1293025"/>
          </a:xfrm>
          <a:custGeom>
            <a:avLst/>
            <a:gdLst/>
            <a:ahLst/>
            <a:cxnLst/>
            <a:rect r="r" b="b" t="t" l="l"/>
            <a:pathLst>
              <a:path h="1293025" w="784435">
                <a:moveTo>
                  <a:pt x="0" y="0"/>
                </a:moveTo>
                <a:lnTo>
                  <a:pt x="784435" y="0"/>
                </a:lnTo>
                <a:lnTo>
                  <a:pt x="784435" y="1293025"/>
                </a:lnTo>
                <a:lnTo>
                  <a:pt x="0" y="129302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42" id="42"/>
          <p:cNvSpPr txBox="true"/>
          <p:nvPr/>
        </p:nvSpPr>
        <p:spPr>
          <a:xfrm rot="0">
            <a:off x="3012994" y="1310611"/>
            <a:ext cx="4758296" cy="387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874"/>
              </a:lnSpc>
              <a:spcBef>
                <a:spcPct val="0"/>
              </a:spcBef>
            </a:pPr>
            <a:r>
              <a:rPr lang="en-US" sz="2874">
                <a:solidFill>
                  <a:srgbClr val="FFFFFF"/>
                </a:solidFill>
                <a:latin typeface="Now Bold"/>
                <a:ea typeface="Now Bold"/>
                <a:cs typeface="Now Bold"/>
                <a:sym typeface="Now Bold"/>
              </a:rPr>
              <a:t>CONTENU DÉTAILLÉ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653167" y="3403860"/>
            <a:ext cx="2082117" cy="4380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15"/>
              </a:lnSpc>
            </a:pPr>
            <a:r>
              <a:rPr lang="en-US" sz="868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Ca</a:t>
            </a:r>
            <a:r>
              <a:rPr lang="en-US" sz="868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rl </a:t>
            </a:r>
            <a:r>
              <a:rPr lang="en-US" sz="868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Gust</a:t>
            </a:r>
            <a:r>
              <a:rPr lang="en-US" sz="868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</a:t>
            </a:r>
            <a:r>
              <a:rPr lang="en-US" sz="868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</a:t>
            </a:r>
            <a:r>
              <a:rPr lang="en-US" sz="868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868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Jung - </a:t>
            </a:r>
            <a:r>
              <a:rPr lang="en-US" sz="868" i="true" b="true">
                <a:solidFill>
                  <a:srgbClr val="FFFFFF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Psychologie de l’inconscient,</a:t>
            </a:r>
            <a:r>
              <a:rPr lang="en-US" sz="868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868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</a:t>
            </a:r>
            <a:r>
              <a:rPr lang="en-US" sz="868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943</a:t>
            </a:r>
          </a:p>
          <a:p>
            <a:pPr algn="l">
              <a:lnSpc>
                <a:spcPts val="1215"/>
              </a:lnSpc>
            </a:pPr>
          </a:p>
        </p:txBody>
      </p:sp>
      <p:sp>
        <p:nvSpPr>
          <p:cNvPr name="TextBox 44" id="44"/>
          <p:cNvSpPr txBox="true"/>
          <p:nvPr/>
        </p:nvSpPr>
        <p:spPr>
          <a:xfrm rot="0">
            <a:off x="653167" y="5187411"/>
            <a:ext cx="2069551" cy="2910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15"/>
              </a:lnSpc>
            </a:pPr>
            <a:r>
              <a:rPr lang="en-US" sz="868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James Hillman - </a:t>
            </a:r>
            <a:r>
              <a:rPr lang="en-US" sz="868" i="true" b="true">
                <a:solidFill>
                  <a:srgbClr val="FFFFFF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Le code de l’âme, </a:t>
            </a:r>
            <a:r>
              <a:rPr lang="en-US" sz="868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1996</a:t>
            </a:r>
          </a:p>
          <a:p>
            <a:pPr algn="l">
              <a:lnSpc>
                <a:spcPts val="1215"/>
              </a:lnSpc>
            </a:pPr>
          </a:p>
        </p:txBody>
      </p:sp>
      <p:sp>
        <p:nvSpPr>
          <p:cNvPr name="TextBox 45" id="45"/>
          <p:cNvSpPr txBox="true"/>
          <p:nvPr/>
        </p:nvSpPr>
        <p:spPr>
          <a:xfrm rot="0">
            <a:off x="653167" y="6772944"/>
            <a:ext cx="2212143" cy="4380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15"/>
              </a:lnSpc>
            </a:pPr>
            <a:r>
              <a:rPr lang="en-US" sz="868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Marie-Louise von </a:t>
            </a:r>
            <a:r>
              <a:rPr lang="en-US" sz="868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</a:t>
            </a:r>
            <a:r>
              <a:rPr lang="en-US" sz="868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ranz - </a:t>
            </a:r>
            <a:r>
              <a:rPr lang="en-US" sz="868" i="true" b="true">
                <a:solidFill>
                  <a:srgbClr val="FFFFFF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Les rêves et la mort, </a:t>
            </a:r>
            <a:r>
              <a:rPr lang="en-US" sz="868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</a:t>
            </a:r>
            <a:r>
              <a:rPr lang="en-US" sz="868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986</a:t>
            </a:r>
          </a:p>
          <a:p>
            <a:pPr algn="l" marL="0" indent="0" lvl="0">
              <a:lnSpc>
                <a:spcPts val="1215"/>
              </a:lnSpc>
              <a:spcBef>
                <a:spcPct val="0"/>
              </a:spcBef>
            </a:pPr>
          </a:p>
        </p:txBody>
      </p:sp>
      <p:sp>
        <p:nvSpPr>
          <p:cNvPr name="TextBox 46" id="46"/>
          <p:cNvSpPr txBox="true"/>
          <p:nvPr/>
        </p:nvSpPr>
        <p:spPr>
          <a:xfrm rot="0">
            <a:off x="653167" y="8708993"/>
            <a:ext cx="2359827" cy="5850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215"/>
              </a:lnSpc>
              <a:spcBef>
                <a:spcPct val="0"/>
              </a:spcBef>
            </a:pPr>
            <a:r>
              <a:rPr lang="en-US" b="true" sz="868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J</a:t>
            </a:r>
            <a:r>
              <a:rPr lang="en-US" b="true" sz="868" strike="noStrike" u="non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</a:t>
            </a:r>
            <a:r>
              <a:rPr lang="en-US" b="true" sz="868" strike="noStrike" u="non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</a:t>
            </a:r>
            <a:r>
              <a:rPr lang="en-US" b="true" sz="868" strike="noStrike" u="non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</a:t>
            </a:r>
            <a:r>
              <a:rPr lang="en-US" b="true" sz="868" strike="noStrike" u="non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b="true" sz="868" strike="noStrike" u="non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</a:t>
            </a:r>
            <a:r>
              <a:rPr lang="en-US" b="true" sz="868" strike="noStrike" u="non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on</a:t>
            </a:r>
            <a:r>
              <a:rPr lang="en-US" b="true" sz="868" strike="noStrike" u="non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bourquet</a:t>
            </a:r>
            <a:r>
              <a:rPr lang="en-US" b="true" sz="868" strike="noStrike" u="non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</a:t>
            </a:r>
            <a:r>
              <a:rPr lang="en-US" b="true" sz="868" strike="noStrike" u="non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 - </a:t>
            </a:r>
            <a:r>
              <a:rPr lang="en-US" b="true" sz="868" i="true" strike="noStrike" u="none">
                <a:solidFill>
                  <a:srgbClr val="FFFFFF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Aimer, perdre et grandir ,</a:t>
            </a:r>
            <a:r>
              <a:rPr lang="en-US" b="true" sz="868" strike="noStrike" u="non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1993</a:t>
            </a:r>
          </a:p>
          <a:p>
            <a:pPr algn="l" marL="0" indent="0" lvl="0">
              <a:lnSpc>
                <a:spcPts val="1215"/>
              </a:lnSpc>
              <a:spcBef>
                <a:spcPct val="0"/>
              </a:spcBef>
            </a:pPr>
          </a:p>
          <a:p>
            <a:pPr algn="l" marL="0" indent="0" lvl="0">
              <a:lnSpc>
                <a:spcPts val="1215"/>
              </a:lnSpc>
              <a:spcBef>
                <a:spcPct val="0"/>
              </a:spcBef>
            </a:pPr>
          </a:p>
        </p:txBody>
      </p:sp>
      <p:sp>
        <p:nvSpPr>
          <p:cNvPr name="TextBox 47" id="47"/>
          <p:cNvSpPr txBox="true"/>
          <p:nvPr/>
        </p:nvSpPr>
        <p:spPr>
          <a:xfrm rot="0">
            <a:off x="3437365" y="3319667"/>
            <a:ext cx="3342235" cy="2910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87457" indent="-93729" lvl="1">
              <a:lnSpc>
                <a:spcPts val="1215"/>
              </a:lnSpc>
              <a:buFont typeface="Arial"/>
              <a:buChar char="•"/>
            </a:pPr>
            <a:r>
              <a:rPr lang="en-US" b="true" sz="868" i="true">
                <a:solidFill>
                  <a:srgbClr val="010101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Qui suis-je sans mes peurs ? Ecrire et lister les parties de soi qui résistent à cette idée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3431204" y="3068034"/>
            <a:ext cx="3600435" cy="181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1444"/>
              </a:lnSpc>
              <a:spcBef>
                <a:spcPct val="0"/>
              </a:spcBef>
            </a:pPr>
            <a:r>
              <a:rPr lang="en-US" sz="1032" i="true">
                <a:solidFill>
                  <a:srgbClr val="010101"/>
                </a:solidFill>
                <a:latin typeface="Montserrat Light Italics"/>
                <a:ea typeface="Montserrat Light Italics"/>
                <a:cs typeface="Montserrat Light Italics"/>
                <a:sym typeface="Montserrat Light Italics"/>
              </a:rPr>
              <a:t>L’égo comme illusion protectrice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3364992" y="3885115"/>
            <a:ext cx="4067673" cy="1733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Identifier les mécanismes de défense et de rigidification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3468452" y="3656061"/>
            <a:ext cx="3756268" cy="181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1444"/>
              </a:lnSpc>
              <a:spcBef>
                <a:spcPct val="0"/>
              </a:spcBef>
            </a:pPr>
            <a:r>
              <a:rPr lang="en-US" sz="1032" i="true">
                <a:solidFill>
                  <a:srgbClr val="010101"/>
                </a:solidFill>
                <a:latin typeface="Montserrat Light Italics"/>
                <a:ea typeface="Montserrat Light Italics"/>
                <a:cs typeface="Montserrat Light Italics"/>
                <a:sym typeface="Montserrat Light Italics"/>
              </a:rPr>
              <a:t>Peurs, contrôle et identité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3448882" y="5025031"/>
            <a:ext cx="3666243" cy="181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1444"/>
              </a:lnSpc>
              <a:spcBef>
                <a:spcPct val="0"/>
              </a:spcBef>
            </a:pPr>
            <a:r>
              <a:rPr lang="en-US" sz="1032" i="true">
                <a:solidFill>
                  <a:srgbClr val="010101"/>
                </a:solidFill>
                <a:latin typeface="Montserrat Light Italics"/>
                <a:ea typeface="Montserrat Light Italics"/>
                <a:cs typeface="Montserrat Light Italics"/>
                <a:sym typeface="Montserrat Light Italics"/>
              </a:rPr>
              <a:t>La notion d’Ombre chez Jung : ce que nous rejetons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3364992" y="5907322"/>
            <a:ext cx="3481198" cy="5352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Comprendre le rôle des projections dans les conflits sociaux et intimes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Reconnaître les parties niées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3461765" y="5663661"/>
            <a:ext cx="3426614" cy="181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1444"/>
              </a:lnSpc>
              <a:spcBef>
                <a:spcPct val="0"/>
              </a:spcBef>
            </a:pPr>
            <a:r>
              <a:rPr lang="en-US" sz="1032" i="true">
                <a:solidFill>
                  <a:srgbClr val="010101"/>
                </a:solidFill>
                <a:latin typeface="Montserrat Light Italics"/>
                <a:ea typeface="Montserrat Light Italics"/>
                <a:cs typeface="Montserrat Light Italics"/>
                <a:sym typeface="Montserrat Light Italics"/>
              </a:rPr>
              <a:t>Ombre collective et miroir sociétal</a:t>
            </a:r>
          </a:p>
        </p:txBody>
      </p:sp>
      <p:sp>
        <p:nvSpPr>
          <p:cNvPr name="TextBox 54" id="54"/>
          <p:cNvSpPr txBox="true"/>
          <p:nvPr/>
        </p:nvSpPr>
        <p:spPr>
          <a:xfrm rot="0">
            <a:off x="3437365" y="7488513"/>
            <a:ext cx="3726085" cy="3542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Sommeil et rêve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Méditation et création</a:t>
            </a:r>
          </a:p>
        </p:txBody>
      </p:sp>
      <p:sp>
        <p:nvSpPr>
          <p:cNvPr name="TextBox 55" id="55"/>
          <p:cNvSpPr txBox="true"/>
          <p:nvPr/>
        </p:nvSpPr>
        <p:spPr>
          <a:xfrm rot="0">
            <a:off x="3503955" y="7240408"/>
            <a:ext cx="3245461" cy="181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1444"/>
              </a:lnSpc>
              <a:spcBef>
                <a:spcPct val="0"/>
              </a:spcBef>
            </a:pPr>
            <a:r>
              <a:rPr lang="en-US" sz="1032" i="true">
                <a:solidFill>
                  <a:srgbClr val="010101"/>
                </a:solidFill>
                <a:latin typeface="Montserrat Light Italics"/>
                <a:ea typeface="Montserrat Light Italics"/>
                <a:cs typeface="Montserrat Light Italics"/>
                <a:sym typeface="Montserrat Light Italics"/>
              </a:rPr>
              <a:t>Dialoguer avec son ombre</a:t>
            </a:r>
          </a:p>
        </p:txBody>
      </p:sp>
      <p:sp>
        <p:nvSpPr>
          <p:cNvPr name="TextBox 56" id="56"/>
          <p:cNvSpPr txBox="true"/>
          <p:nvPr/>
        </p:nvSpPr>
        <p:spPr>
          <a:xfrm rot="0">
            <a:off x="3497408" y="8496851"/>
            <a:ext cx="3659495" cy="3542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Unifier sa psyché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Valoriser le processus de réconciliation</a:t>
            </a:r>
          </a:p>
        </p:txBody>
      </p:sp>
      <p:sp>
        <p:nvSpPr>
          <p:cNvPr name="TextBox 57" id="57"/>
          <p:cNvSpPr txBox="true"/>
          <p:nvPr/>
        </p:nvSpPr>
        <p:spPr>
          <a:xfrm rot="0">
            <a:off x="3503955" y="8258271"/>
            <a:ext cx="3429324" cy="181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1444"/>
              </a:lnSpc>
              <a:spcBef>
                <a:spcPct val="0"/>
              </a:spcBef>
            </a:pPr>
            <a:r>
              <a:rPr lang="en-US" sz="1032" i="true">
                <a:solidFill>
                  <a:srgbClr val="010101"/>
                </a:solidFill>
                <a:latin typeface="Montserrat Light Italics"/>
                <a:ea typeface="Montserrat Light Italics"/>
                <a:cs typeface="Montserrat Light Italics"/>
                <a:sym typeface="Montserrat Light Italics"/>
              </a:rPr>
              <a:t>L’ombre comme alliée de transformation</a:t>
            </a:r>
          </a:p>
        </p:txBody>
      </p:sp>
      <p:sp>
        <p:nvSpPr>
          <p:cNvPr name="TextBox 58" id="58"/>
          <p:cNvSpPr txBox="true"/>
          <p:nvPr/>
        </p:nvSpPr>
        <p:spPr>
          <a:xfrm rot="0">
            <a:off x="3468452" y="4115567"/>
            <a:ext cx="3342235" cy="2910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87457" indent="-93729" lvl="1">
              <a:lnSpc>
                <a:spcPts val="1215"/>
              </a:lnSpc>
              <a:buFont typeface="Arial"/>
              <a:buChar char="•"/>
            </a:pPr>
            <a:r>
              <a:rPr lang="en-US" b="true" sz="868" i="true">
                <a:solidFill>
                  <a:srgbClr val="010101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Identifier trois situations où l’égo a pris le dessus : noter les peurs et réactions, les blessures.</a:t>
            </a:r>
          </a:p>
        </p:txBody>
      </p:sp>
      <p:sp>
        <p:nvSpPr>
          <p:cNvPr name="TextBox 59" id="59"/>
          <p:cNvSpPr txBox="true"/>
          <p:nvPr/>
        </p:nvSpPr>
        <p:spPr>
          <a:xfrm rot="0">
            <a:off x="3455568" y="5277364"/>
            <a:ext cx="3342235" cy="2910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87457" indent="-93729" lvl="1">
              <a:lnSpc>
                <a:spcPts val="1215"/>
              </a:lnSpc>
              <a:buFont typeface="Arial"/>
              <a:buChar char="•"/>
            </a:pPr>
            <a:r>
              <a:rPr lang="en-US" b="true" sz="868" i="true">
                <a:solidFill>
                  <a:srgbClr val="010101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Tenir</a:t>
            </a:r>
            <a:r>
              <a:rPr lang="en-US" b="true" sz="868" i="true">
                <a:solidFill>
                  <a:srgbClr val="010101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 un journal d’ombres : ce qui m’agace chez les autres, ce que juge fort ou violemment</a:t>
            </a:r>
          </a:p>
        </p:txBody>
      </p:sp>
      <p:sp>
        <p:nvSpPr>
          <p:cNvPr name="TextBox 60" id="60"/>
          <p:cNvSpPr txBox="true"/>
          <p:nvPr/>
        </p:nvSpPr>
        <p:spPr>
          <a:xfrm rot="0">
            <a:off x="3502351" y="6490198"/>
            <a:ext cx="3189348" cy="1440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87457" indent="-93729" lvl="1">
              <a:lnSpc>
                <a:spcPts val="1215"/>
              </a:lnSpc>
              <a:buFont typeface="Arial"/>
              <a:buChar char="•"/>
            </a:pPr>
            <a:r>
              <a:rPr lang="en-US" b="true" sz="868" i="true">
                <a:solidFill>
                  <a:srgbClr val="010101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Ecrire une lettre à une facette de soi rejetée</a:t>
            </a:r>
          </a:p>
        </p:txBody>
      </p:sp>
      <p:sp>
        <p:nvSpPr>
          <p:cNvPr name="TextBox 61" id="61"/>
          <p:cNvSpPr txBox="true"/>
          <p:nvPr/>
        </p:nvSpPr>
        <p:spPr>
          <a:xfrm rot="0">
            <a:off x="3503955" y="7881499"/>
            <a:ext cx="3342235" cy="2910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87457" indent="-93729" lvl="1">
              <a:lnSpc>
                <a:spcPts val="1215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868" i="true">
                <a:solidFill>
                  <a:srgbClr val="010101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Choisir une figure symbolique représentant son ombre et dialoguer avec elle</a:t>
            </a:r>
          </a:p>
        </p:txBody>
      </p:sp>
      <p:sp>
        <p:nvSpPr>
          <p:cNvPr name="TextBox 62" id="62"/>
          <p:cNvSpPr txBox="true"/>
          <p:nvPr/>
        </p:nvSpPr>
        <p:spPr>
          <a:xfrm rot="0">
            <a:off x="3591044" y="8889227"/>
            <a:ext cx="3342235" cy="2910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87457" indent="-93729" lvl="1">
              <a:lnSpc>
                <a:spcPts val="1215"/>
              </a:lnSpc>
              <a:buFont typeface="Arial"/>
              <a:buChar char="•"/>
            </a:pPr>
            <a:r>
              <a:rPr lang="en-US" b="true" sz="868" i="true">
                <a:solidFill>
                  <a:srgbClr val="010101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Créer un collage visuel ou narratifs : moi fragmenté, moi réconcilié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12747" y="1086788"/>
            <a:ext cx="3162808" cy="9967800"/>
            <a:chOff x="0" y="0"/>
            <a:chExt cx="1133479" cy="357223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133479" cy="3572235"/>
            </a:xfrm>
            <a:custGeom>
              <a:avLst/>
              <a:gdLst/>
              <a:ahLst/>
              <a:cxnLst/>
              <a:rect r="r" b="b" t="t" l="l"/>
              <a:pathLst>
                <a:path h="3572235" w="1133479">
                  <a:moveTo>
                    <a:pt x="0" y="0"/>
                  </a:moveTo>
                  <a:lnTo>
                    <a:pt x="1133479" y="0"/>
                  </a:lnTo>
                  <a:lnTo>
                    <a:pt x="1133479" y="3572235"/>
                  </a:lnTo>
                  <a:lnTo>
                    <a:pt x="0" y="3572235"/>
                  </a:lnTo>
                  <a:close/>
                </a:path>
              </a:pathLst>
            </a:custGeom>
            <a:solidFill>
              <a:srgbClr val="19191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76200"/>
              <a:ext cx="1133479" cy="364843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17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0" y="10587587"/>
            <a:ext cx="7560000" cy="208826"/>
            <a:chOff x="0" y="0"/>
            <a:chExt cx="2709333" cy="7483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709333" cy="74838"/>
            </a:xfrm>
            <a:custGeom>
              <a:avLst/>
              <a:gdLst/>
              <a:ahLst/>
              <a:cxnLst/>
              <a:rect r="r" b="b" t="t" l="l"/>
              <a:pathLst>
                <a:path h="74838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74838"/>
                  </a:lnTo>
                  <a:lnTo>
                    <a:pt x="0" y="74838"/>
                  </a:lnTo>
                  <a:close/>
                </a:path>
              </a:pathLst>
            </a:custGeom>
            <a:gradFill rotWithShape="true">
              <a:gsLst>
                <a:gs pos="0">
                  <a:srgbClr val="043382">
                    <a:alpha val="100000"/>
                  </a:srgbClr>
                </a:gs>
                <a:gs pos="50000">
                  <a:srgbClr val="043382">
                    <a:alpha val="100000"/>
                  </a:srgbClr>
                </a:gs>
                <a:gs pos="100000">
                  <a:srgbClr val="0774BB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7" id="7"/>
            <p:cNvSpPr txBox="true"/>
            <p:nvPr/>
          </p:nvSpPr>
          <p:spPr>
            <a:xfrm>
              <a:off x="0" y="-66675"/>
              <a:ext cx="2709333" cy="14151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32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-146438" y="-394426"/>
            <a:ext cx="7852876" cy="1888950"/>
          </a:xfrm>
          <a:custGeom>
            <a:avLst/>
            <a:gdLst/>
            <a:ahLst/>
            <a:cxnLst/>
            <a:rect r="r" b="b" t="t" l="l"/>
            <a:pathLst>
              <a:path h="1888950" w="7852876">
                <a:moveTo>
                  <a:pt x="0" y="0"/>
                </a:moveTo>
                <a:lnTo>
                  <a:pt x="7852876" y="0"/>
                </a:lnTo>
                <a:lnTo>
                  <a:pt x="7852876" y="1888949"/>
                </a:lnTo>
                <a:lnTo>
                  <a:pt x="0" y="18889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66781" r="0" b="-66781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-411446" y="979426"/>
            <a:ext cx="8382892" cy="1474023"/>
            <a:chOff x="0" y="0"/>
            <a:chExt cx="3004239" cy="528257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3004239" cy="528257"/>
            </a:xfrm>
            <a:custGeom>
              <a:avLst/>
              <a:gdLst/>
              <a:ahLst/>
              <a:cxnLst/>
              <a:rect r="r" b="b" t="t" l="l"/>
              <a:pathLst>
                <a:path h="528257" w="3004239">
                  <a:moveTo>
                    <a:pt x="0" y="0"/>
                  </a:moveTo>
                  <a:lnTo>
                    <a:pt x="3004239" y="0"/>
                  </a:lnTo>
                  <a:lnTo>
                    <a:pt x="3004239" y="528257"/>
                  </a:lnTo>
                  <a:lnTo>
                    <a:pt x="0" y="528257"/>
                  </a:lnTo>
                  <a:close/>
                </a:path>
              </a:pathLst>
            </a:custGeom>
            <a:gradFill rotWithShape="true">
              <a:gsLst>
                <a:gs pos="0">
                  <a:srgbClr val="043382">
                    <a:alpha val="100000"/>
                  </a:srgbClr>
                </a:gs>
                <a:gs pos="50000">
                  <a:srgbClr val="043382">
                    <a:alpha val="100000"/>
                  </a:srgbClr>
                </a:gs>
                <a:gs pos="100000">
                  <a:srgbClr val="0774BB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76200"/>
              <a:ext cx="3004239" cy="60445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17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25175" y="979426"/>
            <a:ext cx="3497639" cy="1474023"/>
            <a:chOff x="0" y="0"/>
            <a:chExt cx="1336716" cy="563337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336716" cy="563337"/>
            </a:xfrm>
            <a:custGeom>
              <a:avLst/>
              <a:gdLst/>
              <a:ahLst/>
              <a:cxnLst/>
              <a:rect r="r" b="b" t="t" l="l"/>
              <a:pathLst>
                <a:path h="563337" w="1336716">
                  <a:moveTo>
                    <a:pt x="203200" y="0"/>
                  </a:moveTo>
                  <a:lnTo>
                    <a:pt x="1336716" y="0"/>
                  </a:lnTo>
                  <a:lnTo>
                    <a:pt x="1133516" y="563337"/>
                  </a:lnTo>
                  <a:lnTo>
                    <a:pt x="0" y="563337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42B6B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101600" y="-76200"/>
              <a:ext cx="1133516" cy="63953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17"/>
                </a:lnSpc>
              </a:pPr>
            </a:p>
          </p:txBody>
        </p:sp>
      </p:grpSp>
      <p:grpSp>
        <p:nvGrpSpPr>
          <p:cNvPr name="Group 15" id="15"/>
          <p:cNvGrpSpPr>
            <a:grpSpLocks noChangeAspect="true"/>
          </p:cNvGrpSpPr>
          <p:nvPr/>
        </p:nvGrpSpPr>
        <p:grpSpPr>
          <a:xfrm rot="0">
            <a:off x="596651" y="550048"/>
            <a:ext cx="2126067" cy="2117762"/>
            <a:chOff x="0" y="0"/>
            <a:chExt cx="6502400" cy="64770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116940" y="124149"/>
              <a:ext cx="6262195" cy="6234315"/>
            </a:xfrm>
            <a:custGeom>
              <a:avLst/>
              <a:gdLst/>
              <a:ahLst/>
              <a:cxnLst/>
              <a:rect r="r" b="b" t="t" l="l"/>
              <a:pathLst>
                <a:path h="6234315" w="6262195">
                  <a:moveTo>
                    <a:pt x="3131098" y="32"/>
                  </a:moveTo>
                  <a:cubicBezTo>
                    <a:pt x="2014135" y="-4964"/>
                    <a:pt x="979875" y="588062"/>
                    <a:pt x="419947" y="1554557"/>
                  </a:cubicBezTo>
                  <a:cubicBezTo>
                    <a:pt x="-139982" y="2521051"/>
                    <a:pt x="-139982" y="3713264"/>
                    <a:pt x="419947" y="4679759"/>
                  </a:cubicBezTo>
                  <a:cubicBezTo>
                    <a:pt x="979875" y="5646253"/>
                    <a:pt x="2014135" y="6239279"/>
                    <a:pt x="3131098" y="6234284"/>
                  </a:cubicBezTo>
                  <a:cubicBezTo>
                    <a:pt x="4248061" y="6239279"/>
                    <a:pt x="5282321" y="5646253"/>
                    <a:pt x="5842249" y="4679759"/>
                  </a:cubicBezTo>
                  <a:cubicBezTo>
                    <a:pt x="6402178" y="3713265"/>
                    <a:pt x="6402178" y="2521051"/>
                    <a:pt x="5842249" y="1554557"/>
                  </a:cubicBezTo>
                  <a:cubicBezTo>
                    <a:pt x="5282321" y="588063"/>
                    <a:pt x="4248061" y="-4963"/>
                    <a:pt x="3131098" y="3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73038" y="66269"/>
              <a:ext cx="6350000" cy="6349987"/>
            </a:xfrm>
            <a:custGeom>
              <a:avLst/>
              <a:gdLst/>
              <a:ahLst/>
              <a:cxnLst/>
              <a:rect r="r" b="b" t="t" l="l"/>
              <a:pathLst>
                <a:path h="6349987" w="6350000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043382">
                    <a:alpha val="100000"/>
                  </a:srgbClr>
                </a:gs>
                <a:gs pos="50000">
                  <a:srgbClr val="043382">
                    <a:alpha val="100000"/>
                  </a:srgbClr>
                </a:gs>
                <a:gs pos="100000">
                  <a:srgbClr val="0774BB">
                    <a:alpha val="100000"/>
                  </a:srgbClr>
                </a:gs>
              </a:gsLst>
              <a:lin ang="0"/>
            </a:gra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2968143" y="1728824"/>
            <a:ext cx="2140339" cy="302496"/>
            <a:chOff x="0" y="0"/>
            <a:chExt cx="767049" cy="108408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767049" cy="108408"/>
            </a:xfrm>
            <a:custGeom>
              <a:avLst/>
              <a:gdLst/>
              <a:ahLst/>
              <a:cxnLst/>
              <a:rect r="r" b="b" t="t" l="l"/>
              <a:pathLst>
                <a:path h="108408" w="767049">
                  <a:moveTo>
                    <a:pt x="54204" y="0"/>
                  </a:moveTo>
                  <a:lnTo>
                    <a:pt x="712845" y="0"/>
                  </a:lnTo>
                  <a:cubicBezTo>
                    <a:pt x="742781" y="0"/>
                    <a:pt x="767049" y="24268"/>
                    <a:pt x="767049" y="54204"/>
                  </a:cubicBezTo>
                  <a:lnTo>
                    <a:pt x="767049" y="54204"/>
                  </a:lnTo>
                  <a:cubicBezTo>
                    <a:pt x="767049" y="84140"/>
                    <a:pt x="742781" y="108408"/>
                    <a:pt x="712845" y="108408"/>
                  </a:cubicBezTo>
                  <a:lnTo>
                    <a:pt x="54204" y="108408"/>
                  </a:lnTo>
                  <a:cubicBezTo>
                    <a:pt x="24268" y="108408"/>
                    <a:pt x="0" y="84140"/>
                    <a:pt x="0" y="54204"/>
                  </a:cubicBezTo>
                  <a:lnTo>
                    <a:pt x="0" y="54204"/>
                  </a:lnTo>
                  <a:cubicBezTo>
                    <a:pt x="0" y="24268"/>
                    <a:pt x="24268" y="0"/>
                    <a:pt x="54204" y="0"/>
                  </a:cubicBezTo>
                  <a:close/>
                </a:path>
              </a:pathLst>
            </a:custGeom>
            <a:solidFill>
              <a:srgbClr val="191919"/>
            </a:solidFill>
            <a:ln w="19050" cap="sq">
              <a:gradFill>
                <a:gsLst>
                  <a:gs pos="0">
                    <a:srgbClr val="043382">
                      <a:alpha val="100000"/>
                    </a:srgbClr>
                  </a:gs>
                  <a:gs pos="50000">
                    <a:srgbClr val="043382">
                      <a:alpha val="100000"/>
                    </a:srgbClr>
                  </a:gs>
                  <a:gs pos="100000">
                    <a:srgbClr val="0774BB">
                      <a:alpha val="100000"/>
                    </a:srgbClr>
                  </a:gs>
                </a:gsLst>
                <a:lin ang="0"/>
              </a:gradFill>
              <a:prstDash val="solid"/>
              <a:miter/>
            </a:ln>
          </p:spPr>
        </p:sp>
        <p:sp>
          <p:nvSpPr>
            <p:cNvPr name="TextBox 20" id="20"/>
            <p:cNvSpPr txBox="true"/>
            <p:nvPr/>
          </p:nvSpPr>
          <p:spPr>
            <a:xfrm>
              <a:off x="0" y="-19050"/>
              <a:ext cx="767049" cy="1274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197"/>
                </a:lnSpc>
                <a:spcBef>
                  <a:spcPct val="0"/>
                </a:spcBef>
              </a:pPr>
              <a:r>
                <a:rPr lang="en-US" b="true" sz="855">
                  <a:solidFill>
                    <a:srgbClr val="FFFFFF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Leçon en trois parties</a:t>
              </a: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398488" y="2860542"/>
            <a:ext cx="2140339" cy="340596"/>
            <a:chOff x="0" y="0"/>
            <a:chExt cx="767049" cy="122062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767049" cy="122062"/>
            </a:xfrm>
            <a:custGeom>
              <a:avLst/>
              <a:gdLst/>
              <a:ahLst/>
              <a:cxnLst/>
              <a:rect r="r" b="b" t="t" l="l"/>
              <a:pathLst>
                <a:path h="122062" w="767049">
                  <a:moveTo>
                    <a:pt x="61031" y="0"/>
                  </a:moveTo>
                  <a:lnTo>
                    <a:pt x="706018" y="0"/>
                  </a:lnTo>
                  <a:cubicBezTo>
                    <a:pt x="739725" y="0"/>
                    <a:pt x="767049" y="27325"/>
                    <a:pt x="767049" y="61031"/>
                  </a:cubicBezTo>
                  <a:lnTo>
                    <a:pt x="767049" y="61031"/>
                  </a:lnTo>
                  <a:cubicBezTo>
                    <a:pt x="767049" y="77217"/>
                    <a:pt x="760619" y="92741"/>
                    <a:pt x="749174" y="104186"/>
                  </a:cubicBezTo>
                  <a:cubicBezTo>
                    <a:pt x="737728" y="115632"/>
                    <a:pt x="722205" y="122062"/>
                    <a:pt x="706018" y="122062"/>
                  </a:cubicBezTo>
                  <a:lnTo>
                    <a:pt x="61031" y="122062"/>
                  </a:lnTo>
                  <a:cubicBezTo>
                    <a:pt x="44845" y="122062"/>
                    <a:pt x="29321" y="115632"/>
                    <a:pt x="17876" y="104186"/>
                  </a:cubicBezTo>
                  <a:cubicBezTo>
                    <a:pt x="6430" y="92741"/>
                    <a:pt x="0" y="77217"/>
                    <a:pt x="0" y="61031"/>
                  </a:cubicBezTo>
                  <a:lnTo>
                    <a:pt x="0" y="61031"/>
                  </a:lnTo>
                  <a:cubicBezTo>
                    <a:pt x="0" y="44845"/>
                    <a:pt x="6430" y="29321"/>
                    <a:pt x="17876" y="17876"/>
                  </a:cubicBezTo>
                  <a:cubicBezTo>
                    <a:pt x="29321" y="6430"/>
                    <a:pt x="44845" y="0"/>
                    <a:pt x="61031" y="0"/>
                  </a:cubicBezTo>
                  <a:close/>
                </a:path>
              </a:pathLst>
            </a:custGeom>
            <a:ln w="19050" cap="sq">
              <a:gradFill>
                <a:gsLst>
                  <a:gs pos="0">
                    <a:srgbClr val="043382">
                      <a:alpha val="100000"/>
                    </a:srgbClr>
                  </a:gs>
                  <a:gs pos="50000">
                    <a:srgbClr val="043382">
                      <a:alpha val="100000"/>
                    </a:srgbClr>
                  </a:gs>
                  <a:gs pos="100000">
                    <a:srgbClr val="0774BB">
                      <a:alpha val="100000"/>
                    </a:srgbClr>
                  </a:gs>
                </a:gsLst>
                <a:lin ang="0"/>
              </a:gradFill>
              <a:prstDash val="solid"/>
              <a:miter/>
            </a:ln>
          </p:spPr>
        </p:sp>
        <p:sp>
          <p:nvSpPr>
            <p:cNvPr name="TextBox 23" id="23"/>
            <p:cNvSpPr txBox="true"/>
            <p:nvPr/>
          </p:nvSpPr>
          <p:spPr>
            <a:xfrm>
              <a:off x="0" y="-28575"/>
              <a:ext cx="767049" cy="15063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617"/>
                </a:lnSpc>
                <a:spcBef>
                  <a:spcPct val="0"/>
                </a:spcBef>
              </a:pPr>
              <a:r>
                <a:rPr lang="en-US" sz="1155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Lectures recommandées</a:t>
              </a:r>
            </a:p>
          </p:txBody>
        </p:sp>
      </p:grpSp>
      <p:sp>
        <p:nvSpPr>
          <p:cNvPr name="Freeform 24" id="24"/>
          <p:cNvSpPr/>
          <p:nvPr/>
        </p:nvSpPr>
        <p:spPr>
          <a:xfrm flipH="false" flipV="false" rot="0">
            <a:off x="283089" y="3422750"/>
            <a:ext cx="270827" cy="283184"/>
          </a:xfrm>
          <a:custGeom>
            <a:avLst/>
            <a:gdLst/>
            <a:ahLst/>
            <a:cxnLst/>
            <a:rect r="r" b="b" t="t" l="l"/>
            <a:pathLst>
              <a:path h="283184" w="270827">
                <a:moveTo>
                  <a:pt x="0" y="0"/>
                </a:moveTo>
                <a:lnTo>
                  <a:pt x="270826" y="0"/>
                </a:lnTo>
                <a:lnTo>
                  <a:pt x="270826" y="283184"/>
                </a:lnTo>
                <a:lnTo>
                  <a:pt x="0" y="2831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295655" y="5153939"/>
            <a:ext cx="270827" cy="283184"/>
          </a:xfrm>
          <a:custGeom>
            <a:avLst/>
            <a:gdLst/>
            <a:ahLst/>
            <a:cxnLst/>
            <a:rect r="r" b="b" t="t" l="l"/>
            <a:pathLst>
              <a:path h="283184" w="270827">
                <a:moveTo>
                  <a:pt x="0" y="0"/>
                </a:moveTo>
                <a:lnTo>
                  <a:pt x="270826" y="0"/>
                </a:lnTo>
                <a:lnTo>
                  <a:pt x="270826" y="283184"/>
                </a:lnTo>
                <a:lnTo>
                  <a:pt x="0" y="2831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1129860" y="1158437"/>
            <a:ext cx="1058533" cy="1054406"/>
          </a:xfrm>
          <a:custGeom>
            <a:avLst/>
            <a:gdLst/>
            <a:ahLst/>
            <a:cxnLst/>
            <a:rect r="r" b="b" t="t" l="l"/>
            <a:pathLst>
              <a:path h="1054406" w="1058533">
                <a:moveTo>
                  <a:pt x="0" y="0"/>
                </a:moveTo>
                <a:lnTo>
                  <a:pt x="1058532" y="0"/>
                </a:lnTo>
                <a:lnTo>
                  <a:pt x="1058532" y="1054405"/>
                </a:lnTo>
                <a:lnTo>
                  <a:pt x="0" y="105440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391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295655" y="6995333"/>
            <a:ext cx="270827" cy="283184"/>
          </a:xfrm>
          <a:custGeom>
            <a:avLst/>
            <a:gdLst/>
            <a:ahLst/>
            <a:cxnLst/>
            <a:rect r="r" b="b" t="t" l="l"/>
            <a:pathLst>
              <a:path h="283184" w="270827">
                <a:moveTo>
                  <a:pt x="0" y="0"/>
                </a:moveTo>
                <a:lnTo>
                  <a:pt x="270826" y="0"/>
                </a:lnTo>
                <a:lnTo>
                  <a:pt x="270826" y="283184"/>
                </a:lnTo>
                <a:lnTo>
                  <a:pt x="0" y="2831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308220" y="8882937"/>
            <a:ext cx="270827" cy="283184"/>
          </a:xfrm>
          <a:custGeom>
            <a:avLst/>
            <a:gdLst/>
            <a:ahLst/>
            <a:cxnLst/>
            <a:rect r="r" b="b" t="t" l="l"/>
            <a:pathLst>
              <a:path h="283184" w="270827">
                <a:moveTo>
                  <a:pt x="0" y="0"/>
                </a:moveTo>
                <a:lnTo>
                  <a:pt x="270827" y="0"/>
                </a:lnTo>
                <a:lnTo>
                  <a:pt x="270827" y="283183"/>
                </a:lnTo>
                <a:lnTo>
                  <a:pt x="0" y="2831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9" id="29"/>
          <p:cNvGrpSpPr/>
          <p:nvPr/>
        </p:nvGrpSpPr>
        <p:grpSpPr>
          <a:xfrm rot="0">
            <a:off x="3364992" y="2599412"/>
            <a:ext cx="1889091" cy="304092"/>
            <a:chOff x="0" y="0"/>
            <a:chExt cx="677008" cy="108980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677008" cy="108980"/>
            </a:xfrm>
            <a:custGeom>
              <a:avLst/>
              <a:gdLst/>
              <a:ahLst/>
              <a:cxnLst/>
              <a:rect r="r" b="b" t="t" l="l"/>
              <a:pathLst>
                <a:path h="108980" w="677008">
                  <a:moveTo>
                    <a:pt x="54490" y="0"/>
                  </a:moveTo>
                  <a:lnTo>
                    <a:pt x="622518" y="0"/>
                  </a:lnTo>
                  <a:cubicBezTo>
                    <a:pt x="636969" y="0"/>
                    <a:pt x="650829" y="5741"/>
                    <a:pt x="661048" y="15960"/>
                  </a:cubicBezTo>
                  <a:cubicBezTo>
                    <a:pt x="671267" y="26179"/>
                    <a:pt x="677008" y="40038"/>
                    <a:pt x="677008" y="54490"/>
                  </a:cubicBezTo>
                  <a:lnTo>
                    <a:pt x="677008" y="54490"/>
                  </a:lnTo>
                  <a:cubicBezTo>
                    <a:pt x="677008" y="84584"/>
                    <a:pt x="652612" y="108980"/>
                    <a:pt x="622518" y="108980"/>
                  </a:cubicBezTo>
                  <a:lnTo>
                    <a:pt x="54490" y="108980"/>
                  </a:lnTo>
                  <a:cubicBezTo>
                    <a:pt x="24396" y="108980"/>
                    <a:pt x="0" y="84584"/>
                    <a:pt x="0" y="54490"/>
                  </a:cubicBezTo>
                  <a:lnTo>
                    <a:pt x="0" y="54490"/>
                  </a:lnTo>
                  <a:cubicBezTo>
                    <a:pt x="0" y="24396"/>
                    <a:pt x="24396" y="0"/>
                    <a:pt x="54490" y="0"/>
                  </a:cubicBezTo>
                  <a:close/>
                </a:path>
              </a:pathLst>
            </a:custGeom>
            <a:solidFill>
              <a:srgbClr val="386C9F"/>
            </a:solidFill>
            <a:ln cap="sq">
              <a:noFill/>
              <a:prstDash val="solid"/>
              <a:miter/>
            </a:ln>
          </p:spPr>
        </p:sp>
        <p:sp>
          <p:nvSpPr>
            <p:cNvPr name="TextBox 31" id="31"/>
            <p:cNvSpPr txBox="true"/>
            <p:nvPr/>
          </p:nvSpPr>
          <p:spPr>
            <a:xfrm>
              <a:off x="0" y="-28575"/>
              <a:ext cx="677008" cy="1375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617"/>
                </a:lnSpc>
                <a:spcBef>
                  <a:spcPct val="0"/>
                </a:spcBef>
              </a:pPr>
              <a:r>
                <a:rPr lang="en-US" sz="1155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PARTIE I</a:t>
              </a: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3412476" y="4510906"/>
            <a:ext cx="1889091" cy="304092"/>
            <a:chOff x="0" y="0"/>
            <a:chExt cx="677008" cy="108980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677008" cy="108980"/>
            </a:xfrm>
            <a:custGeom>
              <a:avLst/>
              <a:gdLst/>
              <a:ahLst/>
              <a:cxnLst/>
              <a:rect r="r" b="b" t="t" l="l"/>
              <a:pathLst>
                <a:path h="108980" w="677008">
                  <a:moveTo>
                    <a:pt x="54490" y="0"/>
                  </a:moveTo>
                  <a:lnTo>
                    <a:pt x="622518" y="0"/>
                  </a:lnTo>
                  <a:cubicBezTo>
                    <a:pt x="636969" y="0"/>
                    <a:pt x="650829" y="5741"/>
                    <a:pt x="661048" y="15960"/>
                  </a:cubicBezTo>
                  <a:cubicBezTo>
                    <a:pt x="671267" y="26179"/>
                    <a:pt x="677008" y="40038"/>
                    <a:pt x="677008" y="54490"/>
                  </a:cubicBezTo>
                  <a:lnTo>
                    <a:pt x="677008" y="54490"/>
                  </a:lnTo>
                  <a:cubicBezTo>
                    <a:pt x="677008" y="84584"/>
                    <a:pt x="652612" y="108980"/>
                    <a:pt x="622518" y="108980"/>
                  </a:cubicBezTo>
                  <a:lnTo>
                    <a:pt x="54490" y="108980"/>
                  </a:lnTo>
                  <a:cubicBezTo>
                    <a:pt x="24396" y="108980"/>
                    <a:pt x="0" y="84584"/>
                    <a:pt x="0" y="54490"/>
                  </a:cubicBezTo>
                  <a:lnTo>
                    <a:pt x="0" y="54490"/>
                  </a:lnTo>
                  <a:cubicBezTo>
                    <a:pt x="0" y="24396"/>
                    <a:pt x="24396" y="0"/>
                    <a:pt x="54490" y="0"/>
                  </a:cubicBezTo>
                  <a:close/>
                </a:path>
              </a:pathLst>
            </a:custGeom>
            <a:solidFill>
              <a:srgbClr val="043382"/>
            </a:solidFill>
            <a:ln cap="sq">
              <a:noFill/>
              <a:prstDash val="solid"/>
              <a:miter/>
            </a:ln>
          </p:spPr>
        </p:sp>
        <p:sp>
          <p:nvSpPr>
            <p:cNvPr name="TextBox 34" id="34"/>
            <p:cNvSpPr txBox="true"/>
            <p:nvPr/>
          </p:nvSpPr>
          <p:spPr>
            <a:xfrm>
              <a:off x="0" y="-28575"/>
              <a:ext cx="677008" cy="1375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617"/>
                </a:lnSpc>
                <a:spcBef>
                  <a:spcPct val="0"/>
                </a:spcBef>
              </a:pPr>
              <a:r>
                <a:rPr lang="en-US" sz="1155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PARTIE II</a:t>
              </a:r>
            </a:p>
          </p:txBody>
        </p:sp>
      </p:grpSp>
      <p:grpSp>
        <p:nvGrpSpPr>
          <p:cNvPr name="Group 35" id="35"/>
          <p:cNvGrpSpPr/>
          <p:nvPr/>
        </p:nvGrpSpPr>
        <p:grpSpPr>
          <a:xfrm rot="0">
            <a:off x="3457631" y="6788061"/>
            <a:ext cx="1889091" cy="304092"/>
            <a:chOff x="0" y="0"/>
            <a:chExt cx="677008" cy="108980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677008" cy="108980"/>
            </a:xfrm>
            <a:custGeom>
              <a:avLst/>
              <a:gdLst/>
              <a:ahLst/>
              <a:cxnLst/>
              <a:rect r="r" b="b" t="t" l="l"/>
              <a:pathLst>
                <a:path h="108980" w="677008">
                  <a:moveTo>
                    <a:pt x="54490" y="0"/>
                  </a:moveTo>
                  <a:lnTo>
                    <a:pt x="622518" y="0"/>
                  </a:lnTo>
                  <a:cubicBezTo>
                    <a:pt x="636969" y="0"/>
                    <a:pt x="650829" y="5741"/>
                    <a:pt x="661048" y="15960"/>
                  </a:cubicBezTo>
                  <a:cubicBezTo>
                    <a:pt x="671267" y="26179"/>
                    <a:pt x="677008" y="40038"/>
                    <a:pt x="677008" y="54490"/>
                  </a:cubicBezTo>
                  <a:lnTo>
                    <a:pt x="677008" y="54490"/>
                  </a:lnTo>
                  <a:cubicBezTo>
                    <a:pt x="677008" y="84584"/>
                    <a:pt x="652612" y="108980"/>
                    <a:pt x="622518" y="108980"/>
                  </a:cubicBezTo>
                  <a:lnTo>
                    <a:pt x="54490" y="108980"/>
                  </a:lnTo>
                  <a:cubicBezTo>
                    <a:pt x="24396" y="108980"/>
                    <a:pt x="0" y="84584"/>
                    <a:pt x="0" y="54490"/>
                  </a:cubicBezTo>
                  <a:lnTo>
                    <a:pt x="0" y="54490"/>
                  </a:lnTo>
                  <a:cubicBezTo>
                    <a:pt x="0" y="24396"/>
                    <a:pt x="24396" y="0"/>
                    <a:pt x="54490" y="0"/>
                  </a:cubicBezTo>
                  <a:close/>
                </a:path>
              </a:pathLst>
            </a:custGeom>
            <a:solidFill>
              <a:srgbClr val="043382"/>
            </a:solidFill>
            <a:ln cap="sq">
              <a:noFill/>
              <a:prstDash val="solid"/>
              <a:miter/>
            </a:ln>
          </p:spPr>
        </p:sp>
        <p:sp>
          <p:nvSpPr>
            <p:cNvPr name="TextBox 37" id="37"/>
            <p:cNvSpPr txBox="true"/>
            <p:nvPr/>
          </p:nvSpPr>
          <p:spPr>
            <a:xfrm>
              <a:off x="0" y="-28575"/>
              <a:ext cx="677008" cy="1375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617"/>
                </a:lnSpc>
                <a:spcBef>
                  <a:spcPct val="0"/>
                </a:spcBef>
              </a:pPr>
              <a:r>
                <a:rPr lang="en-US" sz="1155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PARTIE III</a:t>
              </a:r>
            </a:p>
          </p:txBody>
        </p:sp>
      </p:grpSp>
      <p:sp>
        <p:nvSpPr>
          <p:cNvPr name="Freeform 38" id="38"/>
          <p:cNvSpPr/>
          <p:nvPr/>
        </p:nvSpPr>
        <p:spPr>
          <a:xfrm flipH="false" flipV="false" rot="0">
            <a:off x="1069804" y="9166120"/>
            <a:ext cx="797705" cy="1278987"/>
          </a:xfrm>
          <a:custGeom>
            <a:avLst/>
            <a:gdLst/>
            <a:ahLst/>
            <a:cxnLst/>
            <a:rect r="r" b="b" t="t" l="l"/>
            <a:pathLst>
              <a:path h="1278987" w="797705">
                <a:moveTo>
                  <a:pt x="0" y="0"/>
                </a:moveTo>
                <a:lnTo>
                  <a:pt x="797706" y="0"/>
                </a:lnTo>
                <a:lnTo>
                  <a:pt x="797706" y="1278988"/>
                </a:lnTo>
                <a:lnTo>
                  <a:pt x="0" y="127898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39" id="39"/>
          <p:cNvSpPr/>
          <p:nvPr/>
        </p:nvSpPr>
        <p:spPr>
          <a:xfrm flipH="false" flipV="false" rot="0">
            <a:off x="1069804" y="7423713"/>
            <a:ext cx="797705" cy="1282484"/>
          </a:xfrm>
          <a:custGeom>
            <a:avLst/>
            <a:gdLst/>
            <a:ahLst/>
            <a:cxnLst/>
            <a:rect r="r" b="b" t="t" l="l"/>
            <a:pathLst>
              <a:path h="1282484" w="797705">
                <a:moveTo>
                  <a:pt x="0" y="0"/>
                </a:moveTo>
                <a:lnTo>
                  <a:pt x="797706" y="0"/>
                </a:lnTo>
                <a:lnTo>
                  <a:pt x="797706" y="1282484"/>
                </a:lnTo>
                <a:lnTo>
                  <a:pt x="0" y="128248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40" id="40"/>
          <p:cNvSpPr/>
          <p:nvPr/>
        </p:nvSpPr>
        <p:spPr>
          <a:xfrm flipH="false" flipV="false" rot="0">
            <a:off x="1045217" y="5591495"/>
            <a:ext cx="846880" cy="1298896"/>
          </a:xfrm>
          <a:custGeom>
            <a:avLst/>
            <a:gdLst/>
            <a:ahLst/>
            <a:cxnLst/>
            <a:rect r="r" b="b" t="t" l="l"/>
            <a:pathLst>
              <a:path h="1298896" w="846880">
                <a:moveTo>
                  <a:pt x="0" y="0"/>
                </a:moveTo>
                <a:lnTo>
                  <a:pt x="846880" y="0"/>
                </a:lnTo>
                <a:lnTo>
                  <a:pt x="846880" y="1298896"/>
                </a:lnTo>
                <a:lnTo>
                  <a:pt x="0" y="129889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41" id="41"/>
          <p:cNvSpPr/>
          <p:nvPr/>
        </p:nvSpPr>
        <p:spPr>
          <a:xfrm flipH="false" flipV="false" rot="0">
            <a:off x="1045217" y="3797928"/>
            <a:ext cx="800429" cy="1294233"/>
          </a:xfrm>
          <a:custGeom>
            <a:avLst/>
            <a:gdLst/>
            <a:ahLst/>
            <a:cxnLst/>
            <a:rect r="r" b="b" t="t" l="l"/>
            <a:pathLst>
              <a:path h="1294233" w="800429">
                <a:moveTo>
                  <a:pt x="0" y="0"/>
                </a:moveTo>
                <a:lnTo>
                  <a:pt x="800429" y="0"/>
                </a:lnTo>
                <a:lnTo>
                  <a:pt x="800429" y="1294233"/>
                </a:lnTo>
                <a:lnTo>
                  <a:pt x="0" y="129423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42" id="42"/>
          <p:cNvSpPr txBox="true"/>
          <p:nvPr/>
        </p:nvSpPr>
        <p:spPr>
          <a:xfrm rot="0">
            <a:off x="3012994" y="1310611"/>
            <a:ext cx="4758296" cy="387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874"/>
              </a:lnSpc>
              <a:spcBef>
                <a:spcPct val="0"/>
              </a:spcBef>
            </a:pPr>
            <a:r>
              <a:rPr lang="en-US" sz="2874">
                <a:solidFill>
                  <a:srgbClr val="FFFFFF"/>
                </a:solidFill>
                <a:latin typeface="Now Bold"/>
                <a:ea typeface="Now Bold"/>
                <a:cs typeface="Now Bold"/>
                <a:sym typeface="Now Bold"/>
              </a:rPr>
              <a:t>CONTENU DÉTAILLÉ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653167" y="3403860"/>
            <a:ext cx="2069551" cy="4380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15"/>
              </a:lnSpc>
            </a:pPr>
            <a:r>
              <a:rPr lang="en-US" sz="868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Ju</a:t>
            </a:r>
            <a:r>
              <a:rPr lang="en-US" sz="868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li</a:t>
            </a:r>
            <a:r>
              <a:rPr lang="en-US" sz="868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</a:t>
            </a:r>
            <a:r>
              <a:rPr lang="en-US" sz="868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868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Cam</a:t>
            </a:r>
            <a:r>
              <a:rPr lang="en-US" sz="868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</a:t>
            </a:r>
            <a:r>
              <a:rPr lang="en-US" sz="868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</a:t>
            </a:r>
            <a:r>
              <a:rPr lang="en-US" sz="868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on - </a:t>
            </a:r>
            <a:r>
              <a:rPr lang="en-US" sz="868" i="true" b="true">
                <a:solidFill>
                  <a:srgbClr val="FFFFFF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Libérez votre créativité,</a:t>
            </a:r>
            <a:r>
              <a:rPr lang="en-US" sz="868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</a:t>
            </a:r>
            <a:r>
              <a:rPr lang="en-US" sz="868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992</a:t>
            </a:r>
          </a:p>
          <a:p>
            <a:pPr algn="l">
              <a:lnSpc>
                <a:spcPts val="1215"/>
              </a:lnSpc>
            </a:pPr>
          </a:p>
        </p:txBody>
      </p:sp>
      <p:sp>
        <p:nvSpPr>
          <p:cNvPr name="TextBox 44" id="44"/>
          <p:cNvSpPr txBox="true"/>
          <p:nvPr/>
        </p:nvSpPr>
        <p:spPr>
          <a:xfrm rot="0">
            <a:off x="653167" y="5187411"/>
            <a:ext cx="2069551" cy="4380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15"/>
              </a:lnSpc>
            </a:pPr>
            <a:r>
              <a:rPr lang="en-US" sz="868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Irvin D. Yalom - </a:t>
            </a:r>
            <a:r>
              <a:rPr lang="en-US" sz="868" i="true" b="true">
                <a:solidFill>
                  <a:srgbClr val="FFFFFF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Le bourreau de l’amour, </a:t>
            </a:r>
            <a:r>
              <a:rPr lang="en-US" sz="868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1989</a:t>
            </a:r>
          </a:p>
          <a:p>
            <a:pPr algn="l">
              <a:lnSpc>
                <a:spcPts val="1215"/>
              </a:lnSpc>
            </a:pPr>
          </a:p>
        </p:txBody>
      </p:sp>
      <p:sp>
        <p:nvSpPr>
          <p:cNvPr name="TextBox 45" id="45"/>
          <p:cNvSpPr txBox="true"/>
          <p:nvPr/>
        </p:nvSpPr>
        <p:spPr>
          <a:xfrm rot="0">
            <a:off x="665733" y="6985641"/>
            <a:ext cx="2212143" cy="4380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15"/>
              </a:lnSpc>
            </a:pPr>
            <a:r>
              <a:rPr lang="en-US" sz="868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Clarissa Pinkola Estés - </a:t>
            </a:r>
            <a:r>
              <a:rPr lang="en-US" sz="868" i="true" b="true">
                <a:solidFill>
                  <a:srgbClr val="FFFFFF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Le jardinier de l’âme, </a:t>
            </a:r>
            <a:r>
              <a:rPr lang="en-US" sz="868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</a:t>
            </a:r>
            <a:r>
              <a:rPr lang="en-US" sz="868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997</a:t>
            </a:r>
          </a:p>
          <a:p>
            <a:pPr algn="l" marL="0" indent="0" lvl="0">
              <a:lnSpc>
                <a:spcPts val="1215"/>
              </a:lnSpc>
              <a:spcBef>
                <a:spcPct val="0"/>
              </a:spcBef>
            </a:pPr>
          </a:p>
        </p:txBody>
      </p:sp>
      <p:sp>
        <p:nvSpPr>
          <p:cNvPr name="TextBox 46" id="46"/>
          <p:cNvSpPr txBox="true"/>
          <p:nvPr/>
        </p:nvSpPr>
        <p:spPr>
          <a:xfrm rot="0">
            <a:off x="665733" y="8921689"/>
            <a:ext cx="2359827" cy="4380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215"/>
              </a:lnSpc>
              <a:spcBef>
                <a:spcPct val="0"/>
              </a:spcBef>
            </a:pPr>
            <a:r>
              <a:rPr lang="en-US" b="true" sz="868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Frédéric L</a:t>
            </a:r>
            <a:r>
              <a:rPr lang="en-US" b="true" sz="868" strike="noStrike" u="non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en</a:t>
            </a:r>
            <a:r>
              <a:rPr lang="en-US" b="true" sz="868" strike="noStrike" u="non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oi</a:t>
            </a:r>
            <a:r>
              <a:rPr lang="en-US" b="true" sz="868" strike="noStrike" u="non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 - </a:t>
            </a:r>
            <a:r>
              <a:rPr lang="en-US" b="true" sz="868" i="true" strike="noStrike" u="none">
                <a:solidFill>
                  <a:srgbClr val="FFFFFF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L’âme du monde, </a:t>
            </a:r>
            <a:r>
              <a:rPr lang="en-US" b="true" sz="868" strike="noStrike" u="non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2012</a:t>
            </a:r>
          </a:p>
          <a:p>
            <a:pPr algn="l" marL="0" indent="0" lvl="0">
              <a:lnSpc>
                <a:spcPts val="1215"/>
              </a:lnSpc>
              <a:spcBef>
                <a:spcPct val="0"/>
              </a:spcBef>
            </a:pPr>
          </a:p>
          <a:p>
            <a:pPr algn="l" marL="0" indent="0" lvl="0">
              <a:lnSpc>
                <a:spcPts val="1215"/>
              </a:lnSpc>
              <a:spcBef>
                <a:spcPct val="0"/>
              </a:spcBef>
            </a:pPr>
          </a:p>
        </p:txBody>
      </p:sp>
      <p:sp>
        <p:nvSpPr>
          <p:cNvPr name="TextBox 47" id="47"/>
          <p:cNvSpPr txBox="true"/>
          <p:nvPr/>
        </p:nvSpPr>
        <p:spPr>
          <a:xfrm rot="0">
            <a:off x="3430678" y="3263424"/>
            <a:ext cx="3342235" cy="1440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87457" indent="-93729" lvl="1">
              <a:lnSpc>
                <a:spcPts val="1215"/>
              </a:lnSpc>
              <a:buFont typeface="Arial"/>
              <a:buChar char="•"/>
            </a:pPr>
            <a:r>
              <a:rPr lang="en-US" b="true" sz="868" i="true">
                <a:solidFill>
                  <a:srgbClr val="010101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Ecrire un plan d’évolution personnelle sur 3 mois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3424517" y="3011791"/>
            <a:ext cx="3600435" cy="181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1444"/>
              </a:lnSpc>
              <a:spcBef>
                <a:spcPct val="0"/>
              </a:spcBef>
            </a:pPr>
            <a:r>
              <a:rPr lang="en-US" sz="1032" i="true">
                <a:solidFill>
                  <a:srgbClr val="010101"/>
                </a:solidFill>
                <a:latin typeface="Montserrat Light Italics"/>
                <a:ea typeface="Montserrat Light Italics"/>
                <a:cs typeface="Montserrat Light Italics"/>
                <a:sym typeface="Montserrat Light Italics"/>
              </a:rPr>
              <a:t>Structurer un travail intérieur durable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3358305" y="3718104"/>
            <a:ext cx="4067673" cy="3542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S’approprier des moyens symboliques pour s’accompagner dans le changement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3461765" y="3489049"/>
            <a:ext cx="3756268" cy="181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1444"/>
              </a:lnSpc>
              <a:spcBef>
                <a:spcPct val="0"/>
              </a:spcBef>
            </a:pPr>
            <a:r>
              <a:rPr lang="en-US" sz="1032" i="true">
                <a:solidFill>
                  <a:srgbClr val="010101"/>
                </a:solidFill>
                <a:latin typeface="Montserrat Light Italics"/>
                <a:ea typeface="Montserrat Light Italics"/>
                <a:cs typeface="Montserrat Light Italics"/>
                <a:sym typeface="Montserrat Light Italics"/>
              </a:rPr>
              <a:t>Le rôle de l’art du corps et du rituel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3419163" y="4948348"/>
            <a:ext cx="3666243" cy="181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1444"/>
              </a:lnSpc>
              <a:spcBef>
                <a:spcPct val="0"/>
              </a:spcBef>
            </a:pPr>
            <a:r>
              <a:rPr lang="en-US" sz="1032" i="true">
                <a:solidFill>
                  <a:srgbClr val="010101"/>
                </a:solidFill>
                <a:latin typeface="Montserrat Light Italics"/>
                <a:ea typeface="Montserrat Light Italics"/>
                <a:cs typeface="Montserrat Light Italics"/>
                <a:sym typeface="Montserrat Light Italics"/>
              </a:rPr>
              <a:t>Créer des fondations de cohérence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3335273" y="5830639"/>
            <a:ext cx="3481198" cy="3542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Comprendre les exigences du changement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Evaluer les facteurs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3432046" y="5586978"/>
            <a:ext cx="3426614" cy="181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1444"/>
              </a:lnSpc>
              <a:spcBef>
                <a:spcPct val="0"/>
              </a:spcBef>
            </a:pPr>
            <a:r>
              <a:rPr lang="en-US" sz="1032" i="true">
                <a:solidFill>
                  <a:srgbClr val="010101"/>
                </a:solidFill>
                <a:latin typeface="Montserrat Light Italics"/>
                <a:ea typeface="Montserrat Light Italics"/>
                <a:cs typeface="Montserrat Light Italics"/>
                <a:sym typeface="Montserrat Light Italics"/>
              </a:rPr>
              <a:t>Prévenir les facteurs de rechutes ou de dispersion</a:t>
            </a:r>
          </a:p>
        </p:txBody>
      </p:sp>
      <p:sp>
        <p:nvSpPr>
          <p:cNvPr name="TextBox 54" id="54"/>
          <p:cNvSpPr txBox="true"/>
          <p:nvPr/>
        </p:nvSpPr>
        <p:spPr>
          <a:xfrm rot="0">
            <a:off x="3391040" y="7461379"/>
            <a:ext cx="3726085" cy="3542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Sommeil et rêve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Méditation et création</a:t>
            </a:r>
          </a:p>
        </p:txBody>
      </p:sp>
      <p:sp>
        <p:nvSpPr>
          <p:cNvPr name="TextBox 55" id="55"/>
          <p:cNvSpPr txBox="true"/>
          <p:nvPr/>
        </p:nvSpPr>
        <p:spPr>
          <a:xfrm rot="0">
            <a:off x="3457631" y="7213274"/>
            <a:ext cx="3245461" cy="181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1444"/>
              </a:lnSpc>
              <a:spcBef>
                <a:spcPct val="0"/>
              </a:spcBef>
            </a:pPr>
            <a:r>
              <a:rPr lang="en-US" sz="1032" i="true">
                <a:solidFill>
                  <a:srgbClr val="010101"/>
                </a:solidFill>
                <a:latin typeface="Montserrat Light Italics"/>
                <a:ea typeface="Montserrat Light Italics"/>
                <a:cs typeface="Montserrat Light Italics"/>
                <a:sym typeface="Montserrat Light Italics"/>
              </a:rPr>
              <a:t>Vivre selon l’essentiel</a:t>
            </a:r>
          </a:p>
        </p:txBody>
      </p:sp>
      <p:sp>
        <p:nvSpPr>
          <p:cNvPr name="TextBox 56" id="56"/>
          <p:cNvSpPr txBox="true"/>
          <p:nvPr/>
        </p:nvSpPr>
        <p:spPr>
          <a:xfrm rot="0">
            <a:off x="3457631" y="8417331"/>
            <a:ext cx="3659495" cy="5352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Retrouver un rapport sain à la nature et au temps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Retrouver une joie simple avec une éthique de la présence</a:t>
            </a:r>
          </a:p>
        </p:txBody>
      </p:sp>
      <p:sp>
        <p:nvSpPr>
          <p:cNvPr name="TextBox 57" id="57"/>
          <p:cNvSpPr txBox="true"/>
          <p:nvPr/>
        </p:nvSpPr>
        <p:spPr>
          <a:xfrm rot="0">
            <a:off x="3464177" y="8178751"/>
            <a:ext cx="3429324" cy="181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1444"/>
              </a:lnSpc>
              <a:spcBef>
                <a:spcPct val="0"/>
              </a:spcBef>
            </a:pPr>
            <a:r>
              <a:rPr lang="en-US" sz="1032" i="true">
                <a:solidFill>
                  <a:srgbClr val="010101"/>
                </a:solidFill>
                <a:latin typeface="Montserrat Light Italics"/>
                <a:ea typeface="Montserrat Light Italics"/>
                <a:cs typeface="Montserrat Light Italics"/>
                <a:sym typeface="Montserrat Light Italics"/>
              </a:rPr>
              <a:t>Intégrer la transformation dans le quotidien</a:t>
            </a:r>
          </a:p>
        </p:txBody>
      </p:sp>
      <p:sp>
        <p:nvSpPr>
          <p:cNvPr name="TextBox 58" id="58"/>
          <p:cNvSpPr txBox="true"/>
          <p:nvPr/>
        </p:nvSpPr>
        <p:spPr>
          <a:xfrm rot="0">
            <a:off x="3465481" y="4158105"/>
            <a:ext cx="3342235" cy="1440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87457" indent="-93729" lvl="1">
              <a:lnSpc>
                <a:spcPts val="1215"/>
              </a:lnSpc>
              <a:buFont typeface="Arial"/>
              <a:buChar char="•"/>
            </a:pPr>
            <a:r>
              <a:rPr lang="en-US" b="true" sz="868" i="true">
                <a:solidFill>
                  <a:srgbClr val="010101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Créer un acte symbolique d’engagement</a:t>
            </a:r>
          </a:p>
        </p:txBody>
      </p:sp>
      <p:sp>
        <p:nvSpPr>
          <p:cNvPr name="TextBox 59" id="59"/>
          <p:cNvSpPr txBox="true"/>
          <p:nvPr/>
        </p:nvSpPr>
        <p:spPr>
          <a:xfrm rot="0">
            <a:off x="3425849" y="5200681"/>
            <a:ext cx="3342235" cy="2910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87457" indent="-93729" lvl="1">
              <a:lnSpc>
                <a:spcPts val="1215"/>
              </a:lnSpc>
              <a:buFont typeface="Arial"/>
              <a:buChar char="•"/>
            </a:pPr>
            <a:r>
              <a:rPr lang="en-US" b="true" sz="868" i="true">
                <a:solidFill>
                  <a:srgbClr val="010101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Construire sa charte de stabilité : 3 valeurs, 3 rituels, 3 limites à poser</a:t>
            </a:r>
          </a:p>
        </p:txBody>
      </p:sp>
      <p:sp>
        <p:nvSpPr>
          <p:cNvPr name="TextBox 60" id="60"/>
          <p:cNvSpPr txBox="true"/>
          <p:nvPr/>
        </p:nvSpPr>
        <p:spPr>
          <a:xfrm rot="0">
            <a:off x="3468075" y="6304590"/>
            <a:ext cx="3189348" cy="2910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87457" indent="-93729" lvl="1">
              <a:lnSpc>
                <a:spcPts val="1215"/>
              </a:lnSpc>
              <a:buFont typeface="Arial"/>
              <a:buChar char="•"/>
            </a:pPr>
            <a:r>
              <a:rPr lang="en-US" b="true" sz="868" i="true">
                <a:solidFill>
                  <a:srgbClr val="010101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Tenir un journal hebdomadaire de cohérence conscience : ce que j’ai respecté, ajusté, oublié, compris</a:t>
            </a:r>
          </a:p>
        </p:txBody>
      </p:sp>
      <p:sp>
        <p:nvSpPr>
          <p:cNvPr name="TextBox 61" id="61"/>
          <p:cNvSpPr txBox="true"/>
          <p:nvPr/>
        </p:nvSpPr>
        <p:spPr>
          <a:xfrm rot="0">
            <a:off x="3457631" y="7910905"/>
            <a:ext cx="3342235" cy="1440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87457" indent="-93729" lvl="1">
              <a:lnSpc>
                <a:spcPts val="1215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868" i="true">
                <a:solidFill>
                  <a:srgbClr val="010101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Faire une cure de simplicité créative forcée et responsable.</a:t>
            </a:r>
          </a:p>
        </p:txBody>
      </p:sp>
      <p:sp>
        <p:nvSpPr>
          <p:cNvPr name="TextBox 62" id="62"/>
          <p:cNvSpPr txBox="true"/>
          <p:nvPr/>
        </p:nvSpPr>
        <p:spPr>
          <a:xfrm rot="0">
            <a:off x="3526687" y="9000207"/>
            <a:ext cx="3342235" cy="2910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87457" indent="-93729" lvl="1">
              <a:lnSpc>
                <a:spcPts val="1215"/>
              </a:lnSpc>
              <a:buFont typeface="Arial"/>
              <a:buChar char="•"/>
            </a:pPr>
            <a:r>
              <a:rPr lang="en-US" b="true" sz="868" i="true">
                <a:solidFill>
                  <a:srgbClr val="010101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Inventer une phrase source pour accompagner la suite du chemin, chaque jour.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DAGe_mVMwDo</dc:identifier>
  <dcterms:modified xsi:type="dcterms:W3CDTF">2011-08-01T06:04:30Z</dcterms:modified>
  <cp:revision>1</cp:revision>
  <dc:title>PSYCHOLOGIE</dc:title>
</cp:coreProperties>
</file>