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6858000" cy="9144000"/>
  <p:embeddedFontLs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Open Sans Bold Italics" charset="1" panose="020B0806030504020204"/>
      <p:regular r:id="rId14"/>
    </p:embeddedFont>
    <p:embeddedFont>
      <p:font typeface="Montserrat Classic" charset="1" panose="00000500000000000000"/>
      <p:regular r:id="rId15"/>
    </p:embeddedFont>
    <p:embeddedFont>
      <p:font typeface="Montserrat Light Italics" charset="1" panose="00000400000000000000"/>
      <p:regular r:id="rId16"/>
    </p:embeddedFont>
    <p:embeddedFont>
      <p:font typeface="Now Bold" charset="1" panose="00000800000000000000"/>
      <p:regular r:id="rId17"/>
    </p:embeddedFont>
    <p:embeddedFont>
      <p:font typeface="Open Sans Bold" charset="1" panose="020B08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jpeg" Type="http://schemas.openxmlformats.org/officeDocument/2006/relationships/image"/><Relationship Id="rId7" Target="../media/image9.png" Type="http://schemas.openxmlformats.org/officeDocument/2006/relationships/image"/><Relationship Id="rId8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Relationship Id="rId8" Target="../media/image2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1069" y="8510443"/>
            <a:ext cx="2140339" cy="340596"/>
            <a:chOff x="0" y="0"/>
            <a:chExt cx="767049" cy="1220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Exercices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906248" y="1110729"/>
            <a:ext cx="1506874" cy="996402"/>
          </a:xfrm>
          <a:custGeom>
            <a:avLst/>
            <a:gdLst/>
            <a:ahLst/>
            <a:cxnLst/>
            <a:rect r="r" b="b" t="t" l="l"/>
            <a:pathLst>
              <a:path h="996402" w="1506874">
                <a:moveTo>
                  <a:pt x="0" y="0"/>
                </a:moveTo>
                <a:lnTo>
                  <a:pt x="1506874" y="0"/>
                </a:lnTo>
                <a:lnTo>
                  <a:pt x="1506874" y="996402"/>
                </a:lnTo>
                <a:lnTo>
                  <a:pt x="0" y="996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455079" y="5202145"/>
            <a:ext cx="1889091" cy="304092"/>
            <a:chOff x="0" y="0"/>
            <a:chExt cx="677008" cy="10898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455079" y="7977800"/>
            <a:ext cx="1889091" cy="304092"/>
            <a:chOff x="0" y="0"/>
            <a:chExt cx="677008" cy="1089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98488" y="2860542"/>
            <a:ext cx="2140339" cy="340596"/>
            <a:chOff x="0" y="0"/>
            <a:chExt cx="767049" cy="1220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332107" y="3382114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32107" y="502711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32107" y="672842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69380" y="3776899"/>
            <a:ext cx="665044" cy="1003083"/>
          </a:xfrm>
          <a:custGeom>
            <a:avLst/>
            <a:gdLst/>
            <a:ahLst/>
            <a:cxnLst/>
            <a:rect r="r" b="b" t="t" l="l"/>
            <a:pathLst>
              <a:path h="1003083" w="665044">
                <a:moveTo>
                  <a:pt x="0" y="0"/>
                </a:moveTo>
                <a:lnTo>
                  <a:pt x="665044" y="0"/>
                </a:lnTo>
                <a:lnTo>
                  <a:pt x="665044" y="1003084"/>
                </a:lnTo>
                <a:lnTo>
                  <a:pt x="0" y="10030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59322" y="5430407"/>
            <a:ext cx="661730" cy="1050364"/>
          </a:xfrm>
          <a:custGeom>
            <a:avLst/>
            <a:gdLst/>
            <a:ahLst/>
            <a:cxnLst/>
            <a:rect r="r" b="b" t="t" l="l"/>
            <a:pathLst>
              <a:path h="1050364" w="661730">
                <a:moveTo>
                  <a:pt x="0" y="0"/>
                </a:moveTo>
                <a:lnTo>
                  <a:pt x="661729" y="0"/>
                </a:lnTo>
                <a:lnTo>
                  <a:pt x="661729" y="1050364"/>
                </a:lnTo>
                <a:lnTo>
                  <a:pt x="0" y="10503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29860" y="7135155"/>
            <a:ext cx="699124" cy="1041913"/>
          </a:xfrm>
          <a:custGeom>
            <a:avLst/>
            <a:gdLst/>
            <a:ahLst/>
            <a:cxnLst/>
            <a:rect r="r" b="b" t="t" l="l"/>
            <a:pathLst>
              <a:path h="1041913" w="699124">
                <a:moveTo>
                  <a:pt x="0" y="0"/>
                </a:moveTo>
                <a:lnTo>
                  <a:pt x="699124" y="0"/>
                </a:lnTo>
                <a:lnTo>
                  <a:pt x="699124" y="1041913"/>
                </a:lnTo>
                <a:lnTo>
                  <a:pt x="0" y="1041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460867" y="9012965"/>
            <a:ext cx="2161868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Rédiger une tribune sur l’actualité, le formaliser comme un essai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60867" y="9457911"/>
            <a:ext cx="2117858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Analyser un texte historique et en repérer les stratégies d’écriture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10333" y="3243360"/>
            <a:ext cx="3870790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Démocratie et écriture sont indissociables historiquement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Quel rôle social pour l’écriture engagée ?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L’écrit et la parole - quelles différences ?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07106" y="2996170"/>
            <a:ext cx="2672481" cy="1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L’écriture comme moyen politique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10333" y="4433753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Revendications et place de l’individu dans la cité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formation de l’opinion publique et l’engagement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Sans formalisme, peu d’impact durable en société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07106" y="3995019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Comprendre sa place dans l’espace public contemporain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58305" y="6042607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Structurer son texte de façon harmonieuse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formes d’expression - styles et manières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Peser ses mots pour ressentir ses idées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55079" y="5608345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formes d’écriture à caractère politique et ses règles de forme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58305" y="711869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J’accuse - Une affaire judiciaire et politique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manifeste des Lumières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Discours et tribunes de la presse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55079" y="6692158"/>
            <a:ext cx="2929733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Exemples historiques et contemporains - la figure du héros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358305" y="8642203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Consommer n’est pas agir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Affirmer et comprendre son autonomie de pensée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S’écouter prendre la parole pour maîtriser sa langue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55079" y="8395012"/>
            <a:ext cx="2672481" cy="1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Sortir de la passivité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364992" y="9546846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Ecrire comme auto-éducation à soi-même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Mieux agir en société, à terme, par étapes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Défendre une idée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461765" y="9301279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Lier réflexion et action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89620" y="3363338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Aristote,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politique - Définition de l’homme comme animal politique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34471" y="5008338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Hannah Arendt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condition de l’homme moderne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89620" y="6791108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Claude Lefort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L’invention démocratique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73240" y="8605323"/>
            <a:ext cx="2140339" cy="340596"/>
            <a:chOff x="0" y="0"/>
            <a:chExt cx="767049" cy="1220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Exercices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906248" y="1110729"/>
            <a:ext cx="1506874" cy="996402"/>
          </a:xfrm>
          <a:custGeom>
            <a:avLst/>
            <a:gdLst/>
            <a:ahLst/>
            <a:cxnLst/>
            <a:rect r="r" b="b" t="t" l="l"/>
            <a:pathLst>
              <a:path h="996402" w="1506874">
                <a:moveTo>
                  <a:pt x="0" y="0"/>
                </a:moveTo>
                <a:lnTo>
                  <a:pt x="1506874" y="0"/>
                </a:lnTo>
                <a:lnTo>
                  <a:pt x="1506874" y="996402"/>
                </a:lnTo>
                <a:lnTo>
                  <a:pt x="0" y="996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455079" y="5306557"/>
            <a:ext cx="1889091" cy="304092"/>
            <a:chOff x="0" y="0"/>
            <a:chExt cx="677008" cy="10898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461765" y="7805742"/>
            <a:ext cx="1889091" cy="304092"/>
            <a:chOff x="0" y="0"/>
            <a:chExt cx="677008" cy="1089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39995" y="2867554"/>
            <a:ext cx="2140339" cy="340596"/>
            <a:chOff x="0" y="0"/>
            <a:chExt cx="767049" cy="1220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373615" y="3382114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73615" y="502711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73615" y="672842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10888" y="3776899"/>
            <a:ext cx="665044" cy="1035088"/>
          </a:xfrm>
          <a:custGeom>
            <a:avLst/>
            <a:gdLst/>
            <a:ahLst/>
            <a:cxnLst/>
            <a:rect r="r" b="b" t="t" l="l"/>
            <a:pathLst>
              <a:path h="1035088" w="665044">
                <a:moveTo>
                  <a:pt x="0" y="0"/>
                </a:moveTo>
                <a:lnTo>
                  <a:pt x="665044" y="0"/>
                </a:lnTo>
                <a:lnTo>
                  <a:pt x="665044" y="1035089"/>
                </a:lnTo>
                <a:lnTo>
                  <a:pt x="0" y="1035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200829" y="5424419"/>
            <a:ext cx="675103" cy="1073338"/>
          </a:xfrm>
          <a:custGeom>
            <a:avLst/>
            <a:gdLst/>
            <a:ahLst/>
            <a:cxnLst/>
            <a:rect r="r" b="b" t="t" l="l"/>
            <a:pathLst>
              <a:path h="1073338" w="675103">
                <a:moveTo>
                  <a:pt x="0" y="0"/>
                </a:moveTo>
                <a:lnTo>
                  <a:pt x="675103" y="0"/>
                </a:lnTo>
                <a:lnTo>
                  <a:pt x="675103" y="1073338"/>
                </a:lnTo>
                <a:lnTo>
                  <a:pt x="0" y="10733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27262" y="7153835"/>
            <a:ext cx="765806" cy="1041913"/>
          </a:xfrm>
          <a:custGeom>
            <a:avLst/>
            <a:gdLst/>
            <a:ahLst/>
            <a:cxnLst/>
            <a:rect r="r" b="b" t="t" l="l"/>
            <a:pathLst>
              <a:path h="1041913" w="765806">
                <a:moveTo>
                  <a:pt x="0" y="0"/>
                </a:moveTo>
                <a:lnTo>
                  <a:pt x="765806" y="0"/>
                </a:lnTo>
                <a:lnTo>
                  <a:pt x="765806" y="1041913"/>
                </a:lnTo>
                <a:lnTo>
                  <a:pt x="0" y="1041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462476" y="9079270"/>
            <a:ext cx="2161868" cy="30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Analyser le fond et la forme d’un extrait de discours politique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62476" y="9504891"/>
            <a:ext cx="2117858" cy="30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Réécrire un même fait sous plusieurs angles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58305" y="3452066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Qu’est-ce que nommer le monde ?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Chaque mot oriente la pensée, par cadrage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langage comme enjeu d’émancipation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55079" y="3017804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 langage comme première forme de pouvoir en société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58305" y="4528158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Définir l’injuste, le juste le bien et le mal ?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L’espace de dialogue pour conscientiser sa volonté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Stabiliser sa pensée comme moyen de volonté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55079" y="4089425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 langage précède la politique institutionnelle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58305" y="6147019"/>
            <a:ext cx="3726085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Contrôler le langage - une pratique autoritaire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Cadrer le débat public pour orienter les foules d’individus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Définir les valeurs identitaires de l’individu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55079" y="5712758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mots comme outil et moyen de maintient des structures de pouvoir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64992" y="7228596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révolution française et le terme de citoyen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de la propagande en Occident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61765" y="6983030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Exemples historiques contemporains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364992" y="8646204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Identifier les biais dans les discours environnants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choix de ses mots pour entendre sa vérité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Jeux de langages et manipulations courants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61765" y="8211942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Développer une conscience critique du langage comme flux social permanent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371679" y="9550847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Prendre le temps de voir sa pensée écrite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Déconstruire en temps réel ses mots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Rédiger son propre récit en puisant dans ses émotions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468452" y="9305280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L’écriture comme voie d’émancipation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34758" y="3439442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Georges Orwell,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1984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34758" y="5084441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Pierre Bourdieu,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Ce que parler veut dire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734758" y="6709371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Roland Barthes,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degré zéro de l’écriture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78285" y="8684515"/>
            <a:ext cx="2140339" cy="340596"/>
            <a:chOff x="0" y="0"/>
            <a:chExt cx="767049" cy="1220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Exercices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906248" y="1110729"/>
            <a:ext cx="1506874" cy="996402"/>
          </a:xfrm>
          <a:custGeom>
            <a:avLst/>
            <a:gdLst/>
            <a:ahLst/>
            <a:cxnLst/>
            <a:rect r="r" b="b" t="t" l="l"/>
            <a:pathLst>
              <a:path h="996402" w="1506874">
                <a:moveTo>
                  <a:pt x="0" y="0"/>
                </a:moveTo>
                <a:lnTo>
                  <a:pt x="1506874" y="0"/>
                </a:lnTo>
                <a:lnTo>
                  <a:pt x="1506874" y="996402"/>
                </a:lnTo>
                <a:lnTo>
                  <a:pt x="0" y="996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492138" y="5291875"/>
            <a:ext cx="1889091" cy="304092"/>
            <a:chOff x="0" y="0"/>
            <a:chExt cx="677008" cy="10898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489509" y="7978630"/>
            <a:ext cx="1889091" cy="304092"/>
            <a:chOff x="0" y="0"/>
            <a:chExt cx="677008" cy="1089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78285" y="2858800"/>
            <a:ext cx="2140339" cy="340596"/>
            <a:chOff x="0" y="0"/>
            <a:chExt cx="767049" cy="1220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369812" y="3389896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69812" y="5034896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69812" y="6736204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28056" y="3723251"/>
            <a:ext cx="756612" cy="1246394"/>
          </a:xfrm>
          <a:custGeom>
            <a:avLst/>
            <a:gdLst/>
            <a:ahLst/>
            <a:cxnLst/>
            <a:rect r="r" b="b" t="t" l="l"/>
            <a:pathLst>
              <a:path h="1246394" w="756612">
                <a:moveTo>
                  <a:pt x="0" y="0"/>
                </a:moveTo>
                <a:lnTo>
                  <a:pt x="756612" y="0"/>
                </a:lnTo>
                <a:lnTo>
                  <a:pt x="756612" y="1246394"/>
                </a:lnTo>
                <a:lnTo>
                  <a:pt x="0" y="1246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52503" y="7137400"/>
            <a:ext cx="707717" cy="1145322"/>
          </a:xfrm>
          <a:custGeom>
            <a:avLst/>
            <a:gdLst/>
            <a:ahLst/>
            <a:cxnLst/>
            <a:rect r="r" b="b" t="t" l="l"/>
            <a:pathLst>
              <a:path h="1145322" w="707717">
                <a:moveTo>
                  <a:pt x="0" y="0"/>
                </a:moveTo>
                <a:lnTo>
                  <a:pt x="707718" y="0"/>
                </a:lnTo>
                <a:lnTo>
                  <a:pt x="707718" y="1145323"/>
                </a:lnTo>
                <a:lnTo>
                  <a:pt x="0" y="11453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09018" y="5406745"/>
            <a:ext cx="773159" cy="1159739"/>
          </a:xfrm>
          <a:custGeom>
            <a:avLst/>
            <a:gdLst/>
            <a:ahLst/>
            <a:cxnLst/>
            <a:rect r="r" b="b" t="t" l="l"/>
            <a:pathLst>
              <a:path h="1159739" w="773159">
                <a:moveTo>
                  <a:pt x="0" y="0"/>
                </a:moveTo>
                <a:lnTo>
                  <a:pt x="773159" y="0"/>
                </a:lnTo>
                <a:lnTo>
                  <a:pt x="773159" y="1159740"/>
                </a:lnTo>
                <a:lnTo>
                  <a:pt x="0" y="11597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3295962" y="3438977"/>
            <a:ext cx="3508038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Prendre conscience d’être esclave de ses émotions pour les sublimer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Conscientiser les certitudes infondées et les automatismes d’actions définis par la peur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399422" y="3017804"/>
            <a:ext cx="3086188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L’auto-discipline intérieure comme révélation de la volonté politique propre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295962" y="4632037"/>
            <a:ext cx="3508038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Sortir de la réaction émotionnelle brute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Appréhender ses confusions et incohérences de raison pour sortir du flou psychique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92736" y="4193303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Sortir de la volonté de contrôle pour l’obtenir sur soi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64992" y="6087379"/>
            <a:ext cx="3120619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Poser les choses avec clarté pour avancer à son rythme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courage de l’auto-thérapie rédemptrice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61765" y="5653117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L’écrit comme outil de clarification mentale quotidien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58305" y="713857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Réapprendre la raison et structurer ses idées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Distinguer les émotions des faits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Appréhender son vécu dans une société miroir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55079" y="6699846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bienfaits cognitifs de l’écriture quotidienne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92736" y="8774134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Traquer ses mémoires traumatiques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 servir des attaques extérieures pour prendre conscience de ses failles propres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89509" y="8339873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Comprendre ses émotions pour éviter l’influence de volontés extérieures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427166" y="9795888"/>
            <a:ext cx="369165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Réviser son raisonnement et éviter la précipitation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Prendre conscience des excuses et croyances que l’on se porte par déni, humainement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519882" y="9366535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Apprendre à se détacher avec lucidité de ce qui n’est plus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30955" y="3447224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Marc Aurèle,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Pensées pour moi-même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737414" y="5082600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Michel de Montaigne,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Essais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30955" y="6802879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Psacal,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pensées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467520" y="9145702"/>
            <a:ext cx="2161868" cy="30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Tenir un journal personnel quotidien pour structurer sa pensée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11530" y="9590373"/>
            <a:ext cx="2117858" cy="30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Réécrire une opinion spontanée choisie, de façon structurée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67520" y="8505155"/>
            <a:ext cx="2140339" cy="340596"/>
            <a:chOff x="0" y="0"/>
            <a:chExt cx="767049" cy="1220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Exercices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906248" y="1110729"/>
            <a:ext cx="1506874" cy="996402"/>
          </a:xfrm>
          <a:custGeom>
            <a:avLst/>
            <a:gdLst/>
            <a:ahLst/>
            <a:cxnLst/>
            <a:rect r="r" b="b" t="t" l="l"/>
            <a:pathLst>
              <a:path h="996402" w="1506874">
                <a:moveTo>
                  <a:pt x="0" y="0"/>
                </a:moveTo>
                <a:lnTo>
                  <a:pt x="1506874" y="0"/>
                </a:lnTo>
                <a:lnTo>
                  <a:pt x="1506874" y="996402"/>
                </a:lnTo>
                <a:lnTo>
                  <a:pt x="0" y="996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461765" y="5246917"/>
            <a:ext cx="1889091" cy="304092"/>
            <a:chOff x="0" y="0"/>
            <a:chExt cx="677008" cy="10898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461765" y="7901238"/>
            <a:ext cx="1889091" cy="304092"/>
            <a:chOff x="0" y="0"/>
            <a:chExt cx="677008" cy="1089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67520" y="2856250"/>
            <a:ext cx="2140339" cy="340596"/>
            <a:chOff x="0" y="0"/>
            <a:chExt cx="767049" cy="1220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373042" y="337782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73042" y="502282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73042" y="672412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71946" y="5490911"/>
            <a:ext cx="653760" cy="1090442"/>
          </a:xfrm>
          <a:custGeom>
            <a:avLst/>
            <a:gdLst/>
            <a:ahLst/>
            <a:cxnLst/>
            <a:rect r="r" b="b" t="t" l="l"/>
            <a:pathLst>
              <a:path h="1090442" w="653760">
                <a:moveTo>
                  <a:pt x="0" y="0"/>
                </a:moveTo>
                <a:lnTo>
                  <a:pt x="653761" y="0"/>
                </a:lnTo>
                <a:lnTo>
                  <a:pt x="653761" y="1090443"/>
                </a:lnTo>
                <a:lnTo>
                  <a:pt x="0" y="10904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56757" y="7082316"/>
            <a:ext cx="661659" cy="1109139"/>
          </a:xfrm>
          <a:custGeom>
            <a:avLst/>
            <a:gdLst/>
            <a:ahLst/>
            <a:cxnLst/>
            <a:rect r="r" b="b" t="t" l="l"/>
            <a:pathLst>
              <a:path h="1109139" w="661659">
                <a:moveTo>
                  <a:pt x="0" y="0"/>
                </a:moveTo>
                <a:lnTo>
                  <a:pt x="661659" y="0"/>
                </a:lnTo>
                <a:lnTo>
                  <a:pt x="661659" y="1109140"/>
                </a:lnTo>
                <a:lnTo>
                  <a:pt x="0" y="11091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28458" y="3804944"/>
            <a:ext cx="718256" cy="1056031"/>
          </a:xfrm>
          <a:custGeom>
            <a:avLst/>
            <a:gdLst/>
            <a:ahLst/>
            <a:cxnLst/>
            <a:rect r="r" b="b" t="t" l="l"/>
            <a:pathLst>
              <a:path h="1056031" w="718256">
                <a:moveTo>
                  <a:pt x="0" y="0"/>
                </a:moveTo>
                <a:lnTo>
                  <a:pt x="718257" y="0"/>
                </a:lnTo>
                <a:lnTo>
                  <a:pt x="718257" y="1056031"/>
                </a:lnTo>
                <a:lnTo>
                  <a:pt x="0" y="10560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3295962" y="3438977"/>
            <a:ext cx="4067673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Démocratie et écrits sont indissociables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Pourquoi écrire est-il si marquant ?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délibération comme procédé de communication décisionnelle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399422" y="3017804"/>
            <a:ext cx="3086188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démocratie ne peut se passer d’écritures, riches de nos volontés propres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295962" y="4444966"/>
            <a:ext cx="4067673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Prendre place en société aujourd’hui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Tous intellectuels, tous écrivains !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L’ignorance est notre lot commun, tout est politique, n’ayez pas peur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92736" y="4193303"/>
            <a:ext cx="2672481" cy="1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Ecrire à l’abri pour s’exprimer en société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64992" y="6087379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structuration des idées claires comme levier d’écoute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différentes formes d’engagement écrit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99422" y="5653727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Structurer ses écrits pour résonner avec son être profond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58305" y="713857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textes journalistiques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manifestes politiques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discours ayant influencé l’opinion publique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55079" y="6699846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Comprendre les écrits marquants de l’histoire politique occidentale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64992" y="8696742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Passer de la consommation à l’écriture personnelle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Affirmer son autonomie de pensée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Proposer ses propres créations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61765" y="8262480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Sortir des rails pour retrouver son chemin, pas à pas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399422" y="9718495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Ecrire c’est d’abord s’éduquer soi même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Mieux agir dans la société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Apprendre à se taire pour parler juste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92138" y="9289143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L’action juste du quotidien c’est aimer du bout de ses doigts ce qui est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34184" y="3435149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Emile Zola,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J’accuse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734184" y="5009364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Jean Paul Sartre,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Qu’est-ce que la littérature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34184" y="6790804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Simone Weil,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L’enracinement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478285" y="9096778"/>
            <a:ext cx="2161868" cy="30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Rédiger un article de sa pensée sur un sujet d’actualité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22295" y="9541450"/>
            <a:ext cx="2117858" cy="454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Analyser un texte d’opinion pour identifier les stratégies argumentaires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440708" y="2587459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67520" y="8547022"/>
            <a:ext cx="2140339" cy="340596"/>
            <a:chOff x="0" y="0"/>
            <a:chExt cx="767049" cy="1220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Exercices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906248" y="1110729"/>
            <a:ext cx="1506874" cy="996402"/>
          </a:xfrm>
          <a:custGeom>
            <a:avLst/>
            <a:gdLst/>
            <a:ahLst/>
            <a:cxnLst/>
            <a:rect r="r" b="b" t="t" l="l"/>
            <a:pathLst>
              <a:path h="996402" w="1506874">
                <a:moveTo>
                  <a:pt x="0" y="0"/>
                </a:moveTo>
                <a:lnTo>
                  <a:pt x="1506874" y="0"/>
                </a:lnTo>
                <a:lnTo>
                  <a:pt x="1506874" y="996402"/>
                </a:lnTo>
                <a:lnTo>
                  <a:pt x="0" y="996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455079" y="5580489"/>
            <a:ext cx="1889091" cy="304092"/>
            <a:chOff x="0" y="0"/>
            <a:chExt cx="677008" cy="10898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461765" y="8073386"/>
            <a:ext cx="1889091" cy="304092"/>
            <a:chOff x="0" y="0"/>
            <a:chExt cx="677008" cy="1089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98488" y="2860542"/>
            <a:ext cx="2140339" cy="340596"/>
            <a:chOff x="0" y="0"/>
            <a:chExt cx="767049" cy="1220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373042" y="339163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73042" y="503663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73042" y="6737946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37305" y="5478841"/>
            <a:ext cx="688402" cy="1098350"/>
          </a:xfrm>
          <a:custGeom>
            <a:avLst/>
            <a:gdLst/>
            <a:ahLst/>
            <a:cxnLst/>
            <a:rect r="r" b="b" t="t" l="l"/>
            <a:pathLst>
              <a:path h="1098350" w="688402">
                <a:moveTo>
                  <a:pt x="0" y="0"/>
                </a:moveTo>
                <a:lnTo>
                  <a:pt x="688402" y="0"/>
                </a:lnTo>
                <a:lnTo>
                  <a:pt x="688402" y="1098350"/>
                </a:lnTo>
                <a:lnTo>
                  <a:pt x="0" y="1098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60967" y="7093709"/>
            <a:ext cx="697249" cy="1147472"/>
          </a:xfrm>
          <a:custGeom>
            <a:avLst/>
            <a:gdLst/>
            <a:ahLst/>
            <a:cxnLst/>
            <a:rect r="r" b="b" t="t" l="l"/>
            <a:pathLst>
              <a:path h="1147472" w="697249">
                <a:moveTo>
                  <a:pt x="0" y="0"/>
                </a:moveTo>
                <a:lnTo>
                  <a:pt x="697249" y="0"/>
                </a:lnTo>
                <a:lnTo>
                  <a:pt x="697249" y="1147473"/>
                </a:lnTo>
                <a:lnTo>
                  <a:pt x="0" y="11474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42961" y="3794380"/>
            <a:ext cx="711732" cy="1083240"/>
          </a:xfrm>
          <a:custGeom>
            <a:avLst/>
            <a:gdLst/>
            <a:ahLst/>
            <a:cxnLst/>
            <a:rect r="r" b="b" t="t" l="l"/>
            <a:pathLst>
              <a:path h="1083240" w="711732">
                <a:moveTo>
                  <a:pt x="0" y="0"/>
                </a:moveTo>
                <a:lnTo>
                  <a:pt x="711731" y="0"/>
                </a:lnTo>
                <a:lnTo>
                  <a:pt x="711731" y="1083239"/>
                </a:lnTo>
                <a:lnTo>
                  <a:pt x="0" y="10832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478761" y="9116218"/>
            <a:ext cx="2161868" cy="454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Se saisir d’un récit politique contemporain - la narration rhétorique décryptée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78761" y="9732725"/>
            <a:ext cx="2117858" cy="30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Réécrire un avènement historique sous différents angles - extraits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420648" y="3513923"/>
            <a:ext cx="3639700" cy="897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Croire collectivement en un récit fondateur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pourquoi un régime fonde ses décisions et se justifie sur celui-ci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Entre ordre et chaos, la dynamique permanente des sociétés humaines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95340" y="3017771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Pourquoi avons nous besoin d’histoires, communes et partagées ?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20648" y="4749963"/>
            <a:ext cx="3639700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S’identifier au mythe fondateur pour exister socialement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récit des idéologies politiques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de l’histoire dans la légitimation des récits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95340" y="4468274"/>
            <a:ext cx="3371002" cy="1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 rôle des récits dans la construction identitaire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58305" y="6347743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mobilisation de symboles et d’images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des médias et de la narration publique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effets de répétition, reprise et ancrage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55079" y="5913481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Comment s’élaborent les discours politiques 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58305" y="7414310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rêve américain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déclin de l’Occident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récits des guerres modernes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55079" y="6975577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Exemples historiques et contemporains de narratif commun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358305" y="8765637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Identifier les facteurs d’influence sociale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Ne pas interroger, c’est rester asservis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récits ne sont pas neutres, vous non plus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55079" y="8518447"/>
            <a:ext cx="3348921" cy="1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Pourquoi analyser les récits est-ce essentiel ?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399422" y="9782165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Analyser la source des histoires leurs objectifs ?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Identifier les éléments de légitimation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Comparer les récits récurrents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492138" y="9338988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Comment développer un regard critique sur les récits politiques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34184" y="3378182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Benedict Anderson,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l’Imaginaire </a:t>
            </a:r>
          </a:p>
          <a:p>
            <a:pPr algn="l">
              <a:lnSpc>
                <a:spcPts val="1215"/>
              </a:lnSpc>
            </a:pP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national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19635" y="5096694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Georges Balandier,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pouvoir sur scènes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734184" y="6804621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Antonio Gramsci,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Cahiers de prison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440708" y="2587459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0348" y="8790283"/>
            <a:ext cx="2140339" cy="340596"/>
            <a:chOff x="0" y="0"/>
            <a:chExt cx="767049" cy="1220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Exercices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906248" y="1110729"/>
            <a:ext cx="1506874" cy="996402"/>
          </a:xfrm>
          <a:custGeom>
            <a:avLst/>
            <a:gdLst/>
            <a:ahLst/>
            <a:cxnLst/>
            <a:rect r="r" b="b" t="t" l="l"/>
            <a:pathLst>
              <a:path h="996402" w="1506874">
                <a:moveTo>
                  <a:pt x="0" y="0"/>
                </a:moveTo>
                <a:lnTo>
                  <a:pt x="1506874" y="0"/>
                </a:lnTo>
                <a:lnTo>
                  <a:pt x="1506874" y="996402"/>
                </a:lnTo>
                <a:lnTo>
                  <a:pt x="0" y="996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493917" y="5469181"/>
            <a:ext cx="1889091" cy="304092"/>
            <a:chOff x="0" y="0"/>
            <a:chExt cx="677008" cy="10898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577743" y="7987832"/>
            <a:ext cx="1889091" cy="304092"/>
            <a:chOff x="0" y="0"/>
            <a:chExt cx="677008" cy="1089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98488" y="2860542"/>
            <a:ext cx="2140339" cy="340596"/>
            <a:chOff x="0" y="0"/>
            <a:chExt cx="767049" cy="1220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373042" y="343253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73042" y="507753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73042" y="6778845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35636" y="3814820"/>
            <a:ext cx="769440" cy="1096861"/>
          </a:xfrm>
          <a:custGeom>
            <a:avLst/>
            <a:gdLst/>
            <a:ahLst/>
            <a:cxnLst/>
            <a:rect r="r" b="b" t="t" l="l"/>
            <a:pathLst>
              <a:path h="1096861" w="769440">
                <a:moveTo>
                  <a:pt x="0" y="0"/>
                </a:moveTo>
                <a:lnTo>
                  <a:pt x="769440" y="0"/>
                </a:lnTo>
                <a:lnTo>
                  <a:pt x="769440" y="1096861"/>
                </a:lnTo>
                <a:lnTo>
                  <a:pt x="0" y="10968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78553" y="5502827"/>
            <a:ext cx="683607" cy="1139505"/>
          </a:xfrm>
          <a:custGeom>
            <a:avLst/>
            <a:gdLst/>
            <a:ahLst/>
            <a:cxnLst/>
            <a:rect r="r" b="b" t="t" l="l"/>
            <a:pathLst>
              <a:path h="1139505" w="683607">
                <a:moveTo>
                  <a:pt x="0" y="0"/>
                </a:moveTo>
                <a:lnTo>
                  <a:pt x="683606" y="0"/>
                </a:lnTo>
                <a:lnTo>
                  <a:pt x="683606" y="1139505"/>
                </a:lnTo>
                <a:lnTo>
                  <a:pt x="0" y="11395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78553" y="7166804"/>
            <a:ext cx="697175" cy="1213904"/>
          </a:xfrm>
          <a:custGeom>
            <a:avLst/>
            <a:gdLst/>
            <a:ahLst/>
            <a:cxnLst/>
            <a:rect r="r" b="b" t="t" l="l"/>
            <a:pathLst>
              <a:path h="1213904" w="697175">
                <a:moveTo>
                  <a:pt x="0" y="0"/>
                </a:moveTo>
                <a:lnTo>
                  <a:pt x="697174" y="0"/>
                </a:lnTo>
                <a:lnTo>
                  <a:pt x="697174" y="1213904"/>
                </a:lnTo>
                <a:lnTo>
                  <a:pt x="0" y="121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452064" y="9292804"/>
            <a:ext cx="2161868" cy="30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Déconstruire un récit dominant actuel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52064" y="9704975"/>
            <a:ext cx="2117858" cy="149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Rédiger un contre-récit percutant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432998" y="3513923"/>
            <a:ext cx="3639700" cy="897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Un récit s’impose car il est socialement accepté comme nécessité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Il est diffusé par les institutions et s’ancre dans la culture, ses pratiques, comme habitude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Il créer une norme sociale artificielle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32998" y="3061221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Pourquoi certains discours deviennent hégémoniques ?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32998" y="4752955"/>
            <a:ext cx="3733796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progrès et la science vérité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récits du marché libre et de l’économie politique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guerres justes existent-elles ?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32998" y="4515899"/>
            <a:ext cx="3371002" cy="1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Exemples de récits dominants dans l’histoire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40708" y="6316781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définition des valeurs en postmodernité occidentale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les enjeux du cadrage politique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502882" y="5878048"/>
            <a:ext cx="2962365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paralysie du système de valeurs communes  contemporain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432998" y="7342834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Qu’est-ce que la société des miroirs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Qu’implique t-elle pour l’individu ?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Comment se saisir de ce qu’elle nous propose ?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93917" y="6890132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L’aspect illusoire du lien social contemporain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440708" y="8624840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Trouver un point d’appui réel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Changer de perspective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Créer un récit structure et percutant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537481" y="8377649"/>
            <a:ext cx="3348921" cy="1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Construire un récit alternatif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440708" y="9654550"/>
            <a:ext cx="4067673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travail des historiens post-coloniaux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témoignages de dissidents politiques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récits alternatifs dans les luttes féministes, écologiques et sociales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544168" y="9230423"/>
            <a:ext cx="2672481" cy="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Exemples de contre récits historiques marquants ?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34184" y="3419081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Alexandre Soljenitsyne,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L’Archipel du Goulag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19635" y="5064081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Vaclav Havel,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pouvoir des sans pouvoirs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719635" y="6770982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Noam Chomsky,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fabrication du consentement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DAGer8lAuRg</dc:identifier>
  <dcterms:modified xsi:type="dcterms:W3CDTF">2011-08-01T06:04:30Z</dcterms:modified>
  <cp:revision>1</cp:revision>
  <dc:title>POUVOIR &amp; LITTERATURE</dc:title>
</cp:coreProperties>
</file>