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556500" cy="10693400"/>
  <p:notesSz cx="6858000" cy="9144000"/>
  <p:embeddedFontLst>
    <p:embeddedFont>
      <p:font typeface="Montserrat Light" charset="1" panose="00000400000000000000"/>
      <p:regular r:id="rId12"/>
    </p:embeddedFont>
    <p:embeddedFont>
      <p:font typeface="Montserrat Light Bold" charset="1" panose="00000800000000000000"/>
      <p:regular r:id="rId13"/>
    </p:embeddedFont>
    <p:embeddedFont>
      <p:font typeface="Open Sans Bold" charset="1" panose="020B0806030504020204"/>
      <p:regular r:id="rId14"/>
    </p:embeddedFont>
    <p:embeddedFont>
      <p:font typeface="Montserrat Classic" charset="1" panose="00000500000000000000"/>
      <p:regular r:id="rId15"/>
    </p:embeddedFont>
    <p:embeddedFont>
      <p:font typeface="Montserrat Light Italics" charset="1" panose="00000400000000000000"/>
      <p:regular r:id="rId16"/>
    </p:embeddedFont>
    <p:embeddedFont>
      <p:font typeface="Now Bold" charset="1" panose="00000800000000000000"/>
      <p:regular r:id="rId17"/>
    </p:embeddedFont>
    <p:embeddedFont>
      <p:font typeface="Open Sans Bold Italics" charset="1" panose="020B08060305040202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Relationship Id="rId8" Target="../media/image7.jpe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jpeg" Type="http://schemas.openxmlformats.org/officeDocument/2006/relationships/image"/><Relationship Id="rId7" Target="../media/image10.jpeg" Type="http://schemas.openxmlformats.org/officeDocument/2006/relationships/image"/><Relationship Id="rId8" Target="../media/image11.jpeg" Type="http://schemas.openxmlformats.org/officeDocument/2006/relationships/image"/><Relationship Id="rId9" Target="../media/image1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3.jpeg" Type="http://schemas.openxmlformats.org/officeDocument/2006/relationships/image"/><Relationship Id="rId7" Target="../media/image14.jpeg" Type="http://schemas.openxmlformats.org/officeDocument/2006/relationships/image"/><Relationship Id="rId8" Target="../media/image15.jpeg" Type="http://schemas.openxmlformats.org/officeDocument/2006/relationships/image"/><Relationship Id="rId9" Target="../media/image1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7.jpeg" Type="http://schemas.openxmlformats.org/officeDocument/2006/relationships/image"/><Relationship Id="rId7" Target="../media/image18.jpeg" Type="http://schemas.openxmlformats.org/officeDocument/2006/relationships/image"/><Relationship Id="rId8" Target="../media/image19.jpeg" Type="http://schemas.openxmlformats.org/officeDocument/2006/relationships/image"/><Relationship Id="rId9" Target="../media/image2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1.jpeg" Type="http://schemas.openxmlformats.org/officeDocument/2006/relationships/image"/><Relationship Id="rId7" Target="../media/image22.jpeg" Type="http://schemas.openxmlformats.org/officeDocument/2006/relationships/image"/><Relationship Id="rId8" Target="../media/image23.jpeg" Type="http://schemas.openxmlformats.org/officeDocument/2006/relationships/image"/><Relationship Id="rId9" Target="../media/image2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5.jpeg" Type="http://schemas.openxmlformats.org/officeDocument/2006/relationships/image"/><Relationship Id="rId7" Target="../media/image26.jpeg" Type="http://schemas.openxmlformats.org/officeDocument/2006/relationships/image"/><Relationship Id="rId8" Target="../media/image27.jpeg" Type="http://schemas.openxmlformats.org/officeDocument/2006/relationships/image"/><Relationship Id="rId9" Target="../media/image2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2747" y="1086788"/>
            <a:ext cx="3162808" cy="9967800"/>
            <a:chOff x="0" y="0"/>
            <a:chExt cx="1133479" cy="35722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33479" cy="3572235"/>
            </a:xfrm>
            <a:custGeom>
              <a:avLst/>
              <a:gdLst/>
              <a:ahLst/>
              <a:cxnLst/>
              <a:rect r="r" b="b" t="t" l="l"/>
              <a:pathLst>
                <a:path h="3572235" w="1133479">
                  <a:moveTo>
                    <a:pt x="0" y="0"/>
                  </a:moveTo>
                  <a:lnTo>
                    <a:pt x="1133479" y="0"/>
                  </a:lnTo>
                  <a:lnTo>
                    <a:pt x="1133479" y="3572235"/>
                  </a:lnTo>
                  <a:lnTo>
                    <a:pt x="0" y="3572235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1133479" cy="3648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339083" y="2667811"/>
            <a:ext cx="1889091" cy="304092"/>
            <a:chOff x="0" y="0"/>
            <a:chExt cx="677008" cy="1089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10587587"/>
            <a:ext cx="7560000" cy="208826"/>
            <a:chOff x="0" y="0"/>
            <a:chExt cx="2709333" cy="7483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09333" cy="74838"/>
            </a:xfrm>
            <a:custGeom>
              <a:avLst/>
              <a:gdLst/>
              <a:ahLst/>
              <a:cxnLst/>
              <a:rect r="r" b="b" t="t" l="l"/>
              <a:pathLst>
                <a:path h="74838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74838"/>
                  </a:lnTo>
                  <a:lnTo>
                    <a:pt x="0" y="74838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2709333" cy="1510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2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-146438" y="-394426"/>
            <a:ext cx="7852876" cy="1888950"/>
          </a:xfrm>
          <a:custGeom>
            <a:avLst/>
            <a:gdLst/>
            <a:ahLst/>
            <a:cxnLst/>
            <a:rect r="r" b="b" t="t" l="l"/>
            <a:pathLst>
              <a:path h="1888950" w="7852876">
                <a:moveTo>
                  <a:pt x="0" y="0"/>
                </a:moveTo>
                <a:lnTo>
                  <a:pt x="7852876" y="0"/>
                </a:lnTo>
                <a:lnTo>
                  <a:pt x="7852876" y="1888949"/>
                </a:lnTo>
                <a:lnTo>
                  <a:pt x="0" y="1888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6781" r="0" b="-66781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-411446" y="979426"/>
            <a:ext cx="8382892" cy="1474023"/>
            <a:chOff x="0" y="0"/>
            <a:chExt cx="3004239" cy="52825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04239" cy="528257"/>
            </a:xfrm>
            <a:custGeom>
              <a:avLst/>
              <a:gdLst/>
              <a:ahLst/>
              <a:cxnLst/>
              <a:rect r="r" b="b" t="t" l="l"/>
              <a:pathLst>
                <a:path h="528257" w="3004239">
                  <a:moveTo>
                    <a:pt x="0" y="0"/>
                  </a:moveTo>
                  <a:lnTo>
                    <a:pt x="3004239" y="0"/>
                  </a:lnTo>
                  <a:lnTo>
                    <a:pt x="3004239" y="528257"/>
                  </a:lnTo>
                  <a:lnTo>
                    <a:pt x="0" y="528257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76200"/>
              <a:ext cx="3004239" cy="604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5175" y="979426"/>
            <a:ext cx="3497639" cy="1474023"/>
            <a:chOff x="0" y="0"/>
            <a:chExt cx="1336716" cy="56333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336716" cy="563337"/>
            </a:xfrm>
            <a:custGeom>
              <a:avLst/>
              <a:gdLst/>
              <a:ahLst/>
              <a:cxnLst/>
              <a:rect r="r" b="b" t="t" l="l"/>
              <a:pathLst>
                <a:path h="563337" w="1336716">
                  <a:moveTo>
                    <a:pt x="203200" y="0"/>
                  </a:moveTo>
                  <a:lnTo>
                    <a:pt x="1336716" y="0"/>
                  </a:lnTo>
                  <a:lnTo>
                    <a:pt x="1133516" y="563337"/>
                  </a:lnTo>
                  <a:lnTo>
                    <a:pt x="0" y="56333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2B6B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101600" y="-76200"/>
              <a:ext cx="1133516" cy="6395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596651" y="550048"/>
            <a:ext cx="2126067" cy="2117762"/>
            <a:chOff x="0" y="0"/>
            <a:chExt cx="6502400" cy="6477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16940" y="124149"/>
              <a:ext cx="6262195" cy="6234315"/>
            </a:xfrm>
            <a:custGeom>
              <a:avLst/>
              <a:gdLst/>
              <a:ahLst/>
              <a:cxnLst/>
              <a:rect r="r" b="b" t="t" l="l"/>
              <a:pathLst>
                <a:path h="6234315" w="626219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1168030" y="1128896"/>
            <a:ext cx="983308" cy="960066"/>
          </a:xfrm>
          <a:custGeom>
            <a:avLst/>
            <a:gdLst/>
            <a:ahLst/>
            <a:cxnLst/>
            <a:rect r="r" b="b" t="t" l="l"/>
            <a:pathLst>
              <a:path h="960066" w="983308">
                <a:moveTo>
                  <a:pt x="0" y="0"/>
                </a:moveTo>
                <a:lnTo>
                  <a:pt x="983309" y="0"/>
                </a:lnTo>
                <a:lnTo>
                  <a:pt x="983309" y="960067"/>
                </a:lnTo>
                <a:lnTo>
                  <a:pt x="0" y="9600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2968143" y="1728824"/>
            <a:ext cx="2140339" cy="302496"/>
            <a:chOff x="0" y="0"/>
            <a:chExt cx="767049" cy="10840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767049" cy="117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Leçon en deux parties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339083" y="5700201"/>
            <a:ext cx="1889091" cy="304092"/>
            <a:chOff x="0" y="0"/>
            <a:chExt cx="677008" cy="10898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483868" y="2897185"/>
            <a:ext cx="2140339" cy="340596"/>
            <a:chOff x="0" y="0"/>
            <a:chExt cx="767049" cy="122062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767049" cy="122062"/>
            </a:xfrm>
            <a:custGeom>
              <a:avLst/>
              <a:gdLst/>
              <a:ahLst/>
              <a:cxnLst/>
              <a:rect r="r" b="b" t="t" l="l"/>
              <a:pathLst>
                <a:path h="122062" w="767049">
                  <a:moveTo>
                    <a:pt x="61031" y="0"/>
                  </a:moveTo>
                  <a:lnTo>
                    <a:pt x="706018" y="0"/>
                  </a:lnTo>
                  <a:cubicBezTo>
                    <a:pt x="739725" y="0"/>
                    <a:pt x="767049" y="27325"/>
                    <a:pt x="767049" y="61031"/>
                  </a:cubicBezTo>
                  <a:lnTo>
                    <a:pt x="767049" y="61031"/>
                  </a:lnTo>
                  <a:cubicBezTo>
                    <a:pt x="767049" y="77217"/>
                    <a:pt x="760619" y="92741"/>
                    <a:pt x="749174" y="104186"/>
                  </a:cubicBezTo>
                  <a:cubicBezTo>
                    <a:pt x="737728" y="115632"/>
                    <a:pt x="722205" y="122062"/>
                    <a:pt x="706018" y="122062"/>
                  </a:cubicBezTo>
                  <a:lnTo>
                    <a:pt x="61031" y="122062"/>
                  </a:lnTo>
                  <a:cubicBezTo>
                    <a:pt x="44845" y="122062"/>
                    <a:pt x="29321" y="115632"/>
                    <a:pt x="17876" y="104186"/>
                  </a:cubicBezTo>
                  <a:cubicBezTo>
                    <a:pt x="6430" y="92741"/>
                    <a:pt x="0" y="77217"/>
                    <a:pt x="0" y="61031"/>
                  </a:cubicBezTo>
                  <a:lnTo>
                    <a:pt x="0" y="61031"/>
                  </a:lnTo>
                  <a:cubicBezTo>
                    <a:pt x="0" y="44845"/>
                    <a:pt x="6430" y="29321"/>
                    <a:pt x="17876" y="17876"/>
                  </a:cubicBezTo>
                  <a:cubicBezTo>
                    <a:pt x="29321" y="6430"/>
                    <a:pt x="44845" y="0"/>
                    <a:pt x="61031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28575"/>
              <a:ext cx="767049" cy="150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Lectures recommandées</a:t>
              </a: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0">
            <a:off x="213041" y="5259412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213041" y="6904412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213041" y="8605719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4" id="34"/>
          <p:cNvGrpSpPr/>
          <p:nvPr/>
        </p:nvGrpSpPr>
        <p:grpSpPr>
          <a:xfrm rot="0">
            <a:off x="3407106" y="8596890"/>
            <a:ext cx="2140339" cy="302496"/>
            <a:chOff x="0" y="0"/>
            <a:chExt cx="767049" cy="108408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0" y="-9525"/>
              <a:ext cx="767049" cy="117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Applications pratiques</a:t>
              </a:r>
            </a:p>
          </p:txBody>
        </p:sp>
      </p:grpSp>
      <p:sp>
        <p:nvSpPr>
          <p:cNvPr name="Freeform 37" id="37"/>
          <p:cNvSpPr/>
          <p:nvPr/>
        </p:nvSpPr>
        <p:spPr>
          <a:xfrm flipH="false" flipV="false" rot="0">
            <a:off x="236854" y="3518643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988207" y="3875980"/>
            <a:ext cx="792963" cy="1161851"/>
          </a:xfrm>
          <a:custGeom>
            <a:avLst/>
            <a:gdLst/>
            <a:ahLst/>
            <a:cxnLst/>
            <a:rect r="r" b="b" t="t" l="l"/>
            <a:pathLst>
              <a:path h="1161851" w="792963">
                <a:moveTo>
                  <a:pt x="0" y="0"/>
                </a:moveTo>
                <a:lnTo>
                  <a:pt x="792963" y="0"/>
                </a:lnTo>
                <a:lnTo>
                  <a:pt x="792963" y="1161851"/>
                </a:lnTo>
                <a:lnTo>
                  <a:pt x="0" y="11618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045456" y="5676204"/>
            <a:ext cx="678465" cy="1116814"/>
          </a:xfrm>
          <a:custGeom>
            <a:avLst/>
            <a:gdLst/>
            <a:ahLst/>
            <a:cxnLst/>
            <a:rect r="r" b="b" t="t" l="l"/>
            <a:pathLst>
              <a:path h="1116814" w="678465">
                <a:moveTo>
                  <a:pt x="0" y="0"/>
                </a:moveTo>
                <a:lnTo>
                  <a:pt x="678464" y="0"/>
                </a:lnTo>
                <a:lnTo>
                  <a:pt x="678464" y="1116814"/>
                </a:lnTo>
                <a:lnTo>
                  <a:pt x="0" y="11168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045456" y="7298589"/>
            <a:ext cx="722387" cy="1188843"/>
          </a:xfrm>
          <a:custGeom>
            <a:avLst/>
            <a:gdLst/>
            <a:ahLst/>
            <a:cxnLst/>
            <a:rect r="r" b="b" t="t" l="l"/>
            <a:pathLst>
              <a:path h="1188843" w="722387">
                <a:moveTo>
                  <a:pt x="0" y="0"/>
                </a:moveTo>
                <a:lnTo>
                  <a:pt x="722387" y="0"/>
                </a:lnTo>
                <a:lnTo>
                  <a:pt x="722387" y="1188843"/>
                </a:lnTo>
                <a:lnTo>
                  <a:pt x="0" y="11888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103941" y="9012453"/>
            <a:ext cx="729432" cy="1144207"/>
          </a:xfrm>
          <a:custGeom>
            <a:avLst/>
            <a:gdLst/>
            <a:ahLst/>
            <a:cxnLst/>
            <a:rect r="r" b="b" t="t" l="l"/>
            <a:pathLst>
              <a:path h="1144207" w="729432">
                <a:moveTo>
                  <a:pt x="0" y="0"/>
                </a:moveTo>
                <a:lnTo>
                  <a:pt x="729432" y="0"/>
                </a:lnTo>
                <a:lnTo>
                  <a:pt x="729432" y="1144207"/>
                </a:lnTo>
                <a:lnTo>
                  <a:pt x="0" y="114420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3407106" y="9013687"/>
            <a:ext cx="3023176" cy="1207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38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strike="noStrike" u="none">
                <a:solidFill>
                  <a:srgbClr val="042B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Identifier ses biais cognitifs - saisir les mécanismes et automatismes de pensée du quotidien.</a:t>
            </a:r>
          </a:p>
          <a:p>
            <a:pPr algn="l" marL="187457" indent="-93729" lvl="1">
              <a:lnSpc>
                <a:spcPts val="138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strike="noStrike" u="none">
                <a:solidFill>
                  <a:srgbClr val="042B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Expérimenter la suspension de jugement - remettre en cause les opinions que l’on juge évidentes</a:t>
            </a:r>
          </a:p>
          <a:p>
            <a:pPr algn="l" marL="187457" indent="-93729" lvl="1">
              <a:lnSpc>
                <a:spcPts val="138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strike="noStrike" u="none">
                <a:solidFill>
                  <a:srgbClr val="042B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Douter - Pourquoi est-ce que l’on pense ce que l’on pense, d’où viennent nos idées ?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3339083" y="3308248"/>
            <a:ext cx="3870790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place de la vérité en société et son besoin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Les communautés de valeurs et les dogmes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 savoir et l’ignorance mis en question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3393742" y="3058238"/>
            <a:ext cx="2672481" cy="192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L’illusion des vérités absolues humaines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3012994" y="1310611"/>
            <a:ext cx="4758296" cy="387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87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CONTENU DÉTAILLÉ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3339083" y="4229668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Les idoles culturelles et le transfert de représentations 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Les schémas de pensées et la certitude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place du doute comme libérateur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393742" y="3979658"/>
            <a:ext cx="2672481" cy="192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L’aliénation intellectuelle de l’imaginaire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339083" y="6524516"/>
            <a:ext cx="3726085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pensée platonicienne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L’Aristotélisme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révolution Copernicienne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3393742" y="6103056"/>
            <a:ext cx="2672481" cy="364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44"/>
              </a:lnSpc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Introduction aux pensées historiques marquantes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3339083" y="7624102"/>
            <a:ext cx="4067673" cy="716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pensée Nietzschéenne 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pensée Marxiste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L’école de Francfort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pensée de Michel Foucault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3393742" y="7202642"/>
            <a:ext cx="2929733" cy="364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Leur réception dans la pensée contemporaine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570554" y="5240637"/>
            <a:ext cx="2212143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Platon,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La République - Allégorie de la caverne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609287" y="6964468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Nietzsche -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Le crépuscule des idoles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570554" y="8668407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Michel Foucault -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L’Ordre du discours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3339083" y="5137637"/>
            <a:ext cx="4067673" cy="354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Penser n’est pas apprendre quoi penser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Faire le choix d’apprendre à penser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3393742" y="4907794"/>
            <a:ext cx="2672481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Le rôle de la philosophie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570554" y="3569382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Kant,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Qu’est-ce que les Lumières 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2747" y="1086788"/>
            <a:ext cx="3162808" cy="9967800"/>
            <a:chOff x="0" y="0"/>
            <a:chExt cx="1133479" cy="35722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33479" cy="3572235"/>
            </a:xfrm>
            <a:custGeom>
              <a:avLst/>
              <a:gdLst/>
              <a:ahLst/>
              <a:cxnLst/>
              <a:rect r="r" b="b" t="t" l="l"/>
              <a:pathLst>
                <a:path h="3572235" w="1133479">
                  <a:moveTo>
                    <a:pt x="0" y="0"/>
                  </a:moveTo>
                  <a:lnTo>
                    <a:pt x="1133479" y="0"/>
                  </a:lnTo>
                  <a:lnTo>
                    <a:pt x="1133479" y="3572235"/>
                  </a:lnTo>
                  <a:lnTo>
                    <a:pt x="0" y="3572235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1133479" cy="3648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364992" y="2599412"/>
            <a:ext cx="1889091" cy="304092"/>
            <a:chOff x="0" y="0"/>
            <a:chExt cx="677008" cy="1089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10587587"/>
            <a:ext cx="7560000" cy="208826"/>
            <a:chOff x="0" y="0"/>
            <a:chExt cx="2709333" cy="7483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09333" cy="74838"/>
            </a:xfrm>
            <a:custGeom>
              <a:avLst/>
              <a:gdLst/>
              <a:ahLst/>
              <a:cxnLst/>
              <a:rect r="r" b="b" t="t" l="l"/>
              <a:pathLst>
                <a:path h="74838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74838"/>
                  </a:lnTo>
                  <a:lnTo>
                    <a:pt x="0" y="74838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2709333" cy="1510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2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-146438" y="-394426"/>
            <a:ext cx="7852876" cy="1888950"/>
          </a:xfrm>
          <a:custGeom>
            <a:avLst/>
            <a:gdLst/>
            <a:ahLst/>
            <a:cxnLst/>
            <a:rect r="r" b="b" t="t" l="l"/>
            <a:pathLst>
              <a:path h="1888950" w="7852876">
                <a:moveTo>
                  <a:pt x="0" y="0"/>
                </a:moveTo>
                <a:lnTo>
                  <a:pt x="7852876" y="0"/>
                </a:lnTo>
                <a:lnTo>
                  <a:pt x="7852876" y="1888949"/>
                </a:lnTo>
                <a:lnTo>
                  <a:pt x="0" y="1888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6781" r="0" b="-66781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-411446" y="979426"/>
            <a:ext cx="8382892" cy="1474023"/>
            <a:chOff x="0" y="0"/>
            <a:chExt cx="3004239" cy="52825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04239" cy="528257"/>
            </a:xfrm>
            <a:custGeom>
              <a:avLst/>
              <a:gdLst/>
              <a:ahLst/>
              <a:cxnLst/>
              <a:rect r="r" b="b" t="t" l="l"/>
              <a:pathLst>
                <a:path h="528257" w="3004239">
                  <a:moveTo>
                    <a:pt x="0" y="0"/>
                  </a:moveTo>
                  <a:lnTo>
                    <a:pt x="3004239" y="0"/>
                  </a:lnTo>
                  <a:lnTo>
                    <a:pt x="3004239" y="528257"/>
                  </a:lnTo>
                  <a:lnTo>
                    <a:pt x="0" y="528257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76200"/>
              <a:ext cx="3004239" cy="604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5175" y="979426"/>
            <a:ext cx="3497639" cy="1474023"/>
            <a:chOff x="0" y="0"/>
            <a:chExt cx="1336716" cy="56333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336716" cy="563337"/>
            </a:xfrm>
            <a:custGeom>
              <a:avLst/>
              <a:gdLst/>
              <a:ahLst/>
              <a:cxnLst/>
              <a:rect r="r" b="b" t="t" l="l"/>
              <a:pathLst>
                <a:path h="563337" w="1336716">
                  <a:moveTo>
                    <a:pt x="203200" y="0"/>
                  </a:moveTo>
                  <a:lnTo>
                    <a:pt x="1336716" y="0"/>
                  </a:lnTo>
                  <a:lnTo>
                    <a:pt x="1133516" y="563337"/>
                  </a:lnTo>
                  <a:lnTo>
                    <a:pt x="0" y="56333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2B6B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101600" y="-76200"/>
              <a:ext cx="1133516" cy="6395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596651" y="550048"/>
            <a:ext cx="2126067" cy="2117762"/>
            <a:chOff x="0" y="0"/>
            <a:chExt cx="6502400" cy="6477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16940" y="124149"/>
              <a:ext cx="6262195" cy="6234315"/>
            </a:xfrm>
            <a:custGeom>
              <a:avLst/>
              <a:gdLst/>
              <a:ahLst/>
              <a:cxnLst/>
              <a:rect r="r" b="b" t="t" l="l"/>
              <a:pathLst>
                <a:path h="6234315" w="626219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1168030" y="1128896"/>
            <a:ext cx="983308" cy="960066"/>
          </a:xfrm>
          <a:custGeom>
            <a:avLst/>
            <a:gdLst/>
            <a:ahLst/>
            <a:cxnLst/>
            <a:rect r="r" b="b" t="t" l="l"/>
            <a:pathLst>
              <a:path h="960066" w="983308">
                <a:moveTo>
                  <a:pt x="0" y="0"/>
                </a:moveTo>
                <a:lnTo>
                  <a:pt x="983309" y="0"/>
                </a:lnTo>
                <a:lnTo>
                  <a:pt x="983309" y="960067"/>
                </a:lnTo>
                <a:lnTo>
                  <a:pt x="0" y="9600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2968143" y="1728824"/>
            <a:ext cx="2140339" cy="302496"/>
            <a:chOff x="0" y="0"/>
            <a:chExt cx="767049" cy="10840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767049" cy="117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Leçon en deux parties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407106" y="5635314"/>
            <a:ext cx="1889091" cy="304092"/>
            <a:chOff x="0" y="0"/>
            <a:chExt cx="677008" cy="10898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483868" y="2897185"/>
            <a:ext cx="2140339" cy="340596"/>
            <a:chOff x="0" y="0"/>
            <a:chExt cx="767049" cy="122062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767049" cy="122062"/>
            </a:xfrm>
            <a:custGeom>
              <a:avLst/>
              <a:gdLst/>
              <a:ahLst/>
              <a:cxnLst/>
              <a:rect r="r" b="b" t="t" l="l"/>
              <a:pathLst>
                <a:path h="122062" w="767049">
                  <a:moveTo>
                    <a:pt x="61031" y="0"/>
                  </a:moveTo>
                  <a:lnTo>
                    <a:pt x="706018" y="0"/>
                  </a:lnTo>
                  <a:cubicBezTo>
                    <a:pt x="739725" y="0"/>
                    <a:pt x="767049" y="27325"/>
                    <a:pt x="767049" y="61031"/>
                  </a:cubicBezTo>
                  <a:lnTo>
                    <a:pt x="767049" y="61031"/>
                  </a:lnTo>
                  <a:cubicBezTo>
                    <a:pt x="767049" y="77217"/>
                    <a:pt x="760619" y="92741"/>
                    <a:pt x="749174" y="104186"/>
                  </a:cubicBezTo>
                  <a:cubicBezTo>
                    <a:pt x="737728" y="115632"/>
                    <a:pt x="722205" y="122062"/>
                    <a:pt x="706018" y="122062"/>
                  </a:cubicBezTo>
                  <a:lnTo>
                    <a:pt x="61031" y="122062"/>
                  </a:lnTo>
                  <a:cubicBezTo>
                    <a:pt x="44845" y="122062"/>
                    <a:pt x="29321" y="115632"/>
                    <a:pt x="17876" y="104186"/>
                  </a:cubicBezTo>
                  <a:cubicBezTo>
                    <a:pt x="6430" y="92741"/>
                    <a:pt x="0" y="77217"/>
                    <a:pt x="0" y="61031"/>
                  </a:cubicBezTo>
                  <a:lnTo>
                    <a:pt x="0" y="61031"/>
                  </a:lnTo>
                  <a:cubicBezTo>
                    <a:pt x="0" y="44845"/>
                    <a:pt x="6430" y="29321"/>
                    <a:pt x="17876" y="17876"/>
                  </a:cubicBezTo>
                  <a:cubicBezTo>
                    <a:pt x="29321" y="6430"/>
                    <a:pt x="44845" y="0"/>
                    <a:pt x="61031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28575"/>
              <a:ext cx="767049" cy="150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Lectures recommandées</a:t>
              </a: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0">
            <a:off x="213041" y="5259412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213041" y="6904412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213041" y="8605719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4" id="34"/>
          <p:cNvGrpSpPr/>
          <p:nvPr/>
        </p:nvGrpSpPr>
        <p:grpSpPr>
          <a:xfrm rot="0">
            <a:off x="3407106" y="7998381"/>
            <a:ext cx="2140339" cy="302496"/>
            <a:chOff x="0" y="0"/>
            <a:chExt cx="767049" cy="108408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0" y="-9525"/>
              <a:ext cx="767049" cy="117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Applications pratiques</a:t>
              </a:r>
            </a:p>
          </p:txBody>
        </p:sp>
      </p:grpSp>
      <p:sp>
        <p:nvSpPr>
          <p:cNvPr name="Freeform 37" id="37"/>
          <p:cNvSpPr/>
          <p:nvPr/>
        </p:nvSpPr>
        <p:spPr>
          <a:xfrm flipH="false" flipV="false" rot="0">
            <a:off x="236854" y="3518643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017942" y="3808251"/>
            <a:ext cx="770097" cy="1267360"/>
          </a:xfrm>
          <a:custGeom>
            <a:avLst/>
            <a:gdLst/>
            <a:ahLst/>
            <a:cxnLst/>
            <a:rect r="r" b="b" t="t" l="l"/>
            <a:pathLst>
              <a:path h="1267360" w="770097">
                <a:moveTo>
                  <a:pt x="0" y="0"/>
                </a:moveTo>
                <a:lnTo>
                  <a:pt x="770097" y="0"/>
                </a:lnTo>
                <a:lnTo>
                  <a:pt x="770097" y="1267360"/>
                </a:lnTo>
                <a:lnTo>
                  <a:pt x="0" y="12673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045456" y="5675267"/>
            <a:ext cx="749687" cy="1233770"/>
          </a:xfrm>
          <a:custGeom>
            <a:avLst/>
            <a:gdLst/>
            <a:ahLst/>
            <a:cxnLst/>
            <a:rect r="r" b="b" t="t" l="l"/>
            <a:pathLst>
              <a:path h="1233770" w="749687">
                <a:moveTo>
                  <a:pt x="0" y="0"/>
                </a:moveTo>
                <a:lnTo>
                  <a:pt x="749687" y="0"/>
                </a:lnTo>
                <a:lnTo>
                  <a:pt x="749687" y="1233770"/>
                </a:lnTo>
                <a:lnTo>
                  <a:pt x="0" y="12337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051212" y="7337090"/>
            <a:ext cx="743931" cy="1228548"/>
          </a:xfrm>
          <a:custGeom>
            <a:avLst/>
            <a:gdLst/>
            <a:ahLst/>
            <a:cxnLst/>
            <a:rect r="r" b="b" t="t" l="l"/>
            <a:pathLst>
              <a:path h="1228548" w="743931">
                <a:moveTo>
                  <a:pt x="0" y="0"/>
                </a:moveTo>
                <a:lnTo>
                  <a:pt x="743931" y="0"/>
                </a:lnTo>
                <a:lnTo>
                  <a:pt x="743931" y="1228548"/>
                </a:lnTo>
                <a:lnTo>
                  <a:pt x="0" y="12285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045456" y="9002928"/>
            <a:ext cx="715069" cy="1087557"/>
          </a:xfrm>
          <a:custGeom>
            <a:avLst/>
            <a:gdLst/>
            <a:ahLst/>
            <a:cxnLst/>
            <a:rect r="r" b="b" t="t" l="l"/>
            <a:pathLst>
              <a:path h="1087557" w="715069">
                <a:moveTo>
                  <a:pt x="0" y="0"/>
                </a:moveTo>
                <a:lnTo>
                  <a:pt x="715069" y="0"/>
                </a:lnTo>
                <a:lnTo>
                  <a:pt x="715069" y="1087558"/>
                </a:lnTo>
                <a:lnTo>
                  <a:pt x="0" y="10875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3429587" y="8443752"/>
            <a:ext cx="2995269" cy="683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38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strike="noStrike" u="none">
                <a:solidFill>
                  <a:srgbClr val="042B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Débattre sur un sujet en adoptant différents points de vue successifs</a:t>
            </a:r>
          </a:p>
          <a:p>
            <a:pPr algn="l" marL="187457" indent="-93729" lvl="1">
              <a:lnSpc>
                <a:spcPts val="138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strike="noStrike" u="none">
                <a:solidFill>
                  <a:srgbClr val="042B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Expérimenter la méthode Socratique du questionnement sur soi et sur le monde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3310333" y="3243360"/>
            <a:ext cx="3870790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vérité en soi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vérité extérieure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vérité partagée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3407106" y="3002266"/>
            <a:ext cx="2929733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La vérité est toujours quelque part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3012994" y="1310611"/>
            <a:ext cx="4758296" cy="387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87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CONTENU DÉTAILLÉ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3310333" y="4164781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Appréhender la diversité des perspectives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Construire un dialogue pour apprendre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Communiquer pour provoquer la rencontre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407106" y="3919214"/>
            <a:ext cx="2672481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Vérité et relativisme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310333" y="6456726"/>
            <a:ext cx="3726085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 rôle politique de la religion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Les révolutions scientifiques</a:t>
            </a:r>
          </a:p>
          <a:p>
            <a:pPr algn="l">
              <a:lnSpc>
                <a:spcPts val="1472"/>
              </a:lnSpc>
            </a:pPr>
          </a:p>
        </p:txBody>
      </p:sp>
      <p:sp>
        <p:nvSpPr>
          <p:cNvPr name="TextBox 49" id="49"/>
          <p:cNvSpPr txBox="true"/>
          <p:nvPr/>
        </p:nvSpPr>
        <p:spPr>
          <a:xfrm rot="0">
            <a:off x="3407106" y="6034656"/>
            <a:ext cx="2672481" cy="364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44"/>
              </a:lnSpc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Appréhensions historique et philosophique de la vérité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3310333" y="7208968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Les controverses historiques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Les controverses scientifiques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Les controverses contemporaines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3407106" y="6963402"/>
            <a:ext cx="2929733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La pensée philosophique en débats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570554" y="5240637"/>
            <a:ext cx="2212143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Kuhn,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La structuration des révolutions scientifiques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609287" y="6964468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Bergson -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La pensée et le mouvant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570554" y="8668407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Pascal Chabot -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Global burnout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3364992" y="5088473"/>
            <a:ext cx="4067673" cy="354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Deux voies vers la connaissance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place de la science en Occident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3461765" y="4842907"/>
            <a:ext cx="2672481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Philosophie et Sciences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570554" y="3569382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Nietzsche,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Le Gai savoir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2747" y="1086788"/>
            <a:ext cx="3162808" cy="9967800"/>
            <a:chOff x="0" y="0"/>
            <a:chExt cx="1133479" cy="35722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33479" cy="3572235"/>
            </a:xfrm>
            <a:custGeom>
              <a:avLst/>
              <a:gdLst/>
              <a:ahLst/>
              <a:cxnLst/>
              <a:rect r="r" b="b" t="t" l="l"/>
              <a:pathLst>
                <a:path h="3572235" w="1133479">
                  <a:moveTo>
                    <a:pt x="0" y="0"/>
                  </a:moveTo>
                  <a:lnTo>
                    <a:pt x="1133479" y="0"/>
                  </a:lnTo>
                  <a:lnTo>
                    <a:pt x="1133479" y="3572235"/>
                  </a:lnTo>
                  <a:lnTo>
                    <a:pt x="0" y="3572235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1133479" cy="3648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364992" y="2599412"/>
            <a:ext cx="1889091" cy="304092"/>
            <a:chOff x="0" y="0"/>
            <a:chExt cx="677008" cy="1089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10587587"/>
            <a:ext cx="7560000" cy="208826"/>
            <a:chOff x="0" y="0"/>
            <a:chExt cx="2709333" cy="7483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09333" cy="74838"/>
            </a:xfrm>
            <a:custGeom>
              <a:avLst/>
              <a:gdLst/>
              <a:ahLst/>
              <a:cxnLst/>
              <a:rect r="r" b="b" t="t" l="l"/>
              <a:pathLst>
                <a:path h="74838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74838"/>
                  </a:lnTo>
                  <a:lnTo>
                    <a:pt x="0" y="74838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2709333" cy="1510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2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-146438" y="-394426"/>
            <a:ext cx="7852876" cy="1888950"/>
          </a:xfrm>
          <a:custGeom>
            <a:avLst/>
            <a:gdLst/>
            <a:ahLst/>
            <a:cxnLst/>
            <a:rect r="r" b="b" t="t" l="l"/>
            <a:pathLst>
              <a:path h="1888950" w="7852876">
                <a:moveTo>
                  <a:pt x="0" y="0"/>
                </a:moveTo>
                <a:lnTo>
                  <a:pt x="7852876" y="0"/>
                </a:lnTo>
                <a:lnTo>
                  <a:pt x="7852876" y="1888949"/>
                </a:lnTo>
                <a:lnTo>
                  <a:pt x="0" y="1888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6781" r="0" b="-66781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-411446" y="979426"/>
            <a:ext cx="8382892" cy="1474023"/>
            <a:chOff x="0" y="0"/>
            <a:chExt cx="3004239" cy="52825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04239" cy="528257"/>
            </a:xfrm>
            <a:custGeom>
              <a:avLst/>
              <a:gdLst/>
              <a:ahLst/>
              <a:cxnLst/>
              <a:rect r="r" b="b" t="t" l="l"/>
              <a:pathLst>
                <a:path h="528257" w="3004239">
                  <a:moveTo>
                    <a:pt x="0" y="0"/>
                  </a:moveTo>
                  <a:lnTo>
                    <a:pt x="3004239" y="0"/>
                  </a:lnTo>
                  <a:lnTo>
                    <a:pt x="3004239" y="528257"/>
                  </a:lnTo>
                  <a:lnTo>
                    <a:pt x="0" y="528257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76200"/>
              <a:ext cx="3004239" cy="604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5175" y="979426"/>
            <a:ext cx="3497639" cy="1474023"/>
            <a:chOff x="0" y="0"/>
            <a:chExt cx="1336716" cy="56333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336716" cy="563337"/>
            </a:xfrm>
            <a:custGeom>
              <a:avLst/>
              <a:gdLst/>
              <a:ahLst/>
              <a:cxnLst/>
              <a:rect r="r" b="b" t="t" l="l"/>
              <a:pathLst>
                <a:path h="563337" w="1336716">
                  <a:moveTo>
                    <a:pt x="203200" y="0"/>
                  </a:moveTo>
                  <a:lnTo>
                    <a:pt x="1336716" y="0"/>
                  </a:lnTo>
                  <a:lnTo>
                    <a:pt x="1133516" y="563337"/>
                  </a:lnTo>
                  <a:lnTo>
                    <a:pt x="0" y="56333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2B6B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101600" y="-76200"/>
              <a:ext cx="1133516" cy="6395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596651" y="550048"/>
            <a:ext cx="2126067" cy="2117762"/>
            <a:chOff x="0" y="0"/>
            <a:chExt cx="6502400" cy="6477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16940" y="124149"/>
              <a:ext cx="6262195" cy="6234315"/>
            </a:xfrm>
            <a:custGeom>
              <a:avLst/>
              <a:gdLst/>
              <a:ahLst/>
              <a:cxnLst/>
              <a:rect r="r" b="b" t="t" l="l"/>
              <a:pathLst>
                <a:path h="6234315" w="626219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1168030" y="1128896"/>
            <a:ext cx="983308" cy="960066"/>
          </a:xfrm>
          <a:custGeom>
            <a:avLst/>
            <a:gdLst/>
            <a:ahLst/>
            <a:cxnLst/>
            <a:rect r="r" b="b" t="t" l="l"/>
            <a:pathLst>
              <a:path h="960066" w="983308">
                <a:moveTo>
                  <a:pt x="0" y="0"/>
                </a:moveTo>
                <a:lnTo>
                  <a:pt x="983309" y="0"/>
                </a:lnTo>
                <a:lnTo>
                  <a:pt x="983309" y="960067"/>
                </a:lnTo>
                <a:lnTo>
                  <a:pt x="0" y="9600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2968143" y="1728824"/>
            <a:ext cx="2140339" cy="302496"/>
            <a:chOff x="0" y="0"/>
            <a:chExt cx="767049" cy="10840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767049" cy="117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Leçon en deux parties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407106" y="4895234"/>
            <a:ext cx="1889091" cy="304092"/>
            <a:chOff x="0" y="0"/>
            <a:chExt cx="677008" cy="10898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483868" y="2897185"/>
            <a:ext cx="2140339" cy="340596"/>
            <a:chOff x="0" y="0"/>
            <a:chExt cx="767049" cy="122062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767049" cy="122062"/>
            </a:xfrm>
            <a:custGeom>
              <a:avLst/>
              <a:gdLst/>
              <a:ahLst/>
              <a:cxnLst/>
              <a:rect r="r" b="b" t="t" l="l"/>
              <a:pathLst>
                <a:path h="122062" w="767049">
                  <a:moveTo>
                    <a:pt x="61031" y="0"/>
                  </a:moveTo>
                  <a:lnTo>
                    <a:pt x="706018" y="0"/>
                  </a:lnTo>
                  <a:cubicBezTo>
                    <a:pt x="739725" y="0"/>
                    <a:pt x="767049" y="27325"/>
                    <a:pt x="767049" y="61031"/>
                  </a:cubicBezTo>
                  <a:lnTo>
                    <a:pt x="767049" y="61031"/>
                  </a:lnTo>
                  <a:cubicBezTo>
                    <a:pt x="767049" y="77217"/>
                    <a:pt x="760619" y="92741"/>
                    <a:pt x="749174" y="104186"/>
                  </a:cubicBezTo>
                  <a:cubicBezTo>
                    <a:pt x="737728" y="115632"/>
                    <a:pt x="722205" y="122062"/>
                    <a:pt x="706018" y="122062"/>
                  </a:cubicBezTo>
                  <a:lnTo>
                    <a:pt x="61031" y="122062"/>
                  </a:lnTo>
                  <a:cubicBezTo>
                    <a:pt x="44845" y="122062"/>
                    <a:pt x="29321" y="115632"/>
                    <a:pt x="17876" y="104186"/>
                  </a:cubicBezTo>
                  <a:cubicBezTo>
                    <a:pt x="6430" y="92741"/>
                    <a:pt x="0" y="77217"/>
                    <a:pt x="0" y="61031"/>
                  </a:cubicBezTo>
                  <a:lnTo>
                    <a:pt x="0" y="61031"/>
                  </a:lnTo>
                  <a:cubicBezTo>
                    <a:pt x="0" y="44845"/>
                    <a:pt x="6430" y="29321"/>
                    <a:pt x="17876" y="17876"/>
                  </a:cubicBezTo>
                  <a:cubicBezTo>
                    <a:pt x="29321" y="6430"/>
                    <a:pt x="44845" y="0"/>
                    <a:pt x="61031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28575"/>
              <a:ext cx="767049" cy="150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Lectures recommandées</a:t>
              </a: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0">
            <a:off x="213041" y="5259412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213041" y="6904412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213041" y="8605719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4" id="34"/>
          <p:cNvGrpSpPr/>
          <p:nvPr/>
        </p:nvGrpSpPr>
        <p:grpSpPr>
          <a:xfrm rot="0">
            <a:off x="3407106" y="7194640"/>
            <a:ext cx="2140339" cy="302496"/>
            <a:chOff x="0" y="0"/>
            <a:chExt cx="767049" cy="108408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0" y="-9525"/>
              <a:ext cx="767049" cy="117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Applications pratiques</a:t>
              </a:r>
            </a:p>
          </p:txBody>
        </p:sp>
      </p:grpSp>
      <p:sp>
        <p:nvSpPr>
          <p:cNvPr name="Freeform 37" id="37"/>
          <p:cNvSpPr/>
          <p:nvPr/>
        </p:nvSpPr>
        <p:spPr>
          <a:xfrm flipH="false" flipV="false" rot="0">
            <a:off x="236854" y="3518643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111869" y="8936253"/>
            <a:ext cx="798386" cy="1138124"/>
          </a:xfrm>
          <a:custGeom>
            <a:avLst/>
            <a:gdLst/>
            <a:ahLst/>
            <a:cxnLst/>
            <a:rect r="r" b="b" t="t" l="l"/>
            <a:pathLst>
              <a:path h="1138124" w="798386">
                <a:moveTo>
                  <a:pt x="0" y="0"/>
                </a:moveTo>
                <a:lnTo>
                  <a:pt x="798385" y="0"/>
                </a:lnTo>
                <a:lnTo>
                  <a:pt x="798385" y="1138125"/>
                </a:lnTo>
                <a:lnTo>
                  <a:pt x="0" y="11381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111869" y="7256210"/>
            <a:ext cx="779742" cy="1283526"/>
          </a:xfrm>
          <a:custGeom>
            <a:avLst/>
            <a:gdLst/>
            <a:ahLst/>
            <a:cxnLst/>
            <a:rect r="r" b="b" t="t" l="l"/>
            <a:pathLst>
              <a:path h="1283526" w="779742">
                <a:moveTo>
                  <a:pt x="0" y="0"/>
                </a:moveTo>
                <a:lnTo>
                  <a:pt x="779742" y="0"/>
                </a:lnTo>
                <a:lnTo>
                  <a:pt x="779742" y="1283526"/>
                </a:lnTo>
                <a:lnTo>
                  <a:pt x="0" y="12835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111869" y="5658886"/>
            <a:ext cx="713577" cy="1153255"/>
          </a:xfrm>
          <a:custGeom>
            <a:avLst/>
            <a:gdLst/>
            <a:ahLst/>
            <a:cxnLst/>
            <a:rect r="r" b="b" t="t" l="l"/>
            <a:pathLst>
              <a:path h="1153255" w="713577">
                <a:moveTo>
                  <a:pt x="0" y="0"/>
                </a:moveTo>
                <a:lnTo>
                  <a:pt x="713576" y="0"/>
                </a:lnTo>
                <a:lnTo>
                  <a:pt x="713576" y="1153256"/>
                </a:lnTo>
                <a:lnTo>
                  <a:pt x="0" y="11532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081892" y="3885540"/>
            <a:ext cx="743553" cy="1202697"/>
          </a:xfrm>
          <a:custGeom>
            <a:avLst/>
            <a:gdLst/>
            <a:ahLst/>
            <a:cxnLst/>
            <a:rect r="r" b="b" t="t" l="l"/>
            <a:pathLst>
              <a:path h="1202697" w="743553">
                <a:moveTo>
                  <a:pt x="0" y="0"/>
                </a:moveTo>
                <a:lnTo>
                  <a:pt x="743553" y="0"/>
                </a:lnTo>
                <a:lnTo>
                  <a:pt x="743553" y="1202697"/>
                </a:lnTo>
                <a:lnTo>
                  <a:pt x="0" y="120269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3364992" y="7640011"/>
            <a:ext cx="3026506" cy="1033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38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strike="noStrike" u="none">
                <a:solidFill>
                  <a:srgbClr val="042B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Élaborer une grille de réflexion pour évaluer ses choix au quotidien</a:t>
            </a:r>
          </a:p>
          <a:p>
            <a:pPr algn="l" marL="187457" indent="-93729" lvl="1">
              <a:lnSpc>
                <a:spcPts val="138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strike="noStrike" u="none">
                <a:solidFill>
                  <a:srgbClr val="042B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Repérer et analyser ses habitudes impulsives</a:t>
            </a:r>
          </a:p>
          <a:p>
            <a:pPr algn="l" marL="187457" indent="-93729" lvl="1">
              <a:lnSpc>
                <a:spcPts val="138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strike="noStrike" u="none">
                <a:solidFill>
                  <a:srgbClr val="042B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Reconsidérer à froid ses expérience par suspension de jugement</a:t>
            </a:r>
          </a:p>
          <a:p>
            <a:pPr algn="l" marL="187457" indent="-93729" lvl="1">
              <a:lnSpc>
                <a:spcPts val="138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strike="noStrike" u="none">
                <a:solidFill>
                  <a:srgbClr val="042B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Définir des correctifs pour l’avenir par choix éclairé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3364992" y="3248063"/>
            <a:ext cx="3870790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 “soi” c’est pas le “moi”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nécessité d’un accord préalable avec soi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Ce que l’on pense être vrai comme repère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3461765" y="3006968"/>
            <a:ext cx="2929733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L’éthique de la décision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3012994" y="1310611"/>
            <a:ext cx="4758296" cy="387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87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CONTENU DÉTAILLÉ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3364992" y="4169483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L’impulsion et le contexte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situation et les affects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nécessité de la cohérence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461765" y="3923917"/>
            <a:ext cx="2672481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La temporalité des choix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407106" y="5716646"/>
            <a:ext cx="3493667" cy="354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Aristote et la Phronesis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L’immédiat et le durable chez Sénèque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3461765" y="5294577"/>
            <a:ext cx="2672481" cy="364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44"/>
              </a:lnSpc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Pensées historiques de la sagesse décisionnelle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3407106" y="6473332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L’impératif catégorique Kantien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L’attention à la réalité chez S. Weil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Émotion, raison et instants perpétuels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3461765" y="6232847"/>
            <a:ext cx="2929733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La recherche du plus grand bien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570554" y="5240637"/>
            <a:ext cx="2212143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Kant,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Fondements de la métaphysique des moeurs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609287" y="6964468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Simone Weil,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L’encinement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570554" y="8668407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Sénèque  -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De la brièveté de la vie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570554" y="3569382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Aristote,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Ethique à Nicomaque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2747" y="1086788"/>
            <a:ext cx="3162808" cy="9967800"/>
            <a:chOff x="0" y="0"/>
            <a:chExt cx="1133479" cy="35722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33479" cy="3572235"/>
            </a:xfrm>
            <a:custGeom>
              <a:avLst/>
              <a:gdLst/>
              <a:ahLst/>
              <a:cxnLst/>
              <a:rect r="r" b="b" t="t" l="l"/>
              <a:pathLst>
                <a:path h="3572235" w="1133479">
                  <a:moveTo>
                    <a:pt x="0" y="0"/>
                  </a:moveTo>
                  <a:lnTo>
                    <a:pt x="1133479" y="0"/>
                  </a:lnTo>
                  <a:lnTo>
                    <a:pt x="1133479" y="3572235"/>
                  </a:lnTo>
                  <a:lnTo>
                    <a:pt x="0" y="3572235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1133479" cy="3648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364992" y="2599412"/>
            <a:ext cx="1889091" cy="304092"/>
            <a:chOff x="0" y="0"/>
            <a:chExt cx="677008" cy="1089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10587587"/>
            <a:ext cx="7560000" cy="208826"/>
            <a:chOff x="0" y="0"/>
            <a:chExt cx="2709333" cy="7483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09333" cy="74838"/>
            </a:xfrm>
            <a:custGeom>
              <a:avLst/>
              <a:gdLst/>
              <a:ahLst/>
              <a:cxnLst/>
              <a:rect r="r" b="b" t="t" l="l"/>
              <a:pathLst>
                <a:path h="74838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74838"/>
                  </a:lnTo>
                  <a:lnTo>
                    <a:pt x="0" y="74838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2709333" cy="1510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2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-146438" y="-394426"/>
            <a:ext cx="7852876" cy="1888950"/>
          </a:xfrm>
          <a:custGeom>
            <a:avLst/>
            <a:gdLst/>
            <a:ahLst/>
            <a:cxnLst/>
            <a:rect r="r" b="b" t="t" l="l"/>
            <a:pathLst>
              <a:path h="1888950" w="7852876">
                <a:moveTo>
                  <a:pt x="0" y="0"/>
                </a:moveTo>
                <a:lnTo>
                  <a:pt x="7852876" y="0"/>
                </a:lnTo>
                <a:lnTo>
                  <a:pt x="7852876" y="1888949"/>
                </a:lnTo>
                <a:lnTo>
                  <a:pt x="0" y="1888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6781" r="0" b="-66781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-411446" y="979426"/>
            <a:ext cx="8382892" cy="1474023"/>
            <a:chOff x="0" y="0"/>
            <a:chExt cx="3004239" cy="52825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04239" cy="528257"/>
            </a:xfrm>
            <a:custGeom>
              <a:avLst/>
              <a:gdLst/>
              <a:ahLst/>
              <a:cxnLst/>
              <a:rect r="r" b="b" t="t" l="l"/>
              <a:pathLst>
                <a:path h="528257" w="3004239">
                  <a:moveTo>
                    <a:pt x="0" y="0"/>
                  </a:moveTo>
                  <a:lnTo>
                    <a:pt x="3004239" y="0"/>
                  </a:lnTo>
                  <a:lnTo>
                    <a:pt x="3004239" y="528257"/>
                  </a:lnTo>
                  <a:lnTo>
                    <a:pt x="0" y="528257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76200"/>
              <a:ext cx="3004239" cy="604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5175" y="979426"/>
            <a:ext cx="3497639" cy="1474023"/>
            <a:chOff x="0" y="0"/>
            <a:chExt cx="1336716" cy="56333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336716" cy="563337"/>
            </a:xfrm>
            <a:custGeom>
              <a:avLst/>
              <a:gdLst/>
              <a:ahLst/>
              <a:cxnLst/>
              <a:rect r="r" b="b" t="t" l="l"/>
              <a:pathLst>
                <a:path h="563337" w="1336716">
                  <a:moveTo>
                    <a:pt x="203200" y="0"/>
                  </a:moveTo>
                  <a:lnTo>
                    <a:pt x="1336716" y="0"/>
                  </a:lnTo>
                  <a:lnTo>
                    <a:pt x="1133516" y="563337"/>
                  </a:lnTo>
                  <a:lnTo>
                    <a:pt x="0" y="56333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2B6B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101600" y="-76200"/>
              <a:ext cx="1133516" cy="6395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596651" y="550048"/>
            <a:ext cx="2126067" cy="2117762"/>
            <a:chOff x="0" y="0"/>
            <a:chExt cx="6502400" cy="6477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16940" y="124149"/>
              <a:ext cx="6262195" cy="6234315"/>
            </a:xfrm>
            <a:custGeom>
              <a:avLst/>
              <a:gdLst/>
              <a:ahLst/>
              <a:cxnLst/>
              <a:rect r="r" b="b" t="t" l="l"/>
              <a:pathLst>
                <a:path h="6234315" w="626219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1168030" y="1128896"/>
            <a:ext cx="983308" cy="960066"/>
          </a:xfrm>
          <a:custGeom>
            <a:avLst/>
            <a:gdLst/>
            <a:ahLst/>
            <a:cxnLst/>
            <a:rect r="r" b="b" t="t" l="l"/>
            <a:pathLst>
              <a:path h="960066" w="983308">
                <a:moveTo>
                  <a:pt x="0" y="0"/>
                </a:moveTo>
                <a:lnTo>
                  <a:pt x="983309" y="0"/>
                </a:lnTo>
                <a:lnTo>
                  <a:pt x="983309" y="960067"/>
                </a:lnTo>
                <a:lnTo>
                  <a:pt x="0" y="9600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2968143" y="1728824"/>
            <a:ext cx="2140339" cy="302496"/>
            <a:chOff x="0" y="0"/>
            <a:chExt cx="767049" cy="10840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767049" cy="117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Leçon en deux parties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407106" y="4895234"/>
            <a:ext cx="1889091" cy="304092"/>
            <a:chOff x="0" y="0"/>
            <a:chExt cx="677008" cy="10898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483868" y="2897185"/>
            <a:ext cx="2140339" cy="340596"/>
            <a:chOff x="0" y="0"/>
            <a:chExt cx="767049" cy="122062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767049" cy="122062"/>
            </a:xfrm>
            <a:custGeom>
              <a:avLst/>
              <a:gdLst/>
              <a:ahLst/>
              <a:cxnLst/>
              <a:rect r="r" b="b" t="t" l="l"/>
              <a:pathLst>
                <a:path h="122062" w="767049">
                  <a:moveTo>
                    <a:pt x="61031" y="0"/>
                  </a:moveTo>
                  <a:lnTo>
                    <a:pt x="706018" y="0"/>
                  </a:lnTo>
                  <a:cubicBezTo>
                    <a:pt x="739725" y="0"/>
                    <a:pt x="767049" y="27325"/>
                    <a:pt x="767049" y="61031"/>
                  </a:cubicBezTo>
                  <a:lnTo>
                    <a:pt x="767049" y="61031"/>
                  </a:lnTo>
                  <a:cubicBezTo>
                    <a:pt x="767049" y="77217"/>
                    <a:pt x="760619" y="92741"/>
                    <a:pt x="749174" y="104186"/>
                  </a:cubicBezTo>
                  <a:cubicBezTo>
                    <a:pt x="737728" y="115632"/>
                    <a:pt x="722205" y="122062"/>
                    <a:pt x="706018" y="122062"/>
                  </a:cubicBezTo>
                  <a:lnTo>
                    <a:pt x="61031" y="122062"/>
                  </a:lnTo>
                  <a:cubicBezTo>
                    <a:pt x="44845" y="122062"/>
                    <a:pt x="29321" y="115632"/>
                    <a:pt x="17876" y="104186"/>
                  </a:cubicBezTo>
                  <a:cubicBezTo>
                    <a:pt x="6430" y="92741"/>
                    <a:pt x="0" y="77217"/>
                    <a:pt x="0" y="61031"/>
                  </a:cubicBezTo>
                  <a:lnTo>
                    <a:pt x="0" y="61031"/>
                  </a:lnTo>
                  <a:cubicBezTo>
                    <a:pt x="0" y="44845"/>
                    <a:pt x="6430" y="29321"/>
                    <a:pt x="17876" y="17876"/>
                  </a:cubicBezTo>
                  <a:cubicBezTo>
                    <a:pt x="29321" y="6430"/>
                    <a:pt x="44845" y="0"/>
                    <a:pt x="61031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28575"/>
              <a:ext cx="767049" cy="150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Lectures recommandées</a:t>
              </a: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0">
            <a:off x="213041" y="5259412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213041" y="6904412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213041" y="8605719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4" id="34"/>
          <p:cNvGrpSpPr/>
          <p:nvPr/>
        </p:nvGrpSpPr>
        <p:grpSpPr>
          <a:xfrm rot="0">
            <a:off x="3407106" y="7194640"/>
            <a:ext cx="2140339" cy="302496"/>
            <a:chOff x="0" y="0"/>
            <a:chExt cx="767049" cy="108408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0" y="-9525"/>
              <a:ext cx="767049" cy="117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Applications pratiques</a:t>
              </a:r>
            </a:p>
          </p:txBody>
        </p:sp>
      </p:grpSp>
      <p:sp>
        <p:nvSpPr>
          <p:cNvPr name="Freeform 37" id="37"/>
          <p:cNvSpPr/>
          <p:nvPr/>
        </p:nvSpPr>
        <p:spPr>
          <a:xfrm flipH="false" flipV="false" rot="0">
            <a:off x="236854" y="3518643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168030" y="9041028"/>
            <a:ext cx="686132" cy="1111144"/>
          </a:xfrm>
          <a:custGeom>
            <a:avLst/>
            <a:gdLst/>
            <a:ahLst/>
            <a:cxnLst/>
            <a:rect r="r" b="b" t="t" l="l"/>
            <a:pathLst>
              <a:path h="1111144" w="686132">
                <a:moveTo>
                  <a:pt x="0" y="0"/>
                </a:moveTo>
                <a:lnTo>
                  <a:pt x="686132" y="0"/>
                </a:lnTo>
                <a:lnTo>
                  <a:pt x="686132" y="1111145"/>
                </a:lnTo>
                <a:lnTo>
                  <a:pt x="0" y="11111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153169" y="7345888"/>
            <a:ext cx="700993" cy="1070747"/>
          </a:xfrm>
          <a:custGeom>
            <a:avLst/>
            <a:gdLst/>
            <a:ahLst/>
            <a:cxnLst/>
            <a:rect r="r" b="b" t="t" l="l"/>
            <a:pathLst>
              <a:path h="1070747" w="700993">
                <a:moveTo>
                  <a:pt x="0" y="0"/>
                </a:moveTo>
                <a:lnTo>
                  <a:pt x="700993" y="0"/>
                </a:lnTo>
                <a:lnTo>
                  <a:pt x="700993" y="1070747"/>
                </a:lnTo>
                <a:lnTo>
                  <a:pt x="0" y="10707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153169" y="5615890"/>
            <a:ext cx="715785" cy="1205025"/>
          </a:xfrm>
          <a:custGeom>
            <a:avLst/>
            <a:gdLst/>
            <a:ahLst/>
            <a:cxnLst/>
            <a:rect r="r" b="b" t="t" l="l"/>
            <a:pathLst>
              <a:path h="1205025" w="715785">
                <a:moveTo>
                  <a:pt x="0" y="0"/>
                </a:moveTo>
                <a:lnTo>
                  <a:pt x="715785" y="0"/>
                </a:lnTo>
                <a:lnTo>
                  <a:pt x="715785" y="1205025"/>
                </a:lnTo>
                <a:lnTo>
                  <a:pt x="0" y="12050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103409" y="3869631"/>
            <a:ext cx="730496" cy="1202187"/>
          </a:xfrm>
          <a:custGeom>
            <a:avLst/>
            <a:gdLst/>
            <a:ahLst/>
            <a:cxnLst/>
            <a:rect r="r" b="b" t="t" l="l"/>
            <a:pathLst>
              <a:path h="1202187" w="730496">
                <a:moveTo>
                  <a:pt x="0" y="0"/>
                </a:moveTo>
                <a:lnTo>
                  <a:pt x="730496" y="0"/>
                </a:lnTo>
                <a:lnTo>
                  <a:pt x="730496" y="1202187"/>
                </a:lnTo>
                <a:lnTo>
                  <a:pt x="0" y="120218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3429587" y="7640011"/>
            <a:ext cx="2995269" cy="683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38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strike="noStrike" u="none">
                <a:solidFill>
                  <a:srgbClr val="042B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Être observateur de soi et de ses réactions</a:t>
            </a:r>
          </a:p>
          <a:p>
            <a:pPr algn="l" marL="187457" indent="-93729" lvl="1">
              <a:lnSpc>
                <a:spcPts val="138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strike="noStrike" u="none">
                <a:solidFill>
                  <a:srgbClr val="042B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Forcer la prise de conscience du vrai</a:t>
            </a:r>
          </a:p>
          <a:p>
            <a:pPr algn="l" marL="187457" indent="-93729" lvl="1">
              <a:lnSpc>
                <a:spcPts val="138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strike="noStrike" u="none">
                <a:solidFill>
                  <a:srgbClr val="042B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 créer une routine constructive et solitaire</a:t>
            </a:r>
          </a:p>
          <a:p>
            <a:pPr algn="l" marL="187457" indent="-93729" lvl="1">
              <a:lnSpc>
                <a:spcPts val="138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strike="noStrike" u="none">
                <a:solidFill>
                  <a:srgbClr val="042B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Redéfinir ses automatismes philosophiquement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3364992" y="3247555"/>
            <a:ext cx="3870790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Notre esclavage au tyran interne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Renforcer sa volonté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 sacrifice et la puissance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3461765" y="3006461"/>
            <a:ext cx="2929733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Les passions et l’habitus disciplinaire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3012994" y="1310611"/>
            <a:ext cx="4758296" cy="387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87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CONTENU DÉTAILLÉ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3364992" y="4168976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Construire sa force intérieure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 jeu de la traque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Dignité et Orgueil moral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461765" y="3923409"/>
            <a:ext cx="2672481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Éduquer ses désirs et passions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364992" y="5711884"/>
            <a:ext cx="3493667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 manuel Épictète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Les passions de l’âme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Maîtriser l’assoiffé de contrôle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3461765" y="5289814"/>
            <a:ext cx="2672481" cy="364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44"/>
              </a:lnSpc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Pensées historiques de la maîtrise de sa bête intérieure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3364992" y="6540326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Représenter son démon intérieur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Nommer les passions détournées 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Transformer ses instincts pour un idéal supérieur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3461765" y="6294760"/>
            <a:ext cx="2929733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L’éthique et la puissance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596651" y="5319468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Spinoza,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L’Ethique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609287" y="6964468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Nietzsche,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La Volonté de puissance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570554" y="8668407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Nietzsche,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Généalogie de la morale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570554" y="3569382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Épictète,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Le manuel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2747" y="1086788"/>
            <a:ext cx="3162808" cy="9967800"/>
            <a:chOff x="0" y="0"/>
            <a:chExt cx="1133479" cy="35722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33479" cy="3572235"/>
            </a:xfrm>
            <a:custGeom>
              <a:avLst/>
              <a:gdLst/>
              <a:ahLst/>
              <a:cxnLst/>
              <a:rect r="r" b="b" t="t" l="l"/>
              <a:pathLst>
                <a:path h="3572235" w="1133479">
                  <a:moveTo>
                    <a:pt x="0" y="0"/>
                  </a:moveTo>
                  <a:lnTo>
                    <a:pt x="1133479" y="0"/>
                  </a:lnTo>
                  <a:lnTo>
                    <a:pt x="1133479" y="3572235"/>
                  </a:lnTo>
                  <a:lnTo>
                    <a:pt x="0" y="3572235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1133479" cy="3648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364992" y="2599412"/>
            <a:ext cx="1889091" cy="304092"/>
            <a:chOff x="0" y="0"/>
            <a:chExt cx="677008" cy="1089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10587587"/>
            <a:ext cx="7560000" cy="208826"/>
            <a:chOff x="0" y="0"/>
            <a:chExt cx="2709333" cy="7483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09333" cy="74838"/>
            </a:xfrm>
            <a:custGeom>
              <a:avLst/>
              <a:gdLst/>
              <a:ahLst/>
              <a:cxnLst/>
              <a:rect r="r" b="b" t="t" l="l"/>
              <a:pathLst>
                <a:path h="74838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74838"/>
                  </a:lnTo>
                  <a:lnTo>
                    <a:pt x="0" y="74838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2709333" cy="1510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2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-146438" y="-394426"/>
            <a:ext cx="7852876" cy="1888950"/>
          </a:xfrm>
          <a:custGeom>
            <a:avLst/>
            <a:gdLst/>
            <a:ahLst/>
            <a:cxnLst/>
            <a:rect r="r" b="b" t="t" l="l"/>
            <a:pathLst>
              <a:path h="1888950" w="7852876">
                <a:moveTo>
                  <a:pt x="0" y="0"/>
                </a:moveTo>
                <a:lnTo>
                  <a:pt x="7852876" y="0"/>
                </a:lnTo>
                <a:lnTo>
                  <a:pt x="7852876" y="1888949"/>
                </a:lnTo>
                <a:lnTo>
                  <a:pt x="0" y="1888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6781" r="0" b="-66781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-411446" y="979426"/>
            <a:ext cx="8382892" cy="1474023"/>
            <a:chOff x="0" y="0"/>
            <a:chExt cx="3004239" cy="52825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04239" cy="528257"/>
            </a:xfrm>
            <a:custGeom>
              <a:avLst/>
              <a:gdLst/>
              <a:ahLst/>
              <a:cxnLst/>
              <a:rect r="r" b="b" t="t" l="l"/>
              <a:pathLst>
                <a:path h="528257" w="3004239">
                  <a:moveTo>
                    <a:pt x="0" y="0"/>
                  </a:moveTo>
                  <a:lnTo>
                    <a:pt x="3004239" y="0"/>
                  </a:lnTo>
                  <a:lnTo>
                    <a:pt x="3004239" y="528257"/>
                  </a:lnTo>
                  <a:lnTo>
                    <a:pt x="0" y="528257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76200"/>
              <a:ext cx="3004239" cy="604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5175" y="979426"/>
            <a:ext cx="3497639" cy="1474023"/>
            <a:chOff x="0" y="0"/>
            <a:chExt cx="1336716" cy="56333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336716" cy="563337"/>
            </a:xfrm>
            <a:custGeom>
              <a:avLst/>
              <a:gdLst/>
              <a:ahLst/>
              <a:cxnLst/>
              <a:rect r="r" b="b" t="t" l="l"/>
              <a:pathLst>
                <a:path h="563337" w="1336716">
                  <a:moveTo>
                    <a:pt x="203200" y="0"/>
                  </a:moveTo>
                  <a:lnTo>
                    <a:pt x="1336716" y="0"/>
                  </a:lnTo>
                  <a:lnTo>
                    <a:pt x="1133516" y="563337"/>
                  </a:lnTo>
                  <a:lnTo>
                    <a:pt x="0" y="56333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2B6B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101600" y="-76200"/>
              <a:ext cx="1133516" cy="6395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596651" y="550048"/>
            <a:ext cx="2126067" cy="2117762"/>
            <a:chOff x="0" y="0"/>
            <a:chExt cx="6502400" cy="6477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16940" y="124149"/>
              <a:ext cx="6262195" cy="6234315"/>
            </a:xfrm>
            <a:custGeom>
              <a:avLst/>
              <a:gdLst/>
              <a:ahLst/>
              <a:cxnLst/>
              <a:rect r="r" b="b" t="t" l="l"/>
              <a:pathLst>
                <a:path h="6234315" w="626219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1168030" y="1128896"/>
            <a:ext cx="983308" cy="960066"/>
          </a:xfrm>
          <a:custGeom>
            <a:avLst/>
            <a:gdLst/>
            <a:ahLst/>
            <a:cxnLst/>
            <a:rect r="r" b="b" t="t" l="l"/>
            <a:pathLst>
              <a:path h="960066" w="983308">
                <a:moveTo>
                  <a:pt x="0" y="0"/>
                </a:moveTo>
                <a:lnTo>
                  <a:pt x="983309" y="0"/>
                </a:lnTo>
                <a:lnTo>
                  <a:pt x="983309" y="960067"/>
                </a:lnTo>
                <a:lnTo>
                  <a:pt x="0" y="9600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2968143" y="1728824"/>
            <a:ext cx="2140339" cy="302496"/>
            <a:chOff x="0" y="0"/>
            <a:chExt cx="767049" cy="10840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767049" cy="117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Leçon en deux parties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407106" y="4895234"/>
            <a:ext cx="1889091" cy="304092"/>
            <a:chOff x="0" y="0"/>
            <a:chExt cx="677008" cy="10898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483868" y="2897185"/>
            <a:ext cx="2140339" cy="340596"/>
            <a:chOff x="0" y="0"/>
            <a:chExt cx="767049" cy="122062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767049" cy="122062"/>
            </a:xfrm>
            <a:custGeom>
              <a:avLst/>
              <a:gdLst/>
              <a:ahLst/>
              <a:cxnLst/>
              <a:rect r="r" b="b" t="t" l="l"/>
              <a:pathLst>
                <a:path h="122062" w="767049">
                  <a:moveTo>
                    <a:pt x="61031" y="0"/>
                  </a:moveTo>
                  <a:lnTo>
                    <a:pt x="706018" y="0"/>
                  </a:lnTo>
                  <a:cubicBezTo>
                    <a:pt x="739725" y="0"/>
                    <a:pt x="767049" y="27325"/>
                    <a:pt x="767049" y="61031"/>
                  </a:cubicBezTo>
                  <a:lnTo>
                    <a:pt x="767049" y="61031"/>
                  </a:lnTo>
                  <a:cubicBezTo>
                    <a:pt x="767049" y="77217"/>
                    <a:pt x="760619" y="92741"/>
                    <a:pt x="749174" y="104186"/>
                  </a:cubicBezTo>
                  <a:cubicBezTo>
                    <a:pt x="737728" y="115632"/>
                    <a:pt x="722205" y="122062"/>
                    <a:pt x="706018" y="122062"/>
                  </a:cubicBezTo>
                  <a:lnTo>
                    <a:pt x="61031" y="122062"/>
                  </a:lnTo>
                  <a:cubicBezTo>
                    <a:pt x="44845" y="122062"/>
                    <a:pt x="29321" y="115632"/>
                    <a:pt x="17876" y="104186"/>
                  </a:cubicBezTo>
                  <a:cubicBezTo>
                    <a:pt x="6430" y="92741"/>
                    <a:pt x="0" y="77217"/>
                    <a:pt x="0" y="61031"/>
                  </a:cubicBezTo>
                  <a:lnTo>
                    <a:pt x="0" y="61031"/>
                  </a:lnTo>
                  <a:cubicBezTo>
                    <a:pt x="0" y="44845"/>
                    <a:pt x="6430" y="29321"/>
                    <a:pt x="17876" y="17876"/>
                  </a:cubicBezTo>
                  <a:cubicBezTo>
                    <a:pt x="29321" y="6430"/>
                    <a:pt x="44845" y="0"/>
                    <a:pt x="61031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28575"/>
              <a:ext cx="767049" cy="150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Lectures recommandées</a:t>
              </a: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0">
            <a:off x="213041" y="5259412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213041" y="6904412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213041" y="8605719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4" id="34"/>
          <p:cNvGrpSpPr/>
          <p:nvPr/>
        </p:nvGrpSpPr>
        <p:grpSpPr>
          <a:xfrm rot="0">
            <a:off x="3407106" y="7194640"/>
            <a:ext cx="2140339" cy="302496"/>
            <a:chOff x="0" y="0"/>
            <a:chExt cx="767049" cy="108408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0" y="-9525"/>
              <a:ext cx="767049" cy="117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Applications pratiques</a:t>
              </a:r>
            </a:p>
          </p:txBody>
        </p:sp>
      </p:grpSp>
      <p:sp>
        <p:nvSpPr>
          <p:cNvPr name="Freeform 37" id="37"/>
          <p:cNvSpPr/>
          <p:nvPr/>
        </p:nvSpPr>
        <p:spPr>
          <a:xfrm flipH="false" flipV="false" rot="0">
            <a:off x="236854" y="3518643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168030" y="8936253"/>
            <a:ext cx="750160" cy="1141726"/>
          </a:xfrm>
          <a:custGeom>
            <a:avLst/>
            <a:gdLst/>
            <a:ahLst/>
            <a:cxnLst/>
            <a:rect r="r" b="b" t="t" l="l"/>
            <a:pathLst>
              <a:path h="1141726" w="750160">
                <a:moveTo>
                  <a:pt x="0" y="0"/>
                </a:moveTo>
                <a:lnTo>
                  <a:pt x="750160" y="0"/>
                </a:lnTo>
                <a:lnTo>
                  <a:pt x="750160" y="1141727"/>
                </a:lnTo>
                <a:lnTo>
                  <a:pt x="0" y="11417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159694" y="7251365"/>
            <a:ext cx="761063" cy="1252778"/>
          </a:xfrm>
          <a:custGeom>
            <a:avLst/>
            <a:gdLst/>
            <a:ahLst/>
            <a:cxnLst/>
            <a:rect r="r" b="b" t="t" l="l"/>
            <a:pathLst>
              <a:path h="1252778" w="761063">
                <a:moveTo>
                  <a:pt x="0" y="0"/>
                </a:moveTo>
                <a:lnTo>
                  <a:pt x="761063" y="0"/>
                </a:lnTo>
                <a:lnTo>
                  <a:pt x="761063" y="1252778"/>
                </a:lnTo>
                <a:lnTo>
                  <a:pt x="0" y="12527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171498" y="5661103"/>
            <a:ext cx="765079" cy="1181589"/>
          </a:xfrm>
          <a:custGeom>
            <a:avLst/>
            <a:gdLst/>
            <a:ahLst/>
            <a:cxnLst/>
            <a:rect r="r" b="b" t="t" l="l"/>
            <a:pathLst>
              <a:path h="1181589" w="765079">
                <a:moveTo>
                  <a:pt x="0" y="0"/>
                </a:moveTo>
                <a:lnTo>
                  <a:pt x="765078" y="0"/>
                </a:lnTo>
                <a:lnTo>
                  <a:pt x="765078" y="1181589"/>
                </a:lnTo>
                <a:lnTo>
                  <a:pt x="0" y="118158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118845" y="3873487"/>
            <a:ext cx="801911" cy="1303106"/>
          </a:xfrm>
          <a:custGeom>
            <a:avLst/>
            <a:gdLst/>
            <a:ahLst/>
            <a:cxnLst/>
            <a:rect r="r" b="b" t="t" l="l"/>
            <a:pathLst>
              <a:path h="1303106" w="801911">
                <a:moveTo>
                  <a:pt x="0" y="0"/>
                </a:moveTo>
                <a:lnTo>
                  <a:pt x="801912" y="0"/>
                </a:lnTo>
                <a:lnTo>
                  <a:pt x="801912" y="1303106"/>
                </a:lnTo>
                <a:lnTo>
                  <a:pt x="0" y="130310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3429587" y="7640011"/>
            <a:ext cx="2961912" cy="1033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38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strike="noStrike" u="none">
                <a:solidFill>
                  <a:srgbClr val="042B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Tenir un journal d’actions et identifier les récurrences de valeurs</a:t>
            </a:r>
          </a:p>
          <a:p>
            <a:pPr algn="l" marL="187457" indent="-93729" lvl="1">
              <a:lnSpc>
                <a:spcPts val="138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strike="noStrike" u="none">
                <a:solidFill>
                  <a:srgbClr val="042B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Méditer pour rééduquer son imaginaire</a:t>
            </a:r>
          </a:p>
          <a:p>
            <a:pPr algn="l" marL="187457" indent="-93729" lvl="1">
              <a:lnSpc>
                <a:spcPts val="138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strike="noStrike" u="none">
                <a:solidFill>
                  <a:srgbClr val="042B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Représenter son imaginaire et lui donner un sens personnel</a:t>
            </a:r>
          </a:p>
          <a:p>
            <a:pPr algn="l" marL="187457" indent="-93729" lvl="1">
              <a:lnSpc>
                <a:spcPts val="138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strike="noStrike" u="none">
                <a:solidFill>
                  <a:srgbClr val="042B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S’écrire une lettre de façon récurrente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3364992" y="3251412"/>
            <a:ext cx="3870790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L’éternel retour Nietzschéen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Assumer pleinement ses choix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 plier à l’existence avec un pourquoi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3461765" y="3010317"/>
            <a:ext cx="2929733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Responsabilités et conséquences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3012994" y="1310611"/>
            <a:ext cx="4758296" cy="387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87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CONTENU DÉTAILLÉ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3364992" y="4172832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Devenir l’auteur de sa propre vie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Fixer son regard d’enfance éternellement 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Être par la leçon tirée de chaque expérience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461765" y="3927265"/>
            <a:ext cx="2672481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Temporalité et authenticité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364992" y="5716646"/>
            <a:ext cx="3493667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S’éveiller à Zarathoustra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 sens personnel et le néant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Apprendre à manger son âme pour la renforcer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3461765" y="5294577"/>
            <a:ext cx="2672481" cy="364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44"/>
              </a:lnSpc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Accepter et définir pas à pas la finitude de son rôle sur terre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3364992" y="6545089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L’amour propre et l’amour de l’autre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Condamnés à être libres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L’absurde et l’action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3461765" y="6299522"/>
            <a:ext cx="2929733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Les mythes et l’humanisme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570554" y="5304102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Heidegger,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Être &amp; temps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570554" y="6985567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Camus,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Le mythe de Sisyphe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570554" y="8668407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Jean Paul Sartre,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L’être et le néant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570554" y="3569382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Nietzsche,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Ainsi parlait Zarathoustra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2747" y="1086788"/>
            <a:ext cx="3162808" cy="9967800"/>
            <a:chOff x="0" y="0"/>
            <a:chExt cx="1133479" cy="35722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33479" cy="3572235"/>
            </a:xfrm>
            <a:custGeom>
              <a:avLst/>
              <a:gdLst/>
              <a:ahLst/>
              <a:cxnLst/>
              <a:rect r="r" b="b" t="t" l="l"/>
              <a:pathLst>
                <a:path h="3572235" w="1133479">
                  <a:moveTo>
                    <a:pt x="0" y="0"/>
                  </a:moveTo>
                  <a:lnTo>
                    <a:pt x="1133479" y="0"/>
                  </a:lnTo>
                  <a:lnTo>
                    <a:pt x="1133479" y="3572235"/>
                  </a:lnTo>
                  <a:lnTo>
                    <a:pt x="0" y="3572235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1133479" cy="3648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364992" y="2599412"/>
            <a:ext cx="1889091" cy="304092"/>
            <a:chOff x="0" y="0"/>
            <a:chExt cx="677008" cy="1089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10587587"/>
            <a:ext cx="7560000" cy="208826"/>
            <a:chOff x="0" y="0"/>
            <a:chExt cx="2709333" cy="7483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09333" cy="74838"/>
            </a:xfrm>
            <a:custGeom>
              <a:avLst/>
              <a:gdLst/>
              <a:ahLst/>
              <a:cxnLst/>
              <a:rect r="r" b="b" t="t" l="l"/>
              <a:pathLst>
                <a:path h="74838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74838"/>
                  </a:lnTo>
                  <a:lnTo>
                    <a:pt x="0" y="74838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2709333" cy="1510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2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-146438" y="-394426"/>
            <a:ext cx="7852876" cy="1888950"/>
          </a:xfrm>
          <a:custGeom>
            <a:avLst/>
            <a:gdLst/>
            <a:ahLst/>
            <a:cxnLst/>
            <a:rect r="r" b="b" t="t" l="l"/>
            <a:pathLst>
              <a:path h="1888950" w="7852876">
                <a:moveTo>
                  <a:pt x="0" y="0"/>
                </a:moveTo>
                <a:lnTo>
                  <a:pt x="7852876" y="0"/>
                </a:lnTo>
                <a:lnTo>
                  <a:pt x="7852876" y="1888949"/>
                </a:lnTo>
                <a:lnTo>
                  <a:pt x="0" y="1888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6781" r="0" b="-66781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-411446" y="979426"/>
            <a:ext cx="8382892" cy="1474023"/>
            <a:chOff x="0" y="0"/>
            <a:chExt cx="3004239" cy="52825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04239" cy="528257"/>
            </a:xfrm>
            <a:custGeom>
              <a:avLst/>
              <a:gdLst/>
              <a:ahLst/>
              <a:cxnLst/>
              <a:rect r="r" b="b" t="t" l="l"/>
              <a:pathLst>
                <a:path h="528257" w="3004239">
                  <a:moveTo>
                    <a:pt x="0" y="0"/>
                  </a:moveTo>
                  <a:lnTo>
                    <a:pt x="3004239" y="0"/>
                  </a:lnTo>
                  <a:lnTo>
                    <a:pt x="3004239" y="528257"/>
                  </a:lnTo>
                  <a:lnTo>
                    <a:pt x="0" y="528257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76200"/>
              <a:ext cx="3004239" cy="604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5175" y="979426"/>
            <a:ext cx="3497639" cy="1474023"/>
            <a:chOff x="0" y="0"/>
            <a:chExt cx="1336716" cy="56333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336716" cy="563337"/>
            </a:xfrm>
            <a:custGeom>
              <a:avLst/>
              <a:gdLst/>
              <a:ahLst/>
              <a:cxnLst/>
              <a:rect r="r" b="b" t="t" l="l"/>
              <a:pathLst>
                <a:path h="563337" w="1336716">
                  <a:moveTo>
                    <a:pt x="203200" y="0"/>
                  </a:moveTo>
                  <a:lnTo>
                    <a:pt x="1336716" y="0"/>
                  </a:lnTo>
                  <a:lnTo>
                    <a:pt x="1133516" y="563337"/>
                  </a:lnTo>
                  <a:lnTo>
                    <a:pt x="0" y="56333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2B6B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101600" y="-76200"/>
              <a:ext cx="1133516" cy="6395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596651" y="550048"/>
            <a:ext cx="2126067" cy="2117762"/>
            <a:chOff x="0" y="0"/>
            <a:chExt cx="6502400" cy="6477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16940" y="124149"/>
              <a:ext cx="6262195" cy="6234315"/>
            </a:xfrm>
            <a:custGeom>
              <a:avLst/>
              <a:gdLst/>
              <a:ahLst/>
              <a:cxnLst/>
              <a:rect r="r" b="b" t="t" l="l"/>
              <a:pathLst>
                <a:path h="6234315" w="626219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1168030" y="1128896"/>
            <a:ext cx="983308" cy="960066"/>
          </a:xfrm>
          <a:custGeom>
            <a:avLst/>
            <a:gdLst/>
            <a:ahLst/>
            <a:cxnLst/>
            <a:rect r="r" b="b" t="t" l="l"/>
            <a:pathLst>
              <a:path h="960066" w="983308">
                <a:moveTo>
                  <a:pt x="0" y="0"/>
                </a:moveTo>
                <a:lnTo>
                  <a:pt x="983309" y="0"/>
                </a:lnTo>
                <a:lnTo>
                  <a:pt x="983309" y="960067"/>
                </a:lnTo>
                <a:lnTo>
                  <a:pt x="0" y="9600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2968143" y="1728824"/>
            <a:ext cx="2140339" cy="302496"/>
            <a:chOff x="0" y="0"/>
            <a:chExt cx="767049" cy="10840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767049" cy="117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Leçon en deux parties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407106" y="4895234"/>
            <a:ext cx="1889091" cy="304092"/>
            <a:chOff x="0" y="0"/>
            <a:chExt cx="677008" cy="10898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483868" y="2897185"/>
            <a:ext cx="2140339" cy="340596"/>
            <a:chOff x="0" y="0"/>
            <a:chExt cx="767049" cy="122062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767049" cy="122062"/>
            </a:xfrm>
            <a:custGeom>
              <a:avLst/>
              <a:gdLst/>
              <a:ahLst/>
              <a:cxnLst/>
              <a:rect r="r" b="b" t="t" l="l"/>
              <a:pathLst>
                <a:path h="122062" w="767049">
                  <a:moveTo>
                    <a:pt x="61031" y="0"/>
                  </a:moveTo>
                  <a:lnTo>
                    <a:pt x="706018" y="0"/>
                  </a:lnTo>
                  <a:cubicBezTo>
                    <a:pt x="739725" y="0"/>
                    <a:pt x="767049" y="27325"/>
                    <a:pt x="767049" y="61031"/>
                  </a:cubicBezTo>
                  <a:lnTo>
                    <a:pt x="767049" y="61031"/>
                  </a:lnTo>
                  <a:cubicBezTo>
                    <a:pt x="767049" y="77217"/>
                    <a:pt x="760619" y="92741"/>
                    <a:pt x="749174" y="104186"/>
                  </a:cubicBezTo>
                  <a:cubicBezTo>
                    <a:pt x="737728" y="115632"/>
                    <a:pt x="722205" y="122062"/>
                    <a:pt x="706018" y="122062"/>
                  </a:cubicBezTo>
                  <a:lnTo>
                    <a:pt x="61031" y="122062"/>
                  </a:lnTo>
                  <a:cubicBezTo>
                    <a:pt x="44845" y="122062"/>
                    <a:pt x="29321" y="115632"/>
                    <a:pt x="17876" y="104186"/>
                  </a:cubicBezTo>
                  <a:cubicBezTo>
                    <a:pt x="6430" y="92741"/>
                    <a:pt x="0" y="77217"/>
                    <a:pt x="0" y="61031"/>
                  </a:cubicBezTo>
                  <a:lnTo>
                    <a:pt x="0" y="61031"/>
                  </a:lnTo>
                  <a:cubicBezTo>
                    <a:pt x="0" y="44845"/>
                    <a:pt x="6430" y="29321"/>
                    <a:pt x="17876" y="17876"/>
                  </a:cubicBezTo>
                  <a:cubicBezTo>
                    <a:pt x="29321" y="6430"/>
                    <a:pt x="44845" y="0"/>
                    <a:pt x="61031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28575"/>
              <a:ext cx="767049" cy="150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Lectures recommandées</a:t>
              </a: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0">
            <a:off x="257303" y="5131706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257303" y="6824499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281116" y="8585863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4" id="34"/>
          <p:cNvGrpSpPr/>
          <p:nvPr/>
        </p:nvGrpSpPr>
        <p:grpSpPr>
          <a:xfrm rot="0">
            <a:off x="3417757" y="7289890"/>
            <a:ext cx="2140339" cy="302496"/>
            <a:chOff x="0" y="0"/>
            <a:chExt cx="767049" cy="108408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0" y="-9525"/>
              <a:ext cx="767049" cy="117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Applications pratiques</a:t>
              </a:r>
            </a:p>
          </p:txBody>
        </p:sp>
      </p:grpSp>
      <p:sp>
        <p:nvSpPr>
          <p:cNvPr name="Freeform 37" id="37"/>
          <p:cNvSpPr/>
          <p:nvPr/>
        </p:nvSpPr>
        <p:spPr>
          <a:xfrm flipH="false" flipV="false" rot="0">
            <a:off x="281116" y="3390938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171240" y="8964378"/>
            <a:ext cx="854118" cy="1327263"/>
          </a:xfrm>
          <a:custGeom>
            <a:avLst/>
            <a:gdLst/>
            <a:ahLst/>
            <a:cxnLst/>
            <a:rect r="r" b="b" t="t" l="l"/>
            <a:pathLst>
              <a:path h="1327263" w="854118">
                <a:moveTo>
                  <a:pt x="0" y="0"/>
                </a:moveTo>
                <a:lnTo>
                  <a:pt x="854118" y="0"/>
                </a:lnTo>
                <a:lnTo>
                  <a:pt x="854118" y="1327263"/>
                </a:lnTo>
                <a:lnTo>
                  <a:pt x="0" y="13272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6339" t="0" r="-29056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152485" y="7274907"/>
            <a:ext cx="866392" cy="1188874"/>
          </a:xfrm>
          <a:custGeom>
            <a:avLst/>
            <a:gdLst/>
            <a:ahLst/>
            <a:cxnLst/>
            <a:rect r="r" b="b" t="t" l="l"/>
            <a:pathLst>
              <a:path h="1188874" w="866392">
                <a:moveTo>
                  <a:pt x="0" y="0"/>
                </a:moveTo>
                <a:lnTo>
                  <a:pt x="866392" y="0"/>
                </a:lnTo>
                <a:lnTo>
                  <a:pt x="866392" y="1188874"/>
                </a:lnTo>
                <a:lnTo>
                  <a:pt x="0" y="11888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123524" y="5427015"/>
            <a:ext cx="816230" cy="1269692"/>
          </a:xfrm>
          <a:custGeom>
            <a:avLst/>
            <a:gdLst/>
            <a:ahLst/>
            <a:cxnLst/>
            <a:rect r="r" b="b" t="t" l="l"/>
            <a:pathLst>
              <a:path h="1269692" w="816230">
                <a:moveTo>
                  <a:pt x="0" y="0"/>
                </a:moveTo>
                <a:lnTo>
                  <a:pt x="816231" y="0"/>
                </a:lnTo>
                <a:lnTo>
                  <a:pt x="816231" y="1269692"/>
                </a:lnTo>
                <a:lnTo>
                  <a:pt x="0" y="12696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123524" y="3747266"/>
            <a:ext cx="778789" cy="1238630"/>
          </a:xfrm>
          <a:custGeom>
            <a:avLst/>
            <a:gdLst/>
            <a:ahLst/>
            <a:cxnLst/>
            <a:rect r="r" b="b" t="t" l="l"/>
            <a:pathLst>
              <a:path h="1238630" w="778789">
                <a:moveTo>
                  <a:pt x="0" y="0"/>
                </a:moveTo>
                <a:lnTo>
                  <a:pt x="778789" y="0"/>
                </a:lnTo>
                <a:lnTo>
                  <a:pt x="778789" y="1238630"/>
                </a:lnTo>
                <a:lnTo>
                  <a:pt x="0" y="123863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3440238" y="7735261"/>
            <a:ext cx="2995269" cy="1382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38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strike="noStrike" u="none">
                <a:solidFill>
                  <a:srgbClr val="042B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Rédiger une charte de valeurs personnelles et l’encadrer</a:t>
            </a:r>
          </a:p>
          <a:p>
            <a:pPr algn="l" marL="187457" indent="-93729" lvl="1">
              <a:lnSpc>
                <a:spcPts val="138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strike="noStrike" u="none">
                <a:solidFill>
                  <a:srgbClr val="042B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Identifier et analyser une situation récente de la vie quotidienne où la charte a été appliquée</a:t>
            </a:r>
          </a:p>
          <a:p>
            <a:pPr algn="l" marL="187457" indent="-93729" lvl="1">
              <a:lnSpc>
                <a:spcPts val="138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strike="noStrike" u="none">
                <a:solidFill>
                  <a:srgbClr val="042B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Déterminer un temps hebdomadaire de rappel et révision de sa charte personnelle </a:t>
            </a:r>
          </a:p>
          <a:p>
            <a:pPr algn="l" marL="187457" indent="-93729" lvl="1">
              <a:lnSpc>
                <a:spcPts val="138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strike="noStrike" u="none">
                <a:solidFill>
                  <a:srgbClr val="042B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S’entraîner à instaurer des cadres délibératifs de discussion, lors de situations sociales quotidiennes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3364992" y="3248063"/>
            <a:ext cx="3870790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L’éternel retour Nietzschéen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Assumer pleinement ses choix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 plier à l’existence avec un pourquoi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3461765" y="3006968"/>
            <a:ext cx="2929733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L’éthique personnelle et les conflits de valeur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3012994" y="1310611"/>
            <a:ext cx="4758296" cy="387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87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CONTENU DÉTAILLÉ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3364992" y="4169483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Devenir l’auteur de sa propre vie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Fixer son regard d’enfance éternellement 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Être par la leçon tirée de chaque expérience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461765" y="3923917"/>
            <a:ext cx="2672481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La responsabilité et la constance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364992" y="5532937"/>
            <a:ext cx="3493667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Ancrer son système de valeurs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Les conflits de valeurs en société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Comprendre l’approche délibérative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3461765" y="5291842"/>
            <a:ext cx="2672481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44"/>
              </a:lnSpc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La vertu et la vie bonne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3419651" y="6561405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stabilité du cadre moral individuel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musique comme guide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Appréhender l’ambiguïté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3516424" y="6134863"/>
            <a:ext cx="2929733" cy="364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Respecter l’existence comme terreau commun d’activités humaines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614815" y="5176396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Beauvoir,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Pour une morale de l’ambiguïté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614815" y="6816636"/>
            <a:ext cx="2212143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Henry David Thoreau,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Walden où la vie dans les bois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638628" y="8568556"/>
            <a:ext cx="2212143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Cornel West,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Démocratie &amp; Ethique prophétique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614815" y="3441676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A. Schweitzer,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Révérence pour la vie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DAGezz_gSe0</dc:identifier>
  <dcterms:modified xsi:type="dcterms:W3CDTF">2011-08-01T06:04:30Z</dcterms:modified>
  <cp:revision>1</cp:revision>
  <dc:title>PHILOSOPHIE</dc:title>
</cp:coreProperties>
</file>