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06.xml"/>
  <Override ContentType="application/vnd.openxmlformats-officedocument.presentationml.slide+xml" PartName="/ppt/slides/slide107.xml"/>
  <Override ContentType="application/vnd.openxmlformats-officedocument.presentationml.slide+xml" PartName="/ppt/slides/slide108.xml"/>
  <Override ContentType="application/vnd.openxmlformats-officedocument.presentationml.slide+xml" PartName="/ppt/slides/slide109.xml"/>
  <Override ContentType="application/vnd.openxmlformats-officedocument.presentationml.slide+xml" PartName="/ppt/slides/slide110.xml"/>
  <Override ContentType="application/vnd.openxmlformats-officedocument.presentationml.slide+xml" PartName="/ppt/slides/slide111.xml"/>
  <Override ContentType="application/vnd.openxmlformats-officedocument.presentationml.slide+xml" PartName="/ppt/slides/slide112.xml"/>
  <Override ContentType="application/vnd.openxmlformats-officedocument.presentationml.slide+xml" PartName="/ppt/slides/slide113.xml"/>
  <Override ContentType="application/vnd.openxmlformats-officedocument.presentationml.slide+xml" PartName="/ppt/slides/slide114.xml"/>
  <Override ContentType="application/vnd.openxmlformats-officedocument.presentationml.slide+xml" PartName="/ppt/slides/slide115.xml"/>
  <Override ContentType="application/vnd.openxmlformats-officedocument.presentationml.slide+xml" PartName="/ppt/slides/slide116.xml"/>
  <Override ContentType="application/vnd.openxmlformats-officedocument.presentationml.slide+xml" PartName="/ppt/slides/slide117.xml"/>
  <Override ContentType="application/vnd.openxmlformats-officedocument.presentationml.slide+xml" PartName="/ppt/slides/slide118.xml"/>
  <Override ContentType="application/vnd.openxmlformats-officedocument.presentationml.slide+xml" PartName="/ppt/slides/slide119.xml"/>
  <Override ContentType="application/vnd.openxmlformats-officedocument.presentationml.slide+xml" PartName="/ppt/slides/slide120.xml"/>
  <Override ContentType="application/vnd.openxmlformats-officedocument.presentationml.slide+xml" PartName="/ppt/slides/slide121.xml"/>
  <Override ContentType="application/vnd.openxmlformats-officedocument.presentationml.slide+xml" PartName="/ppt/slides/slide122.xml"/>
  <Override ContentType="application/vnd.openxmlformats-officedocument.presentationml.slide+xml" PartName="/ppt/slides/slide123.xml"/>
  <Override ContentType="application/vnd.openxmlformats-officedocument.presentationml.slide+xml" PartName="/ppt/slides/slide124.xml"/>
  <Override ContentType="application/vnd.openxmlformats-officedocument.presentationml.slide+xml" PartName="/ppt/slides/slide125.xml"/>
  <Override ContentType="application/vnd.openxmlformats-officedocument.presentationml.slide+xml" PartName="/ppt/slides/slide126.xml"/>
  <Override ContentType="application/vnd.openxmlformats-officedocument.presentationml.slide+xml" PartName="/ppt/slides/slide127.xml"/>
  <Override ContentType="application/vnd.openxmlformats-officedocument.presentationml.slide+xml" PartName="/ppt/slides/slide128.xml"/>
  <Override ContentType="application/vnd.openxmlformats-officedocument.presentationml.slide+xml" PartName="/ppt/slides/slide129.xml"/>
  <Override ContentType="application/vnd.openxmlformats-officedocument.presentationml.slide+xml" PartName="/ppt/slides/slide130.xml"/>
  <Override ContentType="application/vnd.openxmlformats-officedocument.presentationml.slide+xml" PartName="/ppt/slides/slide131.xml"/>
  <Override ContentType="application/vnd.openxmlformats-officedocument.presentationml.slide+xml" PartName="/ppt/slides/slide132.xml"/>
  <Override ContentType="application/vnd.openxmlformats-officedocument.presentationml.slide+xml" PartName="/ppt/slides/slide133.xml"/>
  <Override ContentType="application/vnd.openxmlformats-officedocument.presentationml.slide+xml" PartName="/ppt/slides/slide134.xml"/>
  <Override ContentType="application/vnd.openxmlformats-officedocument.presentationml.slide+xml" PartName="/ppt/slides/slide135.xml"/>
  <Override ContentType="application/vnd.openxmlformats-officedocument.presentationml.slide+xml" PartName="/ppt/slides/slide136.xml"/>
  <Override ContentType="application/vnd.openxmlformats-officedocument.presentationml.slide+xml" PartName="/ppt/slides/slide137.xml"/>
  <Override ContentType="application/vnd.openxmlformats-officedocument.presentationml.slide+xml" PartName="/ppt/slides/slide138.xml"/>
  <Override ContentType="application/vnd.openxmlformats-officedocument.presentationml.slide+xml" PartName="/ppt/slides/slide139.xml"/>
  <Override ContentType="application/vnd.openxmlformats-officedocument.presentationml.slide+xml" PartName="/ppt/slides/slide140.xml"/>
  <Override ContentType="application/vnd.openxmlformats-officedocument.presentationml.slide+xml" PartName="/ppt/slides/slide141.xml"/>
  <Override ContentType="application/vnd.openxmlformats-officedocument.presentationml.slide+xml" PartName="/ppt/slides/slide142.xml"/>
  <Override ContentType="application/vnd.openxmlformats-officedocument.presentationml.slide+xml" PartName="/ppt/slides/slide143.xml"/>
  <Override ContentType="application/vnd.openxmlformats-officedocument.presentationml.slide+xml" PartName="/ppt/slides/slide144.xml"/>
  <Override ContentType="application/vnd.openxmlformats-officedocument.presentationml.slide+xml" PartName="/ppt/slides/slide145.xml"/>
  <Override ContentType="application/vnd.openxmlformats-officedocument.presentationml.slide+xml" PartName="/ppt/slides/slide146.xml"/>
  <Override ContentType="application/vnd.openxmlformats-officedocument.presentationml.slide+xml" PartName="/ppt/slides/slide147.xml"/>
  <Override ContentType="application/vnd.openxmlformats-officedocument.presentationml.slide+xml" PartName="/ppt/slides/slide148.xml"/>
  <Override ContentType="application/vnd.openxmlformats-officedocument.presentationml.slide+xml" PartName="/ppt/slides/slide149.xml"/>
  <Override ContentType="application/vnd.openxmlformats-officedocument.presentationml.slide+xml" PartName="/ppt/slides/slide150.xml"/>
  <Override ContentType="application/vnd.openxmlformats-officedocument.presentationml.slide+xml" PartName="/ppt/slides/slide151.xml"/>
  <Override ContentType="application/vnd.openxmlformats-officedocument.presentationml.slide+xml" PartName="/ppt/slides/slide152.xml"/>
  <Override ContentType="application/vnd.openxmlformats-officedocument.presentationml.slide+xml" PartName="/ppt/slides/slide153.xml"/>
  <Override ContentType="application/vnd.openxmlformats-officedocument.presentationml.slide+xml" PartName="/ppt/slides/slide154.xml"/>
  <Override ContentType="application/vnd.openxmlformats-officedocument.presentationml.slide+xml" PartName="/ppt/slides/slide15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 id="395" r:id="rId145"/>
    <p:sldId id="396" r:id="rId146"/>
    <p:sldId id="397" r:id="rId147"/>
    <p:sldId id="398" r:id="rId148"/>
    <p:sldId id="399" r:id="rId149"/>
    <p:sldId id="400" r:id="rId150"/>
    <p:sldId id="401" r:id="rId151"/>
    <p:sldId id="402" r:id="rId152"/>
    <p:sldId id="403" r:id="rId153"/>
    <p:sldId id="404" r:id="rId154"/>
    <p:sldId id="405" r:id="rId155"/>
    <p:sldId id="406" r:id="rId156"/>
    <p:sldId id="407" r:id="rId157"/>
    <p:sldId id="408" r:id="rId158"/>
    <p:sldId id="409" r:id="rId159"/>
    <p:sldId id="410" r:id="rId160"/>
  </p:sldIdLst>
  <p:sldSz cx="5321300" cy="7556500"/>
  <p:notesSz cx="6858000" cy="9144000"/>
  <p:embeddedFontLst>
    <p:embeddedFont>
      <p:font typeface="Anton" charset="1" panose="00000500000000000000"/>
      <p:regular r:id="rId161"/>
    </p:embeddedFont>
    <p:embeddedFont>
      <p:font typeface="Roboto" charset="1" panose="02000000000000000000"/>
      <p:regular r:id="rId1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00" Target="slides/slide95.xml" Type="http://schemas.openxmlformats.org/officeDocument/2006/relationships/slide"/><Relationship Id="rId101" Target="slides/slide96.xml" Type="http://schemas.openxmlformats.org/officeDocument/2006/relationships/slide"/><Relationship Id="rId102" Target="slides/slide97.xml" Type="http://schemas.openxmlformats.org/officeDocument/2006/relationships/slide"/><Relationship Id="rId103" Target="slides/slide98.xml" Type="http://schemas.openxmlformats.org/officeDocument/2006/relationships/slide"/><Relationship Id="rId104" Target="slides/slide99.xml" Type="http://schemas.openxmlformats.org/officeDocument/2006/relationships/slide"/><Relationship Id="rId105" Target="slides/slide100.xml" Type="http://schemas.openxmlformats.org/officeDocument/2006/relationships/slide"/><Relationship Id="rId106" Target="slides/slide101.xml" Type="http://schemas.openxmlformats.org/officeDocument/2006/relationships/slide"/><Relationship Id="rId107" Target="slides/slide102.xml" Type="http://schemas.openxmlformats.org/officeDocument/2006/relationships/slide"/><Relationship Id="rId108" Target="slides/slide103.xml" Type="http://schemas.openxmlformats.org/officeDocument/2006/relationships/slide"/><Relationship Id="rId109" Target="slides/slide104.xml" Type="http://schemas.openxmlformats.org/officeDocument/2006/relationships/slide"/><Relationship Id="rId11" Target="slides/slide6.xml" Type="http://schemas.openxmlformats.org/officeDocument/2006/relationships/slide"/><Relationship Id="rId110" Target="slides/slide105.xml" Type="http://schemas.openxmlformats.org/officeDocument/2006/relationships/slide"/><Relationship Id="rId111" Target="slides/slide106.xml" Type="http://schemas.openxmlformats.org/officeDocument/2006/relationships/slide"/><Relationship Id="rId112" Target="slides/slide107.xml" Type="http://schemas.openxmlformats.org/officeDocument/2006/relationships/slide"/><Relationship Id="rId113" Target="slides/slide108.xml" Type="http://schemas.openxmlformats.org/officeDocument/2006/relationships/slide"/><Relationship Id="rId114" Target="slides/slide109.xml" Type="http://schemas.openxmlformats.org/officeDocument/2006/relationships/slide"/><Relationship Id="rId115" Target="slides/slide110.xml" Type="http://schemas.openxmlformats.org/officeDocument/2006/relationships/slide"/><Relationship Id="rId116" Target="slides/slide111.xml" Type="http://schemas.openxmlformats.org/officeDocument/2006/relationships/slide"/><Relationship Id="rId117" Target="slides/slide112.xml" Type="http://schemas.openxmlformats.org/officeDocument/2006/relationships/slide"/><Relationship Id="rId118" Target="slides/slide113.xml" Type="http://schemas.openxmlformats.org/officeDocument/2006/relationships/slide"/><Relationship Id="rId119" Target="slides/slide114.xml" Type="http://schemas.openxmlformats.org/officeDocument/2006/relationships/slide"/><Relationship Id="rId12" Target="slides/slide7.xml" Type="http://schemas.openxmlformats.org/officeDocument/2006/relationships/slide"/><Relationship Id="rId120" Target="slides/slide115.xml" Type="http://schemas.openxmlformats.org/officeDocument/2006/relationships/slide"/><Relationship Id="rId121" Target="slides/slide116.xml" Type="http://schemas.openxmlformats.org/officeDocument/2006/relationships/slide"/><Relationship Id="rId122" Target="slides/slide117.xml" Type="http://schemas.openxmlformats.org/officeDocument/2006/relationships/slide"/><Relationship Id="rId123" Target="slides/slide118.xml" Type="http://schemas.openxmlformats.org/officeDocument/2006/relationships/slide"/><Relationship Id="rId124" Target="slides/slide119.xml" Type="http://schemas.openxmlformats.org/officeDocument/2006/relationships/slide"/><Relationship Id="rId125" Target="slides/slide120.xml" Type="http://schemas.openxmlformats.org/officeDocument/2006/relationships/slide"/><Relationship Id="rId126" Target="slides/slide121.xml" Type="http://schemas.openxmlformats.org/officeDocument/2006/relationships/slide"/><Relationship Id="rId127" Target="slides/slide122.xml" Type="http://schemas.openxmlformats.org/officeDocument/2006/relationships/slide"/><Relationship Id="rId128" Target="slides/slide123.xml" Type="http://schemas.openxmlformats.org/officeDocument/2006/relationships/slide"/><Relationship Id="rId129" Target="slides/slide124.xml" Type="http://schemas.openxmlformats.org/officeDocument/2006/relationships/slide"/><Relationship Id="rId13" Target="slides/slide8.xml" Type="http://schemas.openxmlformats.org/officeDocument/2006/relationships/slide"/><Relationship Id="rId130" Target="slides/slide125.xml" Type="http://schemas.openxmlformats.org/officeDocument/2006/relationships/slide"/><Relationship Id="rId131" Target="slides/slide126.xml" Type="http://schemas.openxmlformats.org/officeDocument/2006/relationships/slide"/><Relationship Id="rId132" Target="slides/slide127.xml" Type="http://schemas.openxmlformats.org/officeDocument/2006/relationships/slide"/><Relationship Id="rId133" Target="slides/slide128.xml" Type="http://schemas.openxmlformats.org/officeDocument/2006/relationships/slide"/><Relationship Id="rId134" Target="slides/slide129.xml" Type="http://schemas.openxmlformats.org/officeDocument/2006/relationships/slide"/><Relationship Id="rId135" Target="slides/slide130.xml" Type="http://schemas.openxmlformats.org/officeDocument/2006/relationships/slide"/><Relationship Id="rId136" Target="slides/slide131.xml" Type="http://schemas.openxmlformats.org/officeDocument/2006/relationships/slide"/><Relationship Id="rId137" Target="slides/slide132.xml" Type="http://schemas.openxmlformats.org/officeDocument/2006/relationships/slide"/><Relationship Id="rId138" Target="slides/slide133.xml" Type="http://schemas.openxmlformats.org/officeDocument/2006/relationships/slide"/><Relationship Id="rId139" Target="slides/slide134.xml" Type="http://schemas.openxmlformats.org/officeDocument/2006/relationships/slide"/><Relationship Id="rId14" Target="slides/slide9.xml" Type="http://schemas.openxmlformats.org/officeDocument/2006/relationships/slide"/><Relationship Id="rId140" Target="slides/slide135.xml" Type="http://schemas.openxmlformats.org/officeDocument/2006/relationships/slide"/><Relationship Id="rId141" Target="slides/slide136.xml" Type="http://schemas.openxmlformats.org/officeDocument/2006/relationships/slide"/><Relationship Id="rId142" Target="slides/slide137.xml" Type="http://schemas.openxmlformats.org/officeDocument/2006/relationships/slide"/><Relationship Id="rId143" Target="slides/slide138.xml" Type="http://schemas.openxmlformats.org/officeDocument/2006/relationships/slide"/><Relationship Id="rId144" Target="slides/slide139.xml" Type="http://schemas.openxmlformats.org/officeDocument/2006/relationships/slide"/><Relationship Id="rId145" Target="slides/slide140.xml" Type="http://schemas.openxmlformats.org/officeDocument/2006/relationships/slide"/><Relationship Id="rId146" Target="slides/slide141.xml" Type="http://schemas.openxmlformats.org/officeDocument/2006/relationships/slide"/><Relationship Id="rId147" Target="slides/slide142.xml" Type="http://schemas.openxmlformats.org/officeDocument/2006/relationships/slide"/><Relationship Id="rId148" Target="slides/slide143.xml" Type="http://schemas.openxmlformats.org/officeDocument/2006/relationships/slide"/><Relationship Id="rId149" Target="slides/slide144.xml" Type="http://schemas.openxmlformats.org/officeDocument/2006/relationships/slide"/><Relationship Id="rId15" Target="slides/slide10.xml" Type="http://schemas.openxmlformats.org/officeDocument/2006/relationships/slide"/><Relationship Id="rId150" Target="slides/slide145.xml" Type="http://schemas.openxmlformats.org/officeDocument/2006/relationships/slide"/><Relationship Id="rId151" Target="slides/slide146.xml" Type="http://schemas.openxmlformats.org/officeDocument/2006/relationships/slide"/><Relationship Id="rId152" Target="slides/slide147.xml" Type="http://schemas.openxmlformats.org/officeDocument/2006/relationships/slide"/><Relationship Id="rId153" Target="slides/slide148.xml" Type="http://schemas.openxmlformats.org/officeDocument/2006/relationships/slide"/><Relationship Id="rId154" Target="slides/slide149.xml" Type="http://schemas.openxmlformats.org/officeDocument/2006/relationships/slide"/><Relationship Id="rId155" Target="slides/slide150.xml" Type="http://schemas.openxmlformats.org/officeDocument/2006/relationships/slide"/><Relationship Id="rId156" Target="slides/slide151.xml" Type="http://schemas.openxmlformats.org/officeDocument/2006/relationships/slide"/><Relationship Id="rId157" Target="slides/slide152.xml" Type="http://schemas.openxmlformats.org/officeDocument/2006/relationships/slide"/><Relationship Id="rId158" Target="slides/slide153.xml" Type="http://schemas.openxmlformats.org/officeDocument/2006/relationships/slide"/><Relationship Id="rId159" Target="slides/slide154.xml" Type="http://schemas.openxmlformats.org/officeDocument/2006/relationships/slide"/><Relationship Id="rId16" Target="slides/slide11.xml" Type="http://schemas.openxmlformats.org/officeDocument/2006/relationships/slide"/><Relationship Id="rId160" Target="slides/slide155.xml" Type="http://schemas.openxmlformats.org/officeDocument/2006/relationships/slide"/><Relationship Id="rId161" Target="fonts/font161.fntdata" Type="http://schemas.openxmlformats.org/officeDocument/2006/relationships/font"/><Relationship Id="rId162" Target="fonts/font162.fntdata" Type="http://schemas.openxmlformats.org/officeDocument/2006/relationships/font"/><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slides/slide44.xml" Type="http://schemas.openxmlformats.org/officeDocument/2006/relationships/slide"/><Relationship Id="rId5" Target="tableStyles.xml" Type="http://schemas.openxmlformats.org/officeDocument/2006/relationships/tableStyles"/><Relationship Id="rId50" Target="slides/slide45.xml" Type="http://schemas.openxmlformats.org/officeDocument/2006/relationships/slide"/><Relationship Id="rId51" Target="slides/slide46.xml" Type="http://schemas.openxmlformats.org/officeDocument/2006/relationships/slide"/><Relationship Id="rId52" Target="slides/slide47.xml" Type="http://schemas.openxmlformats.org/officeDocument/2006/relationships/slide"/><Relationship Id="rId53" Target="slides/slide48.xml" Type="http://schemas.openxmlformats.org/officeDocument/2006/relationships/slide"/><Relationship Id="rId54" Target="slides/slide49.xml" Type="http://schemas.openxmlformats.org/officeDocument/2006/relationships/slide"/><Relationship Id="rId55" Target="slides/slide50.xml" Type="http://schemas.openxmlformats.org/officeDocument/2006/relationships/slide"/><Relationship Id="rId56" Target="slides/slide51.xml" Type="http://schemas.openxmlformats.org/officeDocument/2006/relationships/slide"/><Relationship Id="rId57" Target="slides/slide52.xml" Type="http://schemas.openxmlformats.org/officeDocument/2006/relationships/slide"/><Relationship Id="rId58" Target="slides/slide53.xml" Type="http://schemas.openxmlformats.org/officeDocument/2006/relationships/slide"/><Relationship Id="rId59" Target="slides/slide54.xml" Type="http://schemas.openxmlformats.org/officeDocument/2006/relationships/slide"/><Relationship Id="rId6" Target="slides/slide1.xml" Type="http://schemas.openxmlformats.org/officeDocument/2006/relationships/slide"/><Relationship Id="rId60" Target="slides/slide55.xml" Type="http://schemas.openxmlformats.org/officeDocument/2006/relationships/slide"/><Relationship Id="rId61" Target="slides/slide56.xml" Type="http://schemas.openxmlformats.org/officeDocument/2006/relationships/slide"/><Relationship Id="rId62" Target="slides/slide57.xml" Type="http://schemas.openxmlformats.org/officeDocument/2006/relationships/slide"/><Relationship Id="rId63" Target="slides/slide58.xml" Type="http://schemas.openxmlformats.org/officeDocument/2006/relationships/slide"/><Relationship Id="rId64" Target="slides/slide59.xml" Type="http://schemas.openxmlformats.org/officeDocument/2006/relationships/slide"/><Relationship Id="rId65" Target="slides/slide60.xml" Type="http://schemas.openxmlformats.org/officeDocument/2006/relationships/slide"/><Relationship Id="rId66" Target="slides/slide61.xml" Type="http://schemas.openxmlformats.org/officeDocument/2006/relationships/slide"/><Relationship Id="rId67" Target="slides/slide62.xml" Type="http://schemas.openxmlformats.org/officeDocument/2006/relationships/slide"/><Relationship Id="rId68" Target="slides/slide63.xml" Type="http://schemas.openxmlformats.org/officeDocument/2006/relationships/slide"/><Relationship Id="rId69" Target="slides/slide64.xml" Type="http://schemas.openxmlformats.org/officeDocument/2006/relationships/slide"/><Relationship Id="rId7" Target="slides/slide2.xml" Type="http://schemas.openxmlformats.org/officeDocument/2006/relationships/slide"/><Relationship Id="rId70" Target="slides/slide65.xml" Type="http://schemas.openxmlformats.org/officeDocument/2006/relationships/slide"/><Relationship Id="rId71" Target="slides/slide66.xml" Type="http://schemas.openxmlformats.org/officeDocument/2006/relationships/slide"/><Relationship Id="rId72" Target="slides/slide67.xml" Type="http://schemas.openxmlformats.org/officeDocument/2006/relationships/slide"/><Relationship Id="rId73" Target="slides/slide68.xml" Type="http://schemas.openxmlformats.org/officeDocument/2006/relationships/slide"/><Relationship Id="rId74" Target="slides/slide69.xml" Type="http://schemas.openxmlformats.org/officeDocument/2006/relationships/slide"/><Relationship Id="rId75" Target="slides/slide70.xml" Type="http://schemas.openxmlformats.org/officeDocument/2006/relationships/slide"/><Relationship Id="rId76" Target="slides/slide71.xml" Type="http://schemas.openxmlformats.org/officeDocument/2006/relationships/slide"/><Relationship Id="rId77" Target="slides/slide72.xml" Type="http://schemas.openxmlformats.org/officeDocument/2006/relationships/slide"/><Relationship Id="rId78" Target="slides/slide73.xml" Type="http://schemas.openxmlformats.org/officeDocument/2006/relationships/slide"/><Relationship Id="rId79" Target="slides/slide74.xml" Type="http://schemas.openxmlformats.org/officeDocument/2006/relationships/slide"/><Relationship Id="rId8" Target="slides/slide3.xml" Type="http://schemas.openxmlformats.org/officeDocument/2006/relationships/slide"/><Relationship Id="rId80" Target="slides/slide75.xml" Type="http://schemas.openxmlformats.org/officeDocument/2006/relationships/slide"/><Relationship Id="rId81" Target="slides/slide76.xml" Type="http://schemas.openxmlformats.org/officeDocument/2006/relationships/slide"/><Relationship Id="rId82" Target="slides/slide77.xml" Type="http://schemas.openxmlformats.org/officeDocument/2006/relationships/slide"/><Relationship Id="rId83" Target="slides/slide78.xml" Type="http://schemas.openxmlformats.org/officeDocument/2006/relationships/slide"/><Relationship Id="rId84" Target="slides/slide79.xml" Type="http://schemas.openxmlformats.org/officeDocument/2006/relationships/slide"/><Relationship Id="rId85" Target="slides/slide80.xml" Type="http://schemas.openxmlformats.org/officeDocument/2006/relationships/slide"/><Relationship Id="rId86" Target="slides/slide81.xml" Type="http://schemas.openxmlformats.org/officeDocument/2006/relationships/slide"/><Relationship Id="rId87" Target="slides/slide82.xml" Type="http://schemas.openxmlformats.org/officeDocument/2006/relationships/slide"/><Relationship Id="rId88" Target="slides/slide83.xml" Type="http://schemas.openxmlformats.org/officeDocument/2006/relationships/slide"/><Relationship Id="rId89" Target="slides/slide84.xml" Type="http://schemas.openxmlformats.org/officeDocument/2006/relationships/slide"/><Relationship Id="rId9" Target="slides/slide4.xml" Type="http://schemas.openxmlformats.org/officeDocument/2006/relationships/slide"/><Relationship Id="rId90" Target="slides/slide85.xml" Type="http://schemas.openxmlformats.org/officeDocument/2006/relationships/slide"/><Relationship Id="rId91" Target="slides/slide86.xml" Type="http://schemas.openxmlformats.org/officeDocument/2006/relationships/slide"/><Relationship Id="rId92" Target="slides/slide87.xml" Type="http://schemas.openxmlformats.org/officeDocument/2006/relationships/slide"/><Relationship Id="rId93" Target="slides/slide88.xml" Type="http://schemas.openxmlformats.org/officeDocument/2006/relationships/slide"/><Relationship Id="rId94" Target="slides/slide89.xml" Type="http://schemas.openxmlformats.org/officeDocument/2006/relationships/slide"/><Relationship Id="rId95" Target="slides/slide90.xml" Type="http://schemas.openxmlformats.org/officeDocument/2006/relationships/slide"/><Relationship Id="rId96" Target="slides/slide91.xml" Type="http://schemas.openxmlformats.org/officeDocument/2006/relationships/slide"/><Relationship Id="rId97" Target="slides/slide92.xml" Type="http://schemas.openxmlformats.org/officeDocument/2006/relationships/slide"/><Relationship Id="rId98" Target="slides/slide93.xml" Type="http://schemas.openxmlformats.org/officeDocument/2006/relationships/slide"/><Relationship Id="rId99" Target="slides/slide9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32077" y="1122020"/>
            <a:ext cx="6054044" cy="7543980"/>
          </a:xfrm>
          <a:custGeom>
            <a:avLst/>
            <a:gdLst/>
            <a:ahLst/>
            <a:cxnLst/>
            <a:rect r="r" b="b" t="t" l="l"/>
            <a:pathLst>
              <a:path h="7543980" w="6054044">
                <a:moveTo>
                  <a:pt x="0" y="0"/>
                </a:moveTo>
                <a:lnTo>
                  <a:pt x="6054044" y="0"/>
                </a:lnTo>
                <a:lnTo>
                  <a:pt x="6054044" y="7543980"/>
                </a:lnTo>
                <a:lnTo>
                  <a:pt x="0" y="7543980"/>
                </a:lnTo>
                <a:lnTo>
                  <a:pt x="0" y="0"/>
                </a:lnTo>
                <a:close/>
              </a:path>
            </a:pathLst>
          </a:custGeom>
          <a:blipFill>
            <a:blip r:embed="rId2"/>
            <a:stretch>
              <a:fillRect l="0" t="0" r="0" b="0"/>
            </a:stretch>
          </a:blipFill>
        </p:spPr>
      </p:sp>
      <p:sp>
        <p:nvSpPr>
          <p:cNvPr name="Freeform 3" id="3"/>
          <p:cNvSpPr/>
          <p:nvPr/>
        </p:nvSpPr>
        <p:spPr>
          <a:xfrm flipH="false" flipV="false" rot="0">
            <a:off x="1110206" y="532800"/>
            <a:ext cx="3107589" cy="3036732"/>
          </a:xfrm>
          <a:custGeom>
            <a:avLst/>
            <a:gdLst/>
            <a:ahLst/>
            <a:cxnLst/>
            <a:rect r="r" b="b" t="t" l="l"/>
            <a:pathLst>
              <a:path h="3036732" w="3107589">
                <a:moveTo>
                  <a:pt x="0" y="0"/>
                </a:moveTo>
                <a:lnTo>
                  <a:pt x="3107588" y="0"/>
                </a:lnTo>
                <a:lnTo>
                  <a:pt x="3107588" y="3036732"/>
                </a:lnTo>
                <a:lnTo>
                  <a:pt x="0" y="3036732"/>
                </a:lnTo>
                <a:lnTo>
                  <a:pt x="0" y="0"/>
                </a:lnTo>
                <a:close/>
              </a:path>
            </a:pathLst>
          </a:custGeom>
          <a:blipFill>
            <a:blip r:embed="rId3"/>
            <a:stretch>
              <a:fillRect l="0" t="0" r="0" b="0"/>
            </a:stretch>
          </a:blipFill>
        </p:spPr>
      </p:sp>
      <p:sp>
        <p:nvSpPr>
          <p:cNvPr name="Freeform 4" id="4"/>
          <p:cNvSpPr/>
          <p:nvPr/>
        </p:nvSpPr>
        <p:spPr>
          <a:xfrm flipH="false" flipV="false" rot="0">
            <a:off x="0" y="7027200"/>
            <a:ext cx="5328000" cy="532800"/>
          </a:xfrm>
          <a:custGeom>
            <a:avLst/>
            <a:gdLst/>
            <a:ahLst/>
            <a:cxnLst/>
            <a:rect r="r" b="b" t="t" l="l"/>
            <a:pathLst>
              <a:path h="532800" w="5328000">
                <a:moveTo>
                  <a:pt x="0" y="0"/>
                </a:moveTo>
                <a:lnTo>
                  <a:pt x="5328000" y="0"/>
                </a:lnTo>
                <a:lnTo>
                  <a:pt x="5328000" y="532800"/>
                </a:lnTo>
                <a:lnTo>
                  <a:pt x="0" y="532800"/>
                </a:lnTo>
                <a:lnTo>
                  <a:pt x="0" y="0"/>
                </a:lnTo>
                <a:close/>
              </a:path>
            </a:pathLst>
          </a:custGeom>
          <a:blipFill>
            <a:blip r:embed="rId4"/>
            <a:stretch>
              <a:fillRect l="0" t="-380266" r="0" b="-82400"/>
            </a:stretch>
          </a:blipFill>
        </p:spPr>
      </p:sp>
    </p:spTree>
  </p:cSld>
  <p:clrMapOvr>
    <a:masterClrMapping/>
  </p:clrMapOvr>
</p:sld>
</file>

<file path=ppt/slides/slide1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615106"/>
            <a:ext cx="4262400" cy="663458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Elle engage aussi ce que nous sommes devenus, ce que nous ne savons plus transmettre, les mots que nous employons sans les habiter, les institutions que nous défendons sans y croire, les récits que nous répétons sans qu’ils ordonnent encore les vies, et les vérités</a:t>
            </a:r>
            <a:r>
              <a:rPr lang="en-US" sz="920">
                <a:solidFill>
                  <a:srgbClr val="000000"/>
                </a:solidFill>
                <a:latin typeface="Roboto"/>
                <a:ea typeface="Roboto"/>
                <a:cs typeface="Roboto"/>
                <a:sym typeface="Roboto"/>
              </a:rPr>
              <a:t> factuelles que nous invoquons parfois sans les intégrer à notre petitesse propre, qui devient grandeur humaine une fois reconnue.</a:t>
            </a:r>
          </a:p>
          <a:p>
            <a:pPr algn="just">
              <a:lnSpc>
                <a:spcPts val="1289"/>
              </a:lnSpc>
            </a:pPr>
          </a:p>
          <a:p>
            <a:pPr algn="just">
              <a:lnSpc>
                <a:spcPts val="1289"/>
              </a:lnSpc>
            </a:pPr>
            <a:r>
              <a:rPr lang="en-US" sz="920">
                <a:solidFill>
                  <a:srgbClr val="000000"/>
                </a:solidFill>
                <a:latin typeface="Roboto"/>
                <a:ea typeface="Roboto"/>
                <a:cs typeface="Roboto"/>
                <a:sym typeface="Roboto"/>
              </a:rPr>
              <a:t>Cette lucidité impose aussi de ne pas surévaluer le pouvoir d’un livre. Aucun texte n’abolit la souffrance ou n’élève dans l’immédiat. Aucun concept ne dissout la peur. Aucune construction théorique ne rachète le mal vécu, la honte, la blessure ou l’ambivalence de la condition humaine. Mais un livre peut encore servir à une chose décisive : rendre certaines esquives plus difficiles. Il peut empêcher qu’on continue à administrer le vide comme s’il était encore un horizon commun gouvernable. Il peut rendre plus coûteux le mensonge tenu pour normalité admise grâce à la propagande. Il peut rouvrir quelques distinctions sans lesquelles le politique se dégrade en théâtre vide, ou en pure gestion d’existences séparées.</a:t>
            </a:r>
          </a:p>
          <a:p>
            <a:pPr algn="just">
              <a:lnSpc>
                <a:spcPts val="1289"/>
              </a:lnSpc>
            </a:pPr>
          </a:p>
          <a:p>
            <a:pPr algn="just">
              <a:lnSpc>
                <a:spcPts val="1289"/>
              </a:lnSpc>
            </a:pPr>
            <a:r>
              <a:rPr lang="en-US" sz="920">
                <a:solidFill>
                  <a:srgbClr val="000000"/>
                </a:solidFill>
                <a:latin typeface="Roboto"/>
                <a:ea typeface="Roboto"/>
                <a:cs typeface="Roboto"/>
                <a:sym typeface="Roboto"/>
              </a:rPr>
              <a:t>Telle est l’ambition de ces pages. Non pas détruire, mais obliger à regarder. Non pas exciter, mais clarifier. Non pas purifier, mais rappeler à la limite. Non pas promettre le salut, mais rouvrir une exigence de parole responsable. Si le livre a une dureté, elle sera dirigée contre les fausses évidences, les médiations épuisées, les langages qui usurpent le vrai, les appareils qui parlent encore au nom du peuple sans savoir ce qu’ils nomment, et les habitudes intellectuelles qui prennent l’évitement pour de la paix ; plutôt que de chercher civilement le contradictoire et le conflit délibéré afin d’en assurer la continuité.</a:t>
            </a:r>
          </a:p>
          <a:p>
            <a:pPr algn="just">
              <a:lnSpc>
                <a:spcPts val="1289"/>
              </a:lnSpc>
            </a:pPr>
          </a:p>
          <a:p>
            <a:pPr algn="just">
              <a:lnSpc>
                <a:spcPts val="1289"/>
              </a:lnSpc>
            </a:pPr>
            <a:r>
              <a:rPr lang="en-US" sz="920">
                <a:solidFill>
                  <a:srgbClr val="000000"/>
                </a:solidFill>
                <a:latin typeface="Roboto"/>
                <a:ea typeface="Roboto"/>
                <a:cs typeface="Roboto"/>
                <a:sym typeface="Roboto"/>
              </a:rPr>
              <a:t>Il faut donc entendre cette ouverture pour ce qu’elle est : non une déclaration de guerre, mais une sommation de lucidité portée par un individu s’étant fait une guerre à lui même pour ne pas devenir ce qu’il haïssait politiquement, par ignorance des âges de la vie. Elle ne demande pas que l’on déchaîne les passions ; elle demande que l’on cesse de se mentir sur elles. Elle ne demande pas que l’on purifie la cité ; elle demande que l’on reconnaisse ce qui, dans nos sociétés, ne tient plus, et ce qui pourtant continue obscurément de demander forme, justice et parole. Elle ne cherche pas le fracas. Elle cherche le point où une parole suffisamment consciente de ses limites peut encore empêcher de tomber plus bas dans l’infantilisation, le cynisme ou la fureur, de celles et ceux amenés à faire société ensemble, dans quelques années. Une transition s’opère par nécessités.</a:t>
            </a:r>
          </a:p>
          <a:p>
            <a:pPr algn="just">
              <a:lnSpc>
                <a:spcPts val="1289"/>
              </a:lnSpc>
            </a:pPr>
          </a:p>
          <a:p>
            <a:pPr algn="just">
              <a:lnSpc>
                <a:spcPts val="1289"/>
              </a:lnSpc>
            </a:pPr>
            <a:r>
              <a:rPr lang="en-US" sz="920">
                <a:solidFill>
                  <a:srgbClr val="000000"/>
                </a:solidFill>
                <a:latin typeface="Roboto"/>
                <a:ea typeface="Roboto"/>
                <a:cs typeface="Roboto"/>
                <a:sym typeface="Roboto"/>
              </a:rPr>
              <a:t>S’il doit y avoir ici un commencement, il ne sera donc ni héroïque, ni rédempteur, ni violent. Il sera plus grave et plus simple : rappeler que parler politiquement oblige à répondre de ses mots, de ses orientations, de ses silences, de ses objets, et de la part d’ignorance depuis laquelle on s’avance individuellement, pour se situer.</a:t>
            </a:r>
          </a:p>
        </p:txBody>
      </p:sp>
    </p:spTree>
  </p:cSld>
  <p:clrMapOvr>
    <a:masterClrMapping/>
  </p:clrMapOvr>
</p:sld>
</file>

<file path=ppt/slides/slide10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598688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A</a:t>
            </a:r>
            <a:r>
              <a:rPr lang="en-US" sz="920">
                <a:solidFill>
                  <a:srgbClr val="000000"/>
                </a:solidFill>
                <a:latin typeface="Roboto"/>
                <a:ea typeface="Roboto"/>
                <a:cs typeface="Roboto"/>
                <a:sym typeface="Roboto"/>
              </a:rPr>
              <a:t>près la Seconde Guerre mondiale, la démocratie libérale a été rétablie en Europe de l’Ouest dans un cadre explicitement anti-totalitaire. Mais cette victoire a surtout contenu le problème moral ; elle ne l’a pas épuisé. Elle a mieux su empêcher certains absolus qu’énoncer à nouveaux frais ce qui rend une vie commune juste, digne et habitable.</a:t>
            </a:r>
          </a:p>
          <a:p>
            <a:pPr algn="just">
              <a:lnSpc>
                <a:spcPts val="1289"/>
              </a:lnSpc>
            </a:pPr>
          </a:p>
          <a:p>
            <a:pPr algn="just">
              <a:lnSpc>
                <a:spcPts val="1289"/>
              </a:lnSpc>
            </a:pPr>
            <a:r>
              <a:rPr lang="en-US" sz="920">
                <a:solidFill>
                  <a:srgbClr val="000000"/>
                </a:solidFill>
                <a:latin typeface="Roboto"/>
                <a:ea typeface="Roboto"/>
                <a:cs typeface="Roboto"/>
                <a:sym typeface="Roboto"/>
              </a:rPr>
              <a:t>C’est ici que se situe l’hypothèse propre de ce livre. Les grands systèmes du XXe siècle n’ont pas échoué seulement parce qu’ils auraient été mal administrés. Ils ont échoué parce qu’ils n’ont pas répondu jusqu’au bout au problème humain qu’ils prétendaient ordonner. Les totalitarismes ont voulu résoudre la question morale par la totalité. Les démocraties libérales l’ont souvent déplacée vers le droit, la procédure et l’équilibre institutionnel. Ces acquis restent essentiels. Mais ils ne répondent pas à eux seuls à la question décisive : comment une société traite-t-elle l’expérience humaine de la vulnérabilité, de la dépendance, de la blessure, du mérite, de l’ignorance, de la faute, de la dette et du respect, sans l’écraser sous une totalité ni la dissoudre dans la seule régulation ? </a:t>
            </a:r>
          </a:p>
          <a:p>
            <a:pPr algn="just">
              <a:lnSpc>
                <a:spcPts val="1289"/>
              </a:lnSpc>
            </a:pPr>
          </a:p>
          <a:p>
            <a:pPr algn="just">
              <a:lnSpc>
                <a:spcPts val="1289"/>
              </a:lnSpc>
            </a:pPr>
            <a:r>
              <a:rPr lang="en-US" sz="920">
                <a:solidFill>
                  <a:srgbClr val="000000"/>
                </a:solidFill>
                <a:latin typeface="Roboto"/>
                <a:ea typeface="Roboto"/>
                <a:cs typeface="Roboto"/>
                <a:sym typeface="Roboto"/>
              </a:rPr>
              <a:t>C’est pourquoi la question morale revient aujourd’hui avec force. Elle ne revient pas comme survivance archaïque. Elle revient parce que les institutions ont déplacé le problème humain sans l’épuiser. Elles ont déplacé la pauvreté vers la politique sociale, la vérité vers l’expertise, la morale vers la déontologie, la participation vers les dispositifs, la culture vers les administrations compétentes. Chacun de ces déplacements a eu sa nécessité. Aucun n’a suffi. Ce qui revient maintenant, c’est le reste humain de toutes ces traductions : le besoin d’être respecté, de compter, de se sentir traité comme partie prenante d’un monde commun plutôt que comme variable d’ajustement. </a:t>
            </a:r>
          </a:p>
          <a:p>
            <a:pPr algn="just">
              <a:lnSpc>
                <a:spcPts val="1289"/>
              </a:lnSpc>
            </a:pPr>
          </a:p>
          <a:p>
            <a:pPr algn="just">
              <a:lnSpc>
                <a:spcPts val="1289"/>
              </a:lnSpc>
            </a:pPr>
            <a:r>
              <a:rPr lang="en-US" sz="920">
                <a:solidFill>
                  <a:srgbClr val="000000"/>
                </a:solidFill>
                <a:latin typeface="Roboto"/>
                <a:ea typeface="Roboto"/>
                <a:cs typeface="Roboto"/>
                <a:sym typeface="Roboto"/>
              </a:rPr>
              <a:t>Le mot de dignité redevient alors central. Non comme abstraction décorative, mais comme nom politique d’une exigence concrète : ne pas être traité comme reste, cible ou simple objet d’intervention. Ce n’est pas un hasard si des corpus très éloignés des querelles morales traditionnelles y reviennent à leur tour. La Convention scientifique sur la fabrique des connaissances propose ainsi de consacrer la production, la diffusion et la réception des connaissances scientifiques comme pilier des droits culturels, en les reliant explicitement à la dignité, à l’épanouissement personnel et à la cohésion sociale. Quand un tel rapport revient à la dignité, c’est que le problème n’est plus seulement cognitif ou organisationnel ; il est anthropologique. </a:t>
            </a:r>
          </a:p>
        </p:txBody>
      </p:sp>
    </p:spTree>
  </p:cSld>
  <p:clrMapOvr>
    <a:masterClrMapping/>
  </p:clrMapOvr>
</p:sld>
</file>

<file path=ppt/slides/slide10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485341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Le</a:t>
            </a:r>
            <a:r>
              <a:rPr lang="en-US" sz="920">
                <a:solidFill>
                  <a:srgbClr val="000000"/>
                </a:solidFill>
                <a:latin typeface="Roboto"/>
                <a:ea typeface="Roboto"/>
                <a:cs typeface="Roboto"/>
                <a:sym typeface="Roboto"/>
              </a:rPr>
              <a:t> besoin de vérité revient pour la même raison. Non pas vérité possédée, ni vérité de camp, mais besoin d’un langage qui ne mente pas sur le réel humain. Quand les formes publiques deviennent trop techniques, trop prudentes ou trop codées pour dire l’expérience du déclassement, du mépris, de la fatigue morale ou de la solitude, ce qui revient n’est pas seulement la contestation sociale ; c’est l’exigence qu’une parole publique réponde enfin de ce qui est vécu. Cette exigence peut être maladroite, contradictoire, parfois dure. Elle n’en est pas moins réelle. Elle dit que l’on ne vit pas seulement de dispositifs ; on vit aussi de justesse dans la manière dont le commun se nomme. </a:t>
            </a:r>
          </a:p>
          <a:p>
            <a:pPr algn="just">
              <a:lnSpc>
                <a:spcPts val="1289"/>
              </a:lnSpc>
            </a:pPr>
          </a:p>
          <a:p>
            <a:pPr algn="just">
              <a:lnSpc>
                <a:spcPts val="1289"/>
              </a:lnSpc>
            </a:pPr>
            <a:r>
              <a:rPr lang="en-US" sz="920">
                <a:solidFill>
                  <a:srgbClr val="000000"/>
                </a:solidFill>
                <a:latin typeface="Roboto"/>
                <a:ea typeface="Roboto"/>
                <a:cs typeface="Roboto"/>
                <a:sym typeface="Roboto"/>
              </a:rPr>
              <a:t>L’incarnation revient pour la même raison. Une institution peut être légale et demeurer inhabitable. Une fonction peut être régulière et manquer de présence humaine. Un mandat peut être valide et ne pas rencontrer la conscience de ceux qu’il affecte. Ce que beaucoup nomment crise de confiance renvoie aussi à cela. Les rapports publics sur la déontologie parlementaire le disent en termes sobres : la confiance des citoyens envers les élus constitue le socle de la démocratie représentative, et sans cette confiance le pacte représentatif lui-même se fragilise. Les indicateurs récents vont dans le même sens. </a:t>
            </a:r>
          </a:p>
          <a:p>
            <a:pPr algn="just">
              <a:lnSpc>
                <a:spcPts val="1289"/>
              </a:lnSpc>
            </a:pPr>
          </a:p>
          <a:p>
            <a:pPr algn="just">
              <a:lnSpc>
                <a:spcPts val="1289"/>
              </a:lnSpc>
            </a:pPr>
            <a:r>
              <a:rPr lang="en-US" sz="920">
                <a:solidFill>
                  <a:srgbClr val="000000"/>
                </a:solidFill>
                <a:latin typeface="Roboto"/>
                <a:ea typeface="Roboto"/>
                <a:cs typeface="Roboto"/>
                <a:sym typeface="Roboto"/>
              </a:rPr>
              <a:t>Le retour de la question sociale et morale n’annonce donc pas une revanche de l’irrationnel contre la modernité institutionnelle. Il indique plutôt que la modernité institutionnelle ne peut plus se dispenser de répondre à ce qu’elle avait cru pouvoir absorber : le politique et la libre conscience humaine. Le défi n’est pas de moraliser davantage la politique, ni de redonner au conflit social une pure langue de ressentiment. Il est de refaire des médiations où la dignité ne soit pas un mot final, mais une forme de traitement ; où la vérité ne soit pas un prestige, mais une discipline ; où l’incarnation ne soit pas un culte des personnes, de fausses idoles, mais la preuve qu’une fonction peut encore être habitée par une responsabilité réelle. C’est à ce prix seulement que le problème humain cessera d’être déplacé sans fin pour recommencer à être affronté.</a:t>
            </a:r>
          </a:p>
        </p:txBody>
      </p:sp>
    </p:spTree>
  </p:cSld>
  <p:clrMapOvr>
    <a:masterClrMapping/>
  </p:clrMapOvr>
</p:sld>
</file>

<file path=ppt/slides/slide10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2072334" y="3303218"/>
            <a:ext cx="1183332" cy="537845"/>
          </a:xfrm>
          <a:prstGeom prst="rect">
            <a:avLst/>
          </a:prstGeom>
        </p:spPr>
        <p:txBody>
          <a:bodyPr anchor="t" rtlCol="false" tIns="0" lIns="0" bIns="0" rIns="0">
            <a:spAutoFit/>
          </a:bodyPr>
          <a:lstStyle/>
          <a:p>
            <a:pPr algn="ctr">
              <a:lnSpc>
                <a:spcPts val="4480"/>
              </a:lnSpc>
            </a:pPr>
            <a:r>
              <a:rPr lang="en-US" sz="3200">
                <a:solidFill>
                  <a:srgbClr val="000000"/>
                </a:solidFill>
                <a:latin typeface="Anton"/>
                <a:ea typeface="Anton"/>
                <a:cs typeface="Anton"/>
                <a:sym typeface="Anton"/>
              </a:rPr>
              <a:t>LIVRE IV</a:t>
            </a:r>
          </a:p>
        </p:txBody>
      </p:sp>
      <p:sp>
        <p:nvSpPr>
          <p:cNvPr name="TextBox 3" id="3"/>
          <p:cNvSpPr txBox="true"/>
          <p:nvPr/>
        </p:nvSpPr>
        <p:spPr>
          <a:xfrm rot="0">
            <a:off x="2072334" y="3802963"/>
            <a:ext cx="3002932" cy="697921"/>
          </a:xfrm>
          <a:prstGeom prst="rect">
            <a:avLst/>
          </a:prstGeom>
        </p:spPr>
        <p:txBody>
          <a:bodyPr anchor="t" rtlCol="false" tIns="0" lIns="0" bIns="0" rIns="0">
            <a:spAutoFit/>
          </a:bodyPr>
          <a:lstStyle/>
          <a:p>
            <a:pPr algn="l">
              <a:lnSpc>
                <a:spcPts val="2835"/>
              </a:lnSpc>
            </a:pPr>
            <a:r>
              <a:rPr lang="en-US" sz="2025">
                <a:solidFill>
                  <a:srgbClr val="000000"/>
                </a:solidFill>
                <a:latin typeface="Anton"/>
                <a:ea typeface="Anton"/>
                <a:cs typeface="Anton"/>
                <a:sym typeface="Anton"/>
              </a:rPr>
              <a:t>Qu’est devenue la bourgeoisie ? </a:t>
            </a:r>
          </a:p>
        </p:txBody>
      </p:sp>
    </p:spTree>
  </p:cSld>
  <p:clrMapOvr>
    <a:masterClrMapping/>
  </p:clrMapOvr>
</p:sld>
</file>

<file path=ppt/slides/slide10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3411990"/>
            <a:ext cx="3235009" cy="697921"/>
          </a:xfrm>
          <a:prstGeom prst="rect">
            <a:avLst/>
          </a:prstGeom>
        </p:spPr>
        <p:txBody>
          <a:bodyPr anchor="t" rtlCol="false" tIns="0" lIns="0" bIns="0" rIns="0">
            <a:spAutoFit/>
          </a:bodyPr>
          <a:lstStyle/>
          <a:p>
            <a:pPr algn="l">
              <a:lnSpc>
                <a:spcPts val="2835"/>
              </a:lnSpc>
            </a:pPr>
            <a:r>
              <a:rPr lang="en-US" sz="2025">
                <a:solidFill>
                  <a:srgbClr val="000000"/>
                </a:solidFill>
                <a:latin typeface="Anton"/>
                <a:ea typeface="Anton"/>
                <a:cs typeface="Anton"/>
                <a:sym typeface="Anton"/>
              </a:rPr>
              <a:t>Les élites ont gardé les formes, perdu les fondements</a:t>
            </a:r>
          </a:p>
        </p:txBody>
      </p:sp>
    </p:spTree>
  </p:cSld>
  <p:clrMapOvr>
    <a:masterClrMapping/>
  </p:clrMapOvr>
</p:sld>
</file>

<file path=ppt/slides/slide10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663458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Par réel, ce</a:t>
            </a:r>
            <a:r>
              <a:rPr lang="en-US" sz="920">
                <a:solidFill>
                  <a:srgbClr val="000000"/>
                </a:solidFill>
                <a:latin typeface="Roboto"/>
                <a:ea typeface="Roboto"/>
                <a:cs typeface="Roboto"/>
                <a:sym typeface="Roboto"/>
              </a:rPr>
              <a:t> chapitre n’entend ni une totalité métaphysique, ni un culte du fait brut. Il désigne plus simplement ce que la raison peut encore décrire de la condition humaine avant les habillages de fonction : vulnérabilité, dépendance, besoin de subsister, exposition à la souffrance, besoin de considération, nécessité de se tenir dans un monde commun sans pouvoir s’en abstraire. C’est à cet endroit que se forme d’abord la volonté propre : face à notre condition commune, hors du vernis politique et social. Or c’est précisément ce point qu’une partie des élites françaises rejoint de moins en moins : l’adhésion consentie au commun, en ce sens. Elles ont gardé les formes et pratiques du gouvernement ; elles peinent davantage à habiter humainement ce qu’elles prétendent encore gouverner.</a:t>
            </a:r>
          </a:p>
          <a:p>
            <a:pPr algn="just">
              <a:lnSpc>
                <a:spcPts val="1289"/>
              </a:lnSpc>
            </a:pPr>
          </a:p>
          <a:p>
            <a:pPr algn="just">
              <a:lnSpc>
                <a:spcPts val="1289"/>
              </a:lnSpc>
            </a:pPr>
            <a:r>
              <a:rPr lang="en-US" sz="920">
                <a:solidFill>
                  <a:srgbClr val="000000"/>
                </a:solidFill>
                <a:latin typeface="Roboto"/>
                <a:ea typeface="Roboto"/>
                <a:cs typeface="Roboto"/>
                <a:sym typeface="Roboto"/>
              </a:rPr>
              <a:t>Il ne s’agit pas d’un procès moral indistinct. Les élites ne forment ni un bloc unique, ni une caste parfaitement homogène. Mais la science politique rappelle depuis longtemps que les démocraties représentatives, tout en reposant sur le suffrage universel, concentrent l’exercice effectif du pouvoir entre des acteurs spécialisés, professionnalisés et socialement mieux dotés. Daniel Gaxie formule la tension de manière directe : l’existence d’élites paraît contradictoire avec l’égalité démocratique, et cette contradiction oblige à interroger leur ouverture, leur renouvellement et leur rapport au reste de la société. Les critères de justification de ce statut n’élève pas au dessus de la communauté humaine.</a:t>
            </a:r>
          </a:p>
          <a:p>
            <a:pPr algn="just">
              <a:lnSpc>
                <a:spcPts val="1289"/>
              </a:lnSpc>
            </a:pPr>
          </a:p>
          <a:p>
            <a:pPr algn="just">
              <a:lnSpc>
                <a:spcPts val="1289"/>
              </a:lnSpc>
            </a:pPr>
            <a:r>
              <a:rPr lang="en-US" sz="920">
                <a:solidFill>
                  <a:srgbClr val="000000"/>
                </a:solidFill>
                <a:latin typeface="Roboto"/>
                <a:ea typeface="Roboto"/>
                <a:cs typeface="Roboto"/>
                <a:sym typeface="Roboto"/>
              </a:rPr>
              <a:t>Le problème français n’est donc pas l’existence d’élites en tant que telle. Il est qu’une partie d’entre elles continue de maîtriser les codes de la politique, car arrogés comme un monopole de domination, sans rencontrer suffisamment le politique au sens profond : l’autre - ce qui se joue pour les sujets dans leur rapport à la dignité, à l’injustice, à la peur, à la possibilité de compter. Les indicateurs de confiance ne sont pas des preuves absolues, mais ils sont ici un révélateur solide. En France, l’OCDE relevait en 2024 un écart net entre la confiance dans le gouvernement national, à 34 %, et celle accordée aux autorités locales, à 56 %, tandis que les partis politiques n’obtenaient que 18 %. Le même tableau montrait 33 % de confiance dans les médias et 33 % dans le Parlement national. </a:t>
            </a:r>
          </a:p>
          <a:p>
            <a:pPr algn="just">
              <a:lnSpc>
                <a:spcPts val="1289"/>
              </a:lnSpc>
            </a:pPr>
          </a:p>
          <a:p>
            <a:pPr algn="just">
              <a:lnSpc>
                <a:spcPts val="1289"/>
              </a:lnSpc>
            </a:pPr>
            <a:r>
              <a:rPr lang="en-US" sz="920">
                <a:solidFill>
                  <a:srgbClr val="000000"/>
                </a:solidFill>
                <a:latin typeface="Roboto"/>
                <a:ea typeface="Roboto"/>
                <a:cs typeface="Roboto"/>
                <a:sym typeface="Roboto"/>
              </a:rPr>
              <a:t>Cet écart ne signifie pas que les élites ne sauraient plus agir. Il signifie qu’elles peinent à faire croire qu’elles agissent depuis le lieu du commun. Elles maîtrisent procédures, instruments, expertise, communication, séquençage des réformes, arbitrages et langage public. Elles savent encore parler de gouvernance, de rationalisation, de transition, d’évaluation, deréforme. Mais une partie croissante du pays les reçoit comme parlant depuis un autre monde que celui des existences ordinaires. Le contraste entre échelles est révélateur : la responsabilité proche, exposée, incarnée, demeure plus crédible que la responsabilité centrale, plus abstraite et plus appareillée. </a:t>
            </a:r>
          </a:p>
        </p:txBody>
      </p:sp>
    </p:spTree>
  </p:cSld>
  <p:clrMapOvr>
    <a:masterClrMapping/>
  </p:clrMapOvr>
</p:sld>
</file>

<file path=ppt/slides/slide10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34143"/>
            <a:ext cx="4262400" cy="647266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Il faut</a:t>
            </a:r>
            <a:r>
              <a:rPr lang="en-US" sz="920">
                <a:solidFill>
                  <a:srgbClr val="000000"/>
                </a:solidFill>
                <a:latin typeface="Roboto"/>
                <a:ea typeface="Roboto"/>
                <a:cs typeface="Roboto"/>
                <a:sym typeface="Roboto"/>
              </a:rPr>
              <a:t> ici prendre au sérieux la question de l’expertise. La défiance contemporaine ne vise pas seulement les élus ; elle touche aussi les formes de savoir qui accompagnent la décision. France Stratégie l’a formulé avec netteté en 2018 : les citoyens expriment des doutes sur les modalités de production, de circulation et d’usage des connaissances pour la décision publique. Le rapport cite Paul Ricœur pour rappeler qu’il peut y avoir « une sorte d’expropriation du citoyen » lorsque la discussion publique se trouve captée par des experts, et que, sur le choix des enjeux globaux, les experts « n’en savent pas plus que nous ». Ce point ne retire rien à la nécessité de l’expertise ; il rappelle qu’une compétence spécialisée ne suffit pas à fonder une supériorité politique sur la question du commun. </a:t>
            </a:r>
          </a:p>
          <a:p>
            <a:pPr algn="just">
              <a:lnSpc>
                <a:spcPts val="1289"/>
              </a:lnSpc>
            </a:pPr>
          </a:p>
          <a:p>
            <a:pPr algn="just">
              <a:lnSpc>
                <a:spcPts val="1289"/>
              </a:lnSpc>
            </a:pPr>
            <a:r>
              <a:rPr lang="en-US" sz="920">
                <a:solidFill>
                  <a:srgbClr val="000000"/>
                </a:solidFill>
                <a:latin typeface="Roboto"/>
                <a:ea typeface="Roboto"/>
                <a:cs typeface="Roboto"/>
                <a:sym typeface="Roboto"/>
              </a:rPr>
              <a:t>Le cas français accentue ce mécanisme parce que l’État y a longtemps accumulé des savoirs à des fins de gouvernement - les approches multi-capital sont créations de monopole de la décision considérée comme juste, accessible à titre de participation au politique qui semble réservée à certains. La trajectoire française de l’État est indissociable de la production d’inventaires, de cartographies, de statistiques, de corps techniques et de bureaucraties de savoir. Des travaux de sociologie politique et d’histoire de la quantification rappellent que la statistique fut d’abord une description de l’État par lui-même et pour lui-même, et que l’État français s’est durablement construit dans ce rapport étroit entre gouvernement et savoir expert. Cette profondeur historique explique la force des formes expertes dans la vie publique française. Elle n’autorise pas à croire que ces formes puissent se substituer à la rencontre avec le réel humain. </a:t>
            </a:r>
          </a:p>
          <a:p>
            <a:pPr algn="just">
              <a:lnSpc>
                <a:spcPts val="1289"/>
              </a:lnSpc>
            </a:pPr>
          </a:p>
          <a:p>
            <a:pPr algn="just">
              <a:lnSpc>
                <a:spcPts val="1289"/>
              </a:lnSpc>
            </a:pPr>
            <a:r>
              <a:rPr lang="en-US" sz="920">
                <a:solidFill>
                  <a:srgbClr val="000000"/>
                </a:solidFill>
                <a:latin typeface="Roboto"/>
                <a:ea typeface="Roboto"/>
                <a:cs typeface="Roboto"/>
                <a:sym typeface="Roboto"/>
              </a:rPr>
              <a:t>C’est pourquoi on peut dire que les élites ont gardé les formes. Elles conservent les bons langages, les bonnes procédures, les bons instruments, les bonnes chaînes de validation, les bons circuits d’expertise. Elles savent produire de la décision recevable pour l’appareil. Elles savent moins souvent produire une parole qui rende justice à ce qui, dans une existence, relève de la contrainte première : tenir matériellement, préserver sa dignité, protéger les siens, ne pas être méprisé, ne pas être rendu invisible, pouvoir encore croire qu’une décision publique part de quelque chose de vécu et non d’un pur système de correction.</a:t>
            </a:r>
          </a:p>
          <a:p>
            <a:pPr algn="just">
              <a:lnSpc>
                <a:spcPts val="1289"/>
              </a:lnSpc>
            </a:pPr>
          </a:p>
          <a:p>
            <a:pPr algn="just">
              <a:lnSpc>
                <a:spcPts val="1289"/>
              </a:lnSpc>
            </a:pPr>
            <a:r>
              <a:rPr lang="en-US" sz="920">
                <a:solidFill>
                  <a:srgbClr val="000000"/>
                </a:solidFill>
                <a:latin typeface="Roboto"/>
                <a:ea typeface="Roboto"/>
                <a:cs typeface="Roboto"/>
                <a:sym typeface="Roboto"/>
              </a:rPr>
              <a:t>Ce défaut de réel se lit aussi dans la manière dont les institutions cherchent désormais à se corriger. L’effort au commun ne peut être seule élévation par l’idée sans actes, ou de projets sans volontés incarnées éthiquement, eu égard aux responsabilités de ceux ayant une responsabilité vis à vis d’autrui, fonctionnelle en société. Notre système est le moins pire, bien qu’aveugle à notre condition, par nécessité du faire société et du politique - qui lui pré existe à toute autre finalité non neutre définie par des instances de pouvoir. </a:t>
            </a:r>
          </a:p>
        </p:txBody>
      </p:sp>
    </p:spTree>
  </p:cSld>
  <p:clrMapOvr>
    <a:masterClrMapping/>
  </p:clrMapOvr>
</p:sld>
</file>

<file path=ppt/slides/slide10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371993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Le problème des élites françaises n’est donc pas d’être trop formées, ni trop techniques, ni trop procédurales. Il est de confondre parfois la maîtrise des formes avec le rapport juste à l’objet. Or l’objet de la politique, comme sujet dans ce livre, n’est ni l’équilibre d’un tableau de bord, ni la seule optimisation d’un dispositif. C’est d’abord la condition humaine telle qu’elle se présente dans une société d’individus : vulnérable, située, inquiète, demandeuse de respect, de prise et de sens commun, d’une direction et responsabilité portée consciencieusement sur la base de compétences, loi et exigences de la nécessité sur pour l’avenir. Lorsqu’une élite ne rencontre plus cela qu’à travers des catégories de gestion, et de raison, elle garde les formes et perd le réel dans la détermination de sens qu’elle donne aux populations. </a:t>
            </a:r>
          </a:p>
          <a:p>
            <a:pPr algn="just">
              <a:lnSpc>
                <a:spcPts val="1289"/>
              </a:lnSpc>
            </a:pPr>
          </a:p>
          <a:p>
            <a:pPr algn="just">
              <a:lnSpc>
                <a:spcPts val="1289"/>
              </a:lnSpc>
            </a:pPr>
            <a:r>
              <a:rPr lang="en-US" sz="920">
                <a:solidFill>
                  <a:srgbClr val="000000"/>
                </a:solidFill>
                <a:latin typeface="Roboto"/>
                <a:ea typeface="Roboto"/>
                <a:cs typeface="Roboto"/>
                <a:sym typeface="Roboto"/>
              </a:rPr>
              <a:t>La conséquence n’est pas qu’il faudrait abolir les élites, ni mépriser l’expertise, ni substituer la pure spontanéité au gouvernement. Elle est plus sévère. Dans une démocratie, une élite n’est légitime que si elle demeure capable de transformer son savoir, sa fonction et sa position en responsabilité habitée. Elle ne peut pas seulement décider, expliquer, arbitrer et administrer, s’enorgueillir de son ignorance sur la base de ses savoirs ou de son titre ; elle doit encore rendre crédible le fait qu’elle sait de quoi elle parle lorsqu’elle parle des vies d’autrui. Sans cela, elle continue de gouverner, mais de plus en plus à côté de ce qui fait tenir ou rompre une société - le lien à l’autre face à la survie. En d’autres termes, gouverner est devenu un impossible au sens directionnel de valeurs pour un commun, tel qu’il se pratique ; il se doit d’organiser la possibilité de le redéfinir par sa base.</a:t>
            </a:r>
          </a:p>
        </p:txBody>
      </p:sp>
    </p:spTree>
  </p:cSld>
  <p:clrMapOvr>
    <a:masterClrMapping/>
  </p:clrMapOvr>
</p:sld>
</file>

<file path=ppt/slides/slide10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3411990"/>
            <a:ext cx="3572577" cy="697921"/>
          </a:xfrm>
          <a:prstGeom prst="rect">
            <a:avLst/>
          </a:prstGeom>
        </p:spPr>
        <p:txBody>
          <a:bodyPr anchor="t" rtlCol="false" tIns="0" lIns="0" bIns="0" rIns="0">
            <a:spAutoFit/>
          </a:bodyPr>
          <a:lstStyle/>
          <a:p>
            <a:pPr algn="l">
              <a:lnSpc>
                <a:spcPts val="2835"/>
              </a:lnSpc>
            </a:pPr>
            <a:r>
              <a:rPr lang="en-US" sz="2025">
                <a:solidFill>
                  <a:srgbClr val="000000"/>
                </a:solidFill>
                <a:latin typeface="Anton"/>
                <a:ea typeface="Anton"/>
                <a:cs typeface="Anton"/>
                <a:sym typeface="Anton"/>
              </a:rPr>
              <a:t>Titres &amp; capitaux ne fondent pas de supériorité politique</a:t>
            </a:r>
          </a:p>
        </p:txBody>
      </p:sp>
    </p:spTree>
  </p:cSld>
  <p:clrMapOvr>
    <a:masterClrMapping/>
  </p:clrMapOvr>
</p:sld>
</file>

<file path=ppt/slides/slide10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679651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La com</a:t>
            </a:r>
            <a:r>
              <a:rPr lang="en-US" sz="920">
                <a:solidFill>
                  <a:srgbClr val="000000"/>
                </a:solidFill>
                <a:latin typeface="Roboto"/>
                <a:ea typeface="Roboto"/>
                <a:cs typeface="Roboto"/>
                <a:sym typeface="Roboto"/>
              </a:rPr>
              <a:t>pétence, les ressources et les capitaux peuvent éclairer et faciliter l’activité, la décision. Ils ne légitiment pas en eux-mêmes une participation dominante au commun. C’est le point exact de ce chapitre. Il ne s’agit ni de nier les différences de savoir, ni de feindre que toutes les capacités se valent dans tous les domaines, ni d’abolir la nécessité de l’expertise, de l’expérience ou de l’instruction. Il s’agit de refuser un glissement : celui par lequel des avantages cognitifs, scolaires, sociaux ou institutionnels seraient convertis, presque sans reste, en droit implicite à parler plus légitimement que d’autres sur la chose commune. La philosophie politique contemporaine rappelle au contraire que la légitimité démocratique tient aussi au fait que les citoyens soient publiquement traités comme des égaux, et non comme des sujets durablement subordonnés à la décision d’autrui. Le critère de distinction en société ne peut être toléré, s’il naît d’une auto-justification de son action. Bien qu’être responsable de soi est vertueux, une éthique n’est que philosophie individuelle portée sur le monde extérieur. </a:t>
            </a:r>
          </a:p>
          <a:p>
            <a:pPr algn="just">
              <a:lnSpc>
                <a:spcPts val="1289"/>
              </a:lnSpc>
            </a:pPr>
          </a:p>
          <a:p>
            <a:pPr algn="just">
              <a:lnSpc>
                <a:spcPts val="1289"/>
              </a:lnSpc>
            </a:pPr>
            <a:r>
              <a:rPr lang="en-US" sz="920">
                <a:solidFill>
                  <a:srgbClr val="000000"/>
                </a:solidFill>
                <a:latin typeface="Roboto"/>
                <a:ea typeface="Roboto"/>
                <a:cs typeface="Roboto"/>
                <a:sym typeface="Roboto"/>
              </a:rPr>
              <a:t>Il faut ici tenir une distinction stricte. Une supériorité de compétence sur un objet donné n’est pas une supériorité politique générale. Savoir davantage en économie, en droit, en santé publique, en administration ou en histoire peut rendre une contribution plus instruite sur des questions déterminées. Cela ne fonde pas, par soi, un titre supérieur à gouverner le commun. Les débats contemporains sur l’épistocratie rendent visible cette tentation : celle d’allouer plus de pouvoir politique à ceux qui seraient réputés plus compétents. Mais cette option est pensée comme une alternative à l’égalité démocratique, non comme son accomplissement. </a:t>
            </a:r>
          </a:p>
          <a:p>
            <a:pPr algn="just">
              <a:lnSpc>
                <a:spcPts val="1289"/>
              </a:lnSpc>
            </a:pPr>
          </a:p>
          <a:p>
            <a:pPr algn="just">
              <a:lnSpc>
                <a:spcPts val="1289"/>
              </a:lnSpc>
            </a:pPr>
            <a:r>
              <a:rPr lang="en-US" sz="920">
                <a:solidFill>
                  <a:srgbClr val="000000"/>
                </a:solidFill>
                <a:latin typeface="Roboto"/>
                <a:ea typeface="Roboto"/>
                <a:cs typeface="Roboto"/>
                <a:sym typeface="Roboto"/>
              </a:rPr>
              <a:t>Le problème n’est pas seulement théorique. En France, le savoir légitime, le titre scolaire et les capitaux sociaux restent fortement liés aux voies d’accès aux positions de commandement. L’Insee a montré de longue date que l’accès aux grandes écoles demeure marqué par une sélection sociale et culturelle forte : les enfants de cadres et d’enseignants y ont historiquement beaucoup plus de chances d’entrer que les enfants des milieux populaires. Plus largement, les inégalités scolaires et supérieures restent très liées à l’origine sociale : en 2024, 83 % des 25-34 ans enfants de cadres ou de professions intellectuelles supérieures étaient diplômés du supérieur, contre 37 % des enfants d’ouvriers.</a:t>
            </a:r>
          </a:p>
          <a:p>
            <a:pPr algn="just">
              <a:lnSpc>
                <a:spcPts val="1289"/>
              </a:lnSpc>
            </a:pPr>
          </a:p>
          <a:p>
            <a:pPr algn="just">
              <a:lnSpc>
                <a:spcPts val="1289"/>
              </a:lnSpc>
            </a:pPr>
            <a:r>
              <a:rPr lang="en-US" sz="920">
                <a:solidFill>
                  <a:srgbClr val="000000"/>
                </a:solidFill>
                <a:latin typeface="Roboto"/>
                <a:ea typeface="Roboto"/>
                <a:cs typeface="Roboto"/>
                <a:sym typeface="Roboto"/>
              </a:rPr>
              <a:t>Ce constat rejoint l’intuition bourdieusienne sans qu’il soit nécessaire d’en faire un dogme total. Le capital culturel n’est pas seulement un ensemble de connaissances ; il est aussi une manière d’habiter les codes, les attentes, les formes de légitimité et les langues reconnues.</a:t>
            </a:r>
          </a:p>
          <a:p>
            <a:pPr algn="just">
              <a:lnSpc>
                <a:spcPts val="1289"/>
              </a:lnSpc>
            </a:pPr>
          </a:p>
          <a:p>
            <a:pPr algn="just">
              <a:lnSpc>
                <a:spcPts val="1289"/>
              </a:lnSpc>
            </a:pPr>
          </a:p>
        </p:txBody>
      </p:sp>
    </p:spTree>
  </p:cSld>
  <p:clrMapOvr>
    <a:masterClrMapping/>
  </p:clrMapOvr>
</p:sld>
</file>

<file path=ppt/slides/slide10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614881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Certains des </a:t>
            </a:r>
            <a:r>
              <a:rPr lang="en-US" sz="920">
                <a:solidFill>
                  <a:srgbClr val="000000"/>
                </a:solidFill>
                <a:latin typeface="Roboto"/>
                <a:ea typeface="Roboto"/>
                <a:cs typeface="Roboto"/>
                <a:sym typeface="Roboto"/>
              </a:rPr>
              <a:t>travaux de synthèse de l’ENS Lyon rappellent bien que, chez Bourdieu, l’école contribue à transformer des avantages hérités en mérite apparemment neutre, et à reproduire ainsi des hiérarchies sociales sous la forme d’une légitimité culturelle. Dans le champ politique, cette logique prend une forme particulière : ceux qui possèdent les bons titres, les bons styles de parole et les bons codes apparaissent plus facilement comme naturellement qualifiés pour représenter le commun. </a:t>
            </a:r>
          </a:p>
          <a:p>
            <a:pPr algn="just">
              <a:lnSpc>
                <a:spcPts val="1289"/>
              </a:lnSpc>
            </a:pPr>
          </a:p>
          <a:p>
            <a:pPr algn="just">
              <a:lnSpc>
                <a:spcPts val="1289"/>
              </a:lnSpc>
            </a:pPr>
            <a:r>
              <a:rPr lang="en-US" sz="920">
                <a:solidFill>
                  <a:srgbClr val="000000"/>
                </a:solidFill>
                <a:latin typeface="Roboto"/>
                <a:ea typeface="Roboto"/>
                <a:cs typeface="Roboto"/>
                <a:sym typeface="Roboto"/>
              </a:rPr>
              <a:t>Daniel Gaxie a donné à ce phénomène une formulation durable avec l’idée de cens caché. Son point n’est pas que le suffrage universel serait fictif. Il est que la participation politique réelle demeure socialement inégale parce que la compétence politique légitime est elle-même distribuée de façon inégale. Les reprises contemporaines de ce concept rappellent que ce cens caché continue d’opérer bien au-delà du vote, y compris dans les dispositifs participatifs. L’égalité formelle des droits n’a donc pas supprimé les mécanismes de sélection qui filtrent l’accès aux formes reconnues de la parole politique. </a:t>
            </a:r>
          </a:p>
          <a:p>
            <a:pPr algn="just">
              <a:lnSpc>
                <a:spcPts val="1289"/>
              </a:lnSpc>
            </a:pPr>
          </a:p>
          <a:p>
            <a:pPr algn="just">
              <a:lnSpc>
                <a:spcPts val="1289"/>
              </a:lnSpc>
            </a:pPr>
            <a:r>
              <a:rPr lang="en-US" sz="920">
                <a:solidFill>
                  <a:srgbClr val="000000"/>
                </a:solidFill>
                <a:latin typeface="Roboto"/>
                <a:ea typeface="Roboto"/>
                <a:cs typeface="Roboto"/>
                <a:sym typeface="Roboto"/>
              </a:rPr>
              <a:t>Il faut alors déplacer le point décisif. Le savoir, le titre et le capital ne sont pas politiquement illégitimes ; ils deviennent problématiques lorsqu’ils se présentent comme fondement suffisant d’une prééminence. Une société peut estimer normal que certains comprennent mieux des dossiers complexes, sachent mieux administrer, négocier, arbitrer ou écrire la règle. Elle bascule lorsque cette compétence se transforme en hiérarchie morale implicite entre ceux qui seraient réputés aptes à définir le commun et ceux qui seraient surtout destinés à le recevoir. À cet instant, le savoir n’éclaire plus seulement ; il trie. La démocratie, comprise comme régime de justification entre égaux, ne peut pas accepter sans se contredire que l’inégalité des ressources cognitives devienne une inégalité de statut politique. </a:t>
            </a:r>
          </a:p>
          <a:p>
            <a:pPr algn="just">
              <a:lnSpc>
                <a:spcPts val="1289"/>
              </a:lnSpc>
            </a:pPr>
          </a:p>
          <a:p>
            <a:pPr algn="just">
              <a:lnSpc>
                <a:spcPts val="1289"/>
              </a:lnSpc>
            </a:pPr>
            <a:r>
              <a:rPr lang="en-US" sz="920">
                <a:solidFill>
                  <a:srgbClr val="000000"/>
                </a:solidFill>
                <a:latin typeface="Roboto"/>
                <a:ea typeface="Roboto"/>
                <a:cs typeface="Roboto"/>
                <a:sym typeface="Roboto"/>
              </a:rPr>
              <a:t>Cette pente est d’autant plus forte en France que l’État y demeure un puissant producteur d’élites. Les travaux du CEVIPOF soulignent que la question du statut de l’État comme premier producteur d’élites reste centrale, tout comme celle de l’ouverture des postes de pouvoir. Luc Rouban a montré, de son côté, que les transformations récentes n’ont pas mis fin au monopole de la haute fonction publique et des grands corps administratifs sur les entourages du pouvoir exécutif. Le problème n’est donc pas seulement celui d’une élite compétente ; il est celui d’une élite dont les circuits de reproduction demeurent étroits alors même qu’elle continue de parler au nom du commun général. </a:t>
            </a:r>
          </a:p>
        </p:txBody>
      </p:sp>
    </p:spTree>
  </p:cSld>
  <p:clrMapOvr>
    <a:masterClrMapping/>
  </p:clrMapOvr>
</p:sld>
</file>

<file path=ppt/slides/slide1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3411990"/>
            <a:ext cx="2770855" cy="697921"/>
          </a:xfrm>
          <a:prstGeom prst="rect">
            <a:avLst/>
          </a:prstGeom>
        </p:spPr>
        <p:txBody>
          <a:bodyPr anchor="t" rtlCol="false" tIns="0" lIns="0" bIns="0" rIns="0">
            <a:spAutoFit/>
          </a:bodyPr>
          <a:lstStyle/>
          <a:p>
            <a:pPr algn="l">
              <a:lnSpc>
                <a:spcPts val="2835"/>
              </a:lnSpc>
            </a:pPr>
            <a:r>
              <a:rPr lang="en-US" sz="2025">
                <a:solidFill>
                  <a:srgbClr val="000000"/>
                </a:solidFill>
                <a:latin typeface="Anton"/>
                <a:ea typeface="Anton"/>
                <a:cs typeface="Anton"/>
                <a:sym typeface="Anton"/>
              </a:rPr>
              <a:t>On ne peut se défaire du politique, il change d’objet</a:t>
            </a:r>
          </a:p>
        </p:txBody>
      </p:sp>
    </p:spTree>
  </p:cSld>
  <p:clrMapOvr>
    <a:masterClrMapping/>
  </p:clrMapOvr>
</p:sld>
</file>

<file path=ppt/slides/slide11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614881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À ce point, il f</a:t>
            </a:r>
            <a:r>
              <a:rPr lang="en-US" sz="920">
                <a:solidFill>
                  <a:srgbClr val="000000"/>
                </a:solidFill>
                <a:latin typeface="Roboto"/>
                <a:ea typeface="Roboto"/>
                <a:cs typeface="Roboto"/>
                <a:sym typeface="Roboto"/>
              </a:rPr>
              <a:t>aut être exact sur la norme démocratique. Une démocratie ne dit pas que chacun sait également sur tout. Elle dit que nul ne peut être durablement subordonné aux décisions d’autrui au seul motif qu’il possède moins de savoir légitime, moins de titres ou moins de capital. L’égalité politique, dans la littérature normative, ne signifie pas effacement des différences de compétence ; elle signifie que les institutions doivent traiter chacun comme co-auteur possible des règles communes, et non comme simple destinataire de décisions prises par des mieux dotés. </a:t>
            </a:r>
          </a:p>
          <a:p>
            <a:pPr algn="just">
              <a:lnSpc>
                <a:spcPts val="1289"/>
              </a:lnSpc>
            </a:pPr>
          </a:p>
          <a:p>
            <a:pPr algn="just">
              <a:lnSpc>
                <a:spcPts val="1289"/>
              </a:lnSpc>
            </a:pPr>
            <a:r>
              <a:rPr lang="en-US" sz="920">
                <a:solidFill>
                  <a:srgbClr val="000000"/>
                </a:solidFill>
                <a:latin typeface="Roboto"/>
                <a:ea typeface="Roboto"/>
                <a:cs typeface="Roboto"/>
                <a:sym typeface="Roboto"/>
              </a:rPr>
              <a:t>C’est pourquoi la méritocratie, lorsqu’elle se politise sans limite, devient ambiguë. Pris à la lettre, le terme désigne un ordre où l’influence est distribuée selon le mérite. Mais la difficulté apparaît immédiatement : qui définit ce mérite, à partir de quels critères, dans quelles institutions, au bénéfice de quelles dispositions déjà valorisées ? La philosophie contemporaine de la méritocratie rappelle précisément que le terme est instable et contesté, parce qu’il tend à transformer en mérite des avantages qui dépendent déjà d’inégalités antérieures de socialisation, d’éducation et d’accès aux ressources.</a:t>
            </a:r>
          </a:p>
          <a:p>
            <a:pPr algn="just">
              <a:lnSpc>
                <a:spcPts val="1289"/>
              </a:lnSpc>
            </a:pPr>
          </a:p>
          <a:p>
            <a:pPr algn="just">
              <a:lnSpc>
                <a:spcPts val="1289"/>
              </a:lnSpc>
            </a:pPr>
            <a:r>
              <a:rPr lang="en-US" sz="920">
                <a:solidFill>
                  <a:srgbClr val="000000"/>
                </a:solidFill>
                <a:latin typeface="Roboto"/>
                <a:ea typeface="Roboto"/>
                <a:cs typeface="Roboto"/>
                <a:sym typeface="Roboto"/>
              </a:rPr>
              <a:t>Le chapitre ne plaide donc pas pour une politique sans compétence. Il soutient autre chose : la compétence doit être remise à sa place. Elle est un moyen d’éclairage, un facteur de qualité dans la délibération et la mise en œuvre, parfois une contrainte forte contre le mensonge ou l’improvisation. Elle n’est pas un principe autosuffisant de légitimité ou déterminant sur la question politique et sociale - elle est une affaire de travail et de contribution sociétale aux activités économiques, sans pouvoir lui préexister. Le commun n’est pas une simple affaire d’optimisation par les mieux dotés. Il concerne des êtres inégaux en ressources mais égaux en dignité politique et droits, parce qu’ils subissent ensemble les conséquences des formes communes et doivent pouvoir se reconnaître comme auteurs, au moins indirects, de ce qui les gouverne. </a:t>
            </a:r>
          </a:p>
          <a:p>
            <a:pPr algn="just">
              <a:lnSpc>
                <a:spcPts val="1289"/>
              </a:lnSpc>
            </a:pPr>
          </a:p>
          <a:p>
            <a:pPr algn="just">
              <a:lnSpc>
                <a:spcPts val="1289"/>
              </a:lnSpc>
            </a:pPr>
            <a:r>
              <a:rPr lang="en-US" sz="920">
                <a:solidFill>
                  <a:srgbClr val="000000"/>
                </a:solidFill>
                <a:latin typeface="Roboto"/>
                <a:ea typeface="Roboto"/>
                <a:cs typeface="Roboto"/>
                <a:sym typeface="Roboto"/>
              </a:rPr>
              <a:t>Le savoir peut instruire une décision. Le titre peut ouvrir une responsabilité. Le capital peut donner des moyens d’agir. Aucun de ces trois éléments ne fonde, en lui-même, une supériorité politique sur la question du commun. Une société juste doit donc reconnaître deux choses à la fois : que les savoirs et les compétences sont nécessaires ; qu’ils ne donnent pas, à eux seuls, le droit de parler plus vrai que les autres sur ce qui vaut pour tous. C’est à cette condition que l’exigence de qualité dans le gouvernement ne se retourne pas en hiérarchie silencieuse des êtres. </a:t>
            </a:r>
          </a:p>
        </p:txBody>
      </p:sp>
    </p:spTree>
  </p:cSld>
  <p:clrMapOvr>
    <a:masterClrMapping/>
  </p:clrMapOvr>
</p:sld>
</file>

<file path=ppt/slides/slide11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3411990"/>
            <a:ext cx="3002932" cy="697921"/>
          </a:xfrm>
          <a:prstGeom prst="rect">
            <a:avLst/>
          </a:prstGeom>
        </p:spPr>
        <p:txBody>
          <a:bodyPr anchor="t" rtlCol="false" tIns="0" lIns="0" bIns="0" rIns="0">
            <a:spAutoFit/>
          </a:bodyPr>
          <a:lstStyle/>
          <a:p>
            <a:pPr algn="l">
              <a:lnSpc>
                <a:spcPts val="2835"/>
              </a:lnSpc>
            </a:pPr>
            <a:r>
              <a:rPr lang="en-US" sz="2025">
                <a:solidFill>
                  <a:srgbClr val="000000"/>
                </a:solidFill>
                <a:latin typeface="Anton"/>
                <a:ea typeface="Anton"/>
                <a:cs typeface="Anton"/>
                <a:sym typeface="Anton"/>
              </a:rPr>
              <a:t>Gouverner sans être individués</a:t>
            </a:r>
          </a:p>
        </p:txBody>
      </p:sp>
    </p:spTree>
  </p:cSld>
  <p:clrMapOvr>
    <a:masterClrMapping/>
  </p:clrMapOvr>
</p:sld>
</file>

<file path=ppt/slides/slide11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598688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La crise n’est</a:t>
            </a:r>
            <a:r>
              <a:rPr lang="en-US" sz="920">
                <a:solidFill>
                  <a:srgbClr val="000000"/>
                </a:solidFill>
                <a:latin typeface="Roboto"/>
                <a:ea typeface="Roboto"/>
                <a:cs typeface="Roboto"/>
                <a:sym typeface="Roboto"/>
              </a:rPr>
              <a:t> pas seulement institutionnelle ou culturelle. Elle tient aussi à une insuffisance plus difficile à mesurer : le défaut de gouvernement de soi chez ceux qui prétendent gouverner les autres. Par gouvernement de soi, il ne faut pas entendre une perfection morale privée, ni une vertu d’apparat. Il faut entendre une discipline plus exigeante : la capacité à ne pas se laisser entièrement conduire par ses intérêts immédiats, ses réflexes de corps, ses habitudes de position et ses justifications automatiques. La philosophie morale contemporaine formule sobrement ce point : être autonome, au sens fort, c’est se gouverner soi-même, c’est-à-dire agir à partir de raisons et de motifs que l’on peut reconnaître comme siens, et non simplement subir des déterminations extérieures ou des automatismes de rôle. </a:t>
            </a:r>
          </a:p>
          <a:p>
            <a:pPr algn="just">
              <a:lnSpc>
                <a:spcPts val="1289"/>
              </a:lnSpc>
            </a:pPr>
          </a:p>
          <a:p>
            <a:pPr algn="just">
              <a:lnSpc>
                <a:spcPts val="1289"/>
              </a:lnSpc>
            </a:pPr>
            <a:r>
              <a:rPr lang="en-US" sz="920">
                <a:solidFill>
                  <a:srgbClr val="000000"/>
                </a:solidFill>
                <a:latin typeface="Roboto"/>
                <a:ea typeface="Roboto"/>
                <a:cs typeface="Roboto"/>
                <a:sym typeface="Roboto"/>
              </a:rPr>
              <a:t>Ce point devient politique dès qu’une responsabilité publique est exercée. Une fonction peut être légalement valide et humainement mal habitée. Un mandat peut être régulier et manquer pourtant de présence au réel qu’il affecte. Le droit français le reconnaît lui-même lorsqu’il rappelle, à l’article 15 de la Déclaration de 1789, que « la société a le droit de demander compte à tout agent public de son administration ». La Haute Autorité pour la transparence de la vie publique prolonge cette logique lorsqu’elle se définit comme une institution indépendante chargée de promouvoir la probité et l’exemplarité des responsables publics, de contrôler leur déontologie et de diffuser une culture de l’intégrité. </a:t>
            </a:r>
          </a:p>
          <a:p>
            <a:pPr algn="just">
              <a:lnSpc>
                <a:spcPts val="1289"/>
              </a:lnSpc>
            </a:pPr>
          </a:p>
          <a:p>
            <a:pPr algn="just">
              <a:lnSpc>
                <a:spcPts val="1289"/>
              </a:lnSpc>
            </a:pPr>
            <a:r>
              <a:rPr lang="en-US" sz="920">
                <a:solidFill>
                  <a:srgbClr val="000000"/>
                </a:solidFill>
                <a:latin typeface="Roboto"/>
                <a:ea typeface="Roboto"/>
                <a:cs typeface="Roboto"/>
                <a:sym typeface="Roboto"/>
              </a:rPr>
              <a:t>Cela signifie une chose simple : gouverner ne peut pas être réduit à la maîtrise des procédures. La Haute Autorité l’écrit avec une netteté utile : la transparence n’est pas une fin en soi ; elle est un moyen de restaurer la confiance des citoyens et de favoriser l’intériorisation de règles déontologiques. Le même corpus insiste sur le fait que l’exemplarité passe par l’acquisition de réflexes déontologiques, « loin d’être innée », et par des « sagesses pratiques » orientées vers le bien commun, même quand aucune règle n’impose explicitement tel ou tel comportement. Autrement dit, le droit encadre ; il ne remplace pas le travail moral et consciencieux, qu’exige l’exercice d’une charge. </a:t>
            </a:r>
          </a:p>
          <a:p>
            <a:pPr algn="just">
              <a:lnSpc>
                <a:spcPts val="1289"/>
              </a:lnSpc>
            </a:pPr>
          </a:p>
          <a:p>
            <a:pPr algn="just">
              <a:lnSpc>
                <a:spcPts val="1289"/>
              </a:lnSpc>
            </a:pPr>
            <a:r>
              <a:rPr lang="en-US" sz="920">
                <a:solidFill>
                  <a:srgbClr val="000000"/>
                </a:solidFill>
                <a:latin typeface="Roboto"/>
                <a:ea typeface="Roboto"/>
                <a:cs typeface="Roboto"/>
                <a:sym typeface="Roboto"/>
              </a:rPr>
              <a:t>C’est là que la crise française prend une profondeur particulière. Une part des élites a beaucoup appris à gouverner par instruments, par langage public, par validation procédurale, par expertise et par cadrage. Elle a moins appris à se gouverner à proportion de la puissance qu’elle exerce. Le symptôme n’est pas une faute individuelle généralisée ; c’est une désarticulation.</a:t>
            </a:r>
          </a:p>
        </p:txBody>
      </p:sp>
    </p:spTree>
  </p:cSld>
  <p:clrMapOvr>
    <a:masterClrMapping/>
  </p:clrMapOvr>
</p:sld>
</file>

<file path=ppt/slides/slide11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598688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En février 2025, l</a:t>
            </a:r>
            <a:r>
              <a:rPr lang="en-US" sz="920">
                <a:solidFill>
                  <a:srgbClr val="000000"/>
                </a:solidFill>
                <a:latin typeface="Roboto"/>
                <a:ea typeface="Roboto"/>
                <a:cs typeface="Roboto"/>
                <a:sym typeface="Roboto"/>
              </a:rPr>
              <a:t>e CEVIPOF parlait lui-même d’un « grand désarroi démocratique » et d’une crise de légitimité. Ce contraste ne dit pas seulement que le local serait aimé et le national rejeté. Il dit plus précisément qu’une responsabilité située, exposée, proche, demeure plus lisible qu’une responsabilité centrale portée par des appareils dont les logiques internes deviennent trop opaques pour beaucoup. Ce que révèle cette dissociation est plus sévère qu’un simple défaut de communication : une partie des gouvernants reste perçue comme compétente dans les formes, mais moins crédible dans son rapport vécu au commun. Gouverner sans se gouverner, c’est exactement cela : savoir décider sans savoir encore depuis quel lieu humain on décide. </a:t>
            </a:r>
          </a:p>
          <a:p>
            <a:pPr algn="just">
              <a:lnSpc>
                <a:spcPts val="1289"/>
              </a:lnSpc>
            </a:pPr>
          </a:p>
          <a:p>
            <a:pPr algn="just">
              <a:lnSpc>
                <a:spcPts val="1289"/>
              </a:lnSpc>
            </a:pPr>
            <a:r>
              <a:rPr lang="en-US" sz="920">
                <a:solidFill>
                  <a:srgbClr val="000000"/>
                </a:solidFill>
                <a:latin typeface="Roboto"/>
                <a:ea typeface="Roboto"/>
                <a:cs typeface="Roboto"/>
                <a:sym typeface="Roboto"/>
              </a:rPr>
              <a:t>Les demandes citoyennes récentes vont d’ailleurs dans ce sens. Elles ne demandent pas seulement des règles plus strictes ou des procédures plus propres ; elles demandent aussi des élus capables d’écoute, de présence, de participation réelle et de lien. Dans les matériaux déjà travaillés pour ce livre, les contributions du Grand Débat réclament explicitement une formation des élus et des agents à l’écoute et à la participation citoyenne, ainsi qu’un réancrage de la décision dans des relations plus proches et plus habitables. </a:t>
            </a:r>
          </a:p>
          <a:p>
            <a:pPr algn="just">
              <a:lnSpc>
                <a:spcPts val="1289"/>
              </a:lnSpc>
            </a:pPr>
          </a:p>
          <a:p>
            <a:pPr algn="just">
              <a:lnSpc>
                <a:spcPts val="1289"/>
              </a:lnSpc>
            </a:pPr>
            <a:r>
              <a:rPr lang="en-US" sz="920">
                <a:solidFill>
                  <a:srgbClr val="000000"/>
                </a:solidFill>
                <a:latin typeface="Roboto"/>
                <a:ea typeface="Roboto"/>
                <a:cs typeface="Roboto"/>
                <a:sym typeface="Roboto"/>
              </a:rPr>
              <a:t>Ces demandes nomment indirectement le problème. Si l’on demande de former les élus à l’écoute, à la participation et à la relation, c’est qu’un mandat ne peut plus être tenu comme simple exercice de fonction. Il faut désormais autre chose : une capacité à entendre des expériences sociales qui n’entrent pas spontanément dans les catégories d’appareil, à reconnaître des formes de vulnérabilité et de dignité qui ne se laissent pas réduire à la gestion, et à accepter que la légitimité se joue aussi dans la manière d’habiter une responsabilité. Le savoir institutionnel ne suffit pas ; il faut une lucidité plus élémentaire sur ce qu’est une vie exposée au pouvoir.</a:t>
            </a:r>
          </a:p>
          <a:p>
            <a:pPr algn="just">
              <a:lnSpc>
                <a:spcPts val="1289"/>
              </a:lnSpc>
            </a:pPr>
          </a:p>
          <a:p>
            <a:pPr algn="just">
              <a:lnSpc>
                <a:spcPts val="1289"/>
              </a:lnSpc>
            </a:pPr>
            <a:r>
              <a:rPr lang="en-US" sz="920">
                <a:solidFill>
                  <a:srgbClr val="000000"/>
                </a:solidFill>
                <a:latin typeface="Roboto"/>
                <a:ea typeface="Roboto"/>
                <a:cs typeface="Roboto"/>
                <a:sym typeface="Roboto"/>
              </a:rPr>
              <a:t>Par lucidité anthropologique, ce chapitre n’entend pas une théorie totale de l’homme. Quel serait l’orgueil ! Il entend une compétence plus rare : savoir que l’objet premier du gouvernement est composé d’êtres libre conscients, exposés à la souffrance, à la dépendance, au besoin de survie, à la peur de l’abaissement, à la demande de considération et de sens. Que son moyen de gouvernement à titre de justification n’a rien de permissif dans le possible d’aliénation des gouvernés à sa responsabilité propre. Une élite peut connaître parfaitement un dossier et manquer pourtant le réel humain qu’il affecte. </a:t>
            </a:r>
          </a:p>
        </p:txBody>
      </p:sp>
    </p:spTree>
  </p:cSld>
  <p:clrMapOvr>
    <a:masterClrMapping/>
  </p:clrMapOvr>
</p:sld>
</file>

<file path=ppt/slides/slide11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517726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Elle peut parler le</a:t>
            </a:r>
            <a:r>
              <a:rPr lang="en-US" sz="920">
                <a:solidFill>
                  <a:srgbClr val="000000"/>
                </a:solidFill>
                <a:latin typeface="Roboto"/>
                <a:ea typeface="Roboto"/>
                <a:cs typeface="Roboto"/>
                <a:sym typeface="Roboto"/>
              </a:rPr>
              <a:t> langage du bien commun sans sentir ce qui, dans des vies concrètes, rend une décision supportable ou humiliante, habitable ou dévastatrice. C’est à cet endroit que la maîtrise des formes et le discours de registre technique devient insuffisant.</a:t>
            </a:r>
          </a:p>
          <a:p>
            <a:pPr algn="just">
              <a:lnSpc>
                <a:spcPts val="1289"/>
              </a:lnSpc>
            </a:pPr>
          </a:p>
          <a:p>
            <a:pPr algn="just">
              <a:lnSpc>
                <a:spcPts val="1289"/>
              </a:lnSpc>
            </a:pPr>
            <a:r>
              <a:rPr lang="en-US" sz="920">
                <a:solidFill>
                  <a:srgbClr val="000000"/>
                </a:solidFill>
                <a:latin typeface="Roboto"/>
                <a:ea typeface="Roboto"/>
                <a:cs typeface="Roboto"/>
                <a:sym typeface="Roboto"/>
              </a:rPr>
              <a:t>Il faut donc distinguer deux niveaux. Le premier relève de la compétence publique : savoir organiser, arbitrer, décider, justifier, mettre en œuvre. Le second relève du gouvernement de soi : savoir se surveiller, se limiter, se déprendre de l’automaticité de sa position, résister à l’ivresse des procédures et du prestige, et maintenir vivant le rapport entre fonction et conscience. La première qualité est nécessaire. La seconde est décisive. Sans elle, la compétence devient aisément un pouvoir sans intériorité, c’est-à-dire un pouvoir qui sait faire sans savoir encore ce qu’il fait à des hommes.</a:t>
            </a:r>
          </a:p>
          <a:p>
            <a:pPr algn="just">
              <a:lnSpc>
                <a:spcPts val="1289"/>
              </a:lnSpc>
            </a:pPr>
          </a:p>
          <a:p>
            <a:pPr algn="just">
              <a:lnSpc>
                <a:spcPts val="1289"/>
              </a:lnSpc>
            </a:pPr>
            <a:r>
              <a:rPr lang="en-US" sz="920">
                <a:solidFill>
                  <a:srgbClr val="000000"/>
                </a:solidFill>
                <a:latin typeface="Roboto"/>
                <a:ea typeface="Roboto"/>
                <a:cs typeface="Roboto"/>
                <a:sym typeface="Roboto"/>
              </a:rPr>
              <a:t>C’est pourquoi la crise n’est pas seulement institutionnelle, plus que globale sans pouvoir être caractérisée ou nommée. Elle tient aussi au fait qu’une part des élites a été mieux formée à l’exercice des mécanismes qu’à l’épreuve de soi qu’ils exigent. On a multiplié les normes, les contrôles, les outils de prévention, les obligations déclaratives et les instruments d’évaluation. Tout cela est nécessaire. Mais tout cela ne dispense pas de la question plus rude : qui gouverne, depuis quel rapport à lui-même, avec quelle conscience de sa propre limite, avec quelle capacité à demeurer comptable de ce qu’il impose aux autres ? Sans cette question, la déontologie se réduit au respect minimal des règles ; elle ne devient jamais une manière d’habiter le pouvoir. </a:t>
            </a:r>
          </a:p>
          <a:p>
            <a:pPr algn="just">
              <a:lnSpc>
                <a:spcPts val="1289"/>
              </a:lnSpc>
            </a:pPr>
          </a:p>
          <a:p>
            <a:pPr algn="just">
              <a:lnSpc>
                <a:spcPts val="1289"/>
              </a:lnSpc>
            </a:pPr>
            <a:r>
              <a:rPr lang="en-US" sz="920">
                <a:solidFill>
                  <a:srgbClr val="000000"/>
                </a:solidFill>
                <a:latin typeface="Roboto"/>
                <a:ea typeface="Roboto"/>
                <a:cs typeface="Roboto"/>
                <a:sym typeface="Roboto"/>
              </a:rPr>
              <a:t>Gouverner sans se gouverner est donc l’une des formes contemporaines de l’irresponsabilité. Non pas l’irresponsabilité spectaculaire des scandales, mais celle, plus ordinaire et plus dangereuse, qui laisse croire qu’une fonction, une procédure et une compétence suffisent à légitimer celui qui les exerce. Ce chapitre soutient l’inverse. Une élite n’est légitime qu’à la condition de convertir son savoir, sa position et ses moyens en responsabilité intérieurement tenue. Sans ce travail, elle garde la charge et perd le commun.</a:t>
            </a:r>
          </a:p>
        </p:txBody>
      </p:sp>
    </p:spTree>
  </p:cSld>
  <p:clrMapOvr>
    <a:masterClrMapping/>
  </p:clrMapOvr>
</p:sld>
</file>

<file path=ppt/slides/slide11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3411990"/>
            <a:ext cx="3002932" cy="697921"/>
          </a:xfrm>
          <a:prstGeom prst="rect">
            <a:avLst/>
          </a:prstGeom>
        </p:spPr>
        <p:txBody>
          <a:bodyPr anchor="t" rtlCol="false" tIns="0" lIns="0" bIns="0" rIns="0">
            <a:spAutoFit/>
          </a:bodyPr>
          <a:lstStyle/>
          <a:p>
            <a:pPr algn="l">
              <a:lnSpc>
                <a:spcPts val="2835"/>
              </a:lnSpc>
            </a:pPr>
            <a:r>
              <a:rPr lang="en-US" sz="2025">
                <a:solidFill>
                  <a:srgbClr val="000000"/>
                </a:solidFill>
                <a:latin typeface="Anton"/>
                <a:ea typeface="Anton"/>
                <a:cs typeface="Anton"/>
                <a:sym typeface="Anton"/>
              </a:rPr>
              <a:t>Le chiffre ne remplace pas la conscience morale</a:t>
            </a:r>
          </a:p>
        </p:txBody>
      </p:sp>
    </p:spTree>
  </p:cSld>
  <p:clrMapOvr>
    <a:masterClrMapping/>
  </p:clrMapOvr>
</p:sld>
</file>

<file path=ppt/slides/slide11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13750"/>
            <a:ext cx="4262400" cy="647266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Le chiffre</a:t>
            </a:r>
            <a:r>
              <a:rPr lang="en-US" sz="920">
                <a:solidFill>
                  <a:srgbClr val="000000"/>
                </a:solidFill>
                <a:latin typeface="Roboto"/>
                <a:ea typeface="Roboto"/>
                <a:cs typeface="Roboto"/>
                <a:sym typeface="Roboto"/>
              </a:rPr>
              <a:t> renseigne, compare, alerte, cadre, caractérise. Il ne dit pas, à lui seul, ce qu’il est juste de demander à des êtres humains, ni ce qui devient supportable ou humiliant dans la manière de gouverner à titre de finalité. Il n’est pas source d’évaluation hiérarchique d’un pouvoir vertueux. Le problème n’est pas que l’État mesure. Il doit mesurer. Le problème commence lorsque la mesure se présente comme équivalent suffisant du jugement, ou lorsque l’évaluation tient lieu de seul rapport au réel humain qu’elle prétend ordonner. Si le mode est à l’envers, et que nous sommes libres de chercher à le remettre à l’endroit, il s’agit davantage d’inverser notre lecture du réel et de la lecture déterminante que l’on se fait de notre avenir. Après le grand déni, la grande terreur, peur, psychologique - tout aussi contagieuse que le refus d’agir, le rejet de la différence. </a:t>
            </a:r>
          </a:p>
          <a:p>
            <a:pPr algn="just">
              <a:lnSpc>
                <a:spcPts val="1289"/>
              </a:lnSpc>
            </a:pPr>
          </a:p>
          <a:p>
            <a:pPr algn="just">
              <a:lnSpc>
                <a:spcPts val="1289"/>
              </a:lnSpc>
            </a:pPr>
            <a:r>
              <a:rPr lang="en-US" sz="920">
                <a:solidFill>
                  <a:srgbClr val="000000"/>
                </a:solidFill>
                <a:latin typeface="Roboto"/>
                <a:ea typeface="Roboto"/>
                <a:cs typeface="Roboto"/>
                <a:sym typeface="Roboto"/>
              </a:rPr>
              <a:t>La transformation récente de l’action publique française l’a rendu visible. Depuis la LOLF, a été explicitement déplacé la gestion de l’État d’une logique de moyens vers une logique de résultats, en associant les politiques publiques à des objectifs et à des indicateurs de performance. Ce déplacement a accru la lisibilité budgétaire et installé durablement la culture de l’évaluation dans l’administration. Mais ce gain de pilotage n’emporte pas par lui-même le sens du gouvernement. Mesurer des résultats n’épuise ni la qualité d’une relation entre institutions et citoyens, ni la portée morale des décisions prises, ni le type de monde qu’une politique rend habitable. </a:t>
            </a:r>
          </a:p>
          <a:p>
            <a:pPr algn="just">
              <a:lnSpc>
                <a:spcPts val="1289"/>
              </a:lnSpc>
            </a:pPr>
          </a:p>
          <a:p>
            <a:pPr algn="just">
              <a:lnSpc>
                <a:spcPts val="1289"/>
              </a:lnSpc>
            </a:pPr>
            <a:r>
              <a:rPr lang="en-US" sz="920">
                <a:solidFill>
                  <a:srgbClr val="000000"/>
                </a:solidFill>
                <a:latin typeface="Roboto"/>
                <a:ea typeface="Roboto"/>
                <a:cs typeface="Roboto"/>
                <a:sym typeface="Roboto"/>
              </a:rPr>
              <a:t>La difficulté apparaît plus nettement encore lorsque l’évaluation devient l’horizon principal de la réforme. Dans la période de la RGPP, la cible effective de la réforme de l’État a souvent été la recherche d’économies, avec renforcement de la verticalité administrative et contraintes accrues sur les services déconcentrés. Le bilan y est présenté comme contrasté, et France Stratégie y relève un manque de sens lié à une logique trop exclusivement budgétaire. Le chiffre ne devient pas faux pour autant. Il devient insuffisant. Il ordonne les moyens sans répondre encore à ce qui donne sens à leur usage, à titre de justificatif, dans la matérialité des actes qui en découlent après autorisation. </a:t>
            </a:r>
          </a:p>
          <a:p>
            <a:pPr algn="just">
              <a:lnSpc>
                <a:spcPts val="1289"/>
              </a:lnSpc>
            </a:pPr>
          </a:p>
          <a:p>
            <a:pPr algn="just">
              <a:lnSpc>
                <a:spcPts val="1289"/>
              </a:lnSpc>
            </a:pPr>
            <a:r>
              <a:rPr lang="en-US" sz="920">
                <a:solidFill>
                  <a:srgbClr val="000000"/>
                </a:solidFill>
                <a:latin typeface="Roboto"/>
                <a:ea typeface="Roboto"/>
                <a:cs typeface="Roboto"/>
                <a:sym typeface="Roboto"/>
              </a:rPr>
              <a:t>C’est pourquoi ce chapitre ne s’écrit pas contre l’indicateur, mais contre sa prétention implicite à totaliser le jugement. Un indicateur peut dire qu’un délai baisse, qu’un taux monte, qu’un objectif est atteint, qu’un coût diminue. Il ne dit pas encore si la décision a été comprise, si elle a respecté ceux qu’elle concerne, si elle a renforcé ou affaibli la dignité des sujets, si elle a été reçue comme juste, si elle a été portée par une parole responsable. Entre le chiffre et la conscience morale subsiste un écart irréductible. Le premier objective des écarts. La seconde juge ce qu’on fait subir, demander ou sacrifier à d’autres.</a:t>
            </a:r>
          </a:p>
        </p:txBody>
      </p:sp>
    </p:spTree>
  </p:cSld>
  <p:clrMapOvr>
    <a:masterClrMapping/>
  </p:clrMapOvr>
</p:sld>
</file>

<file path=ppt/slides/slide11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13750"/>
            <a:ext cx="4262400" cy="598688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L’OCDE f</a:t>
            </a:r>
            <a:r>
              <a:rPr lang="en-US" sz="920">
                <a:solidFill>
                  <a:srgbClr val="000000"/>
                </a:solidFill>
                <a:latin typeface="Roboto"/>
                <a:ea typeface="Roboto"/>
                <a:cs typeface="Roboto"/>
                <a:sym typeface="Roboto"/>
              </a:rPr>
              <a:t>ournit ici un point d’appui décisif. Dans son enquête 2024 sur les déterminants de la confiance, elle montre que le sentiment d’avoir voix au chapitre pèse très fortement sur la confiance dans le gouvernement national : 69 % des personnes qui estiment avoir leur mot à dire déclarent lui faire confiance, contre 22 % parmi celles qui pensent ne pas avoir voix au chapitre. Ce résultat compte beaucoup pour ce livre. Il indique que la qualité du commun ne se laisse pas réduire à des performances administratives. La perception d’être traité comme sujet politique pèse plus lourd que beaucoup d’autres variables objectivables. Le chiffre finit ainsi par montrer ce qui lui échappe : la centralité de la relation, de la reconnaissance et de la prise.</a:t>
            </a:r>
          </a:p>
          <a:p>
            <a:pPr algn="just">
              <a:lnSpc>
                <a:spcPts val="1289"/>
              </a:lnSpc>
            </a:pPr>
          </a:p>
          <a:p>
            <a:pPr algn="just">
              <a:lnSpc>
                <a:spcPts val="1289"/>
              </a:lnSpc>
            </a:pPr>
            <a:r>
              <a:rPr lang="en-US" sz="920">
                <a:solidFill>
                  <a:srgbClr val="000000"/>
                </a:solidFill>
                <a:latin typeface="Roboto"/>
                <a:ea typeface="Roboto"/>
                <a:cs typeface="Roboto"/>
                <a:sym typeface="Roboto"/>
              </a:rPr>
              <a:t>Il faut alors aller plus loin. Ce qui gouverne encore les peuples n’est pas seulement l’intérêt calculable. Ce sont aussi des attachements, des blessures, des peurs, des fidélités, des souvenirs de mépris, un besoin de considération, une demande de sens, parfois une exigence de réparation symbolique que les dispositifs les mieux construits peinent à saisir. Ces dimensions ne sont pas mystérieuses. Elles sont simplement d’un autre ordre que celui de la mesure standardisée. On peut les documenter, les approcher, les objectiver partiellement. On ne peut pas les remplacer par des tableaux de bord.</a:t>
            </a:r>
          </a:p>
          <a:p>
            <a:pPr algn="just">
              <a:lnSpc>
                <a:spcPts val="1289"/>
              </a:lnSpc>
            </a:pPr>
          </a:p>
          <a:p>
            <a:pPr algn="just">
              <a:lnSpc>
                <a:spcPts val="1289"/>
              </a:lnSpc>
            </a:pPr>
            <a:r>
              <a:rPr lang="en-US" sz="920">
                <a:solidFill>
                  <a:srgbClr val="000000"/>
                </a:solidFill>
                <a:latin typeface="Roboto"/>
                <a:ea typeface="Roboto"/>
                <a:cs typeface="Roboto"/>
                <a:sym typeface="Roboto"/>
              </a:rPr>
              <a:t>La sociologie de l’action publique quant à elle, l’a montré jusque sur des objets où la quantification paraît légitime. Rémy Ponge a décrit, à propos des souffrances psychiques liées au travail, comment un enjeu politique peut être redéfini comme problème personnel, dans un processus d’individualisation de la réparation. La leçon dépasse ce seul cas. Lorsque le chiffre devient le langage principal, la souffrance peut être enregistrée sans être encore reconnue comme question commune. </a:t>
            </a:r>
          </a:p>
          <a:p>
            <a:pPr algn="just">
              <a:lnSpc>
                <a:spcPts val="1289"/>
              </a:lnSpc>
            </a:pPr>
          </a:p>
          <a:p>
            <a:pPr algn="just">
              <a:lnSpc>
                <a:spcPts val="1289"/>
              </a:lnSpc>
            </a:pPr>
            <a:r>
              <a:rPr lang="en-US" sz="920">
                <a:solidFill>
                  <a:srgbClr val="000000"/>
                </a:solidFill>
                <a:latin typeface="Roboto"/>
                <a:ea typeface="Roboto"/>
                <a:cs typeface="Roboto"/>
                <a:sym typeface="Roboto"/>
              </a:rPr>
              <a:t>C’est à cet endroit que la conscience morale redevient décisive. Non comme supplément sentimental ajouté après coup à la bonne gestion, mais comme faculté de juger ce que la mise en équivalence chiffrée tend à aplanir. Gouverner par indicateurs suppose toujours des choix préalables : que mesure-t-on, qu’est-ce qui compte, qu’est-ce qui reste hors champ, quel type d’effet est tenu pour pertinent, quelle temporalité est jugée recevable, quel coût humain devient acceptable au nom d’un résultat meilleur, ailleurs. Le chiffre ne produit pas lui-même ces arbitrages. Il les reçoit d’un ordre de valeur qui lui préexiste, puis les stabilise.</a:t>
            </a:r>
          </a:p>
        </p:txBody>
      </p:sp>
    </p:spTree>
  </p:cSld>
  <p:clrMapOvr>
    <a:masterClrMapping/>
  </p:clrMapOvr>
</p:sld>
</file>

<file path=ppt/slides/slide11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13750"/>
            <a:ext cx="4262400" cy="485341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C</a:t>
            </a:r>
            <a:r>
              <a:rPr lang="en-US" sz="920">
                <a:solidFill>
                  <a:srgbClr val="000000"/>
                </a:solidFill>
                <a:latin typeface="Roboto"/>
                <a:ea typeface="Roboto"/>
                <a:cs typeface="Roboto"/>
                <a:sym typeface="Roboto"/>
              </a:rPr>
              <a:t>’est pourquoi le chiffre ne remplace pas la conscience morale : il la présuppose sans pouvoir l’assumer. Il présuppose une idée du bien administré, une définition des priorités, une hiérarchie des urgences, un seuil de tolérance aux pertes, aux frustrations, aux délais et aux sacrifices. Tant que ces choix restent implicites, l’évaluation donne l’illusion d’une neutralité plus grande qu’elle n’en possède. Elle paraît simplement constater, alors qu’elle continue de participer à une définition du supportable.</a:t>
            </a:r>
          </a:p>
          <a:p>
            <a:pPr algn="just">
              <a:lnSpc>
                <a:spcPts val="1289"/>
              </a:lnSpc>
            </a:pPr>
          </a:p>
          <a:p>
            <a:pPr algn="just">
              <a:lnSpc>
                <a:spcPts val="1289"/>
              </a:lnSpc>
            </a:pPr>
            <a:r>
              <a:rPr lang="en-US" sz="920">
                <a:solidFill>
                  <a:srgbClr val="000000"/>
                </a:solidFill>
                <a:latin typeface="Roboto"/>
                <a:ea typeface="Roboto"/>
                <a:cs typeface="Roboto"/>
                <a:sym typeface="Roboto"/>
              </a:rPr>
              <a:t>Il ne faut donc pas opposer de manière puérile le nombre et l’humain. Une politique qui renoncerait à mesurer s’exposerait à l’aveuglement, à l’irresponsabilité ou au pur verbe. Le point plus juste est le suivant : le chiffre est nécessaire pour discipliner l’action ; il devient dangereux lorsqu’il prétend se substituer à l’épreuve morale de ce qu’il ordonne. Il aide à voir ; il ne voit pas à notre place. Il peut rendre certaines erreurs plus difficiles ; il ne juge pas ce qu’une société doit à ceux qu’elle gouverne.</a:t>
            </a:r>
          </a:p>
          <a:p>
            <a:pPr algn="just">
              <a:lnSpc>
                <a:spcPts val="1289"/>
              </a:lnSpc>
            </a:pPr>
          </a:p>
          <a:p>
            <a:pPr algn="just">
              <a:lnSpc>
                <a:spcPts val="1289"/>
              </a:lnSpc>
            </a:pPr>
            <a:r>
              <a:rPr lang="en-US" sz="920">
                <a:solidFill>
                  <a:srgbClr val="000000"/>
                </a:solidFill>
                <a:latin typeface="Roboto"/>
                <a:ea typeface="Roboto"/>
                <a:cs typeface="Roboto"/>
                <a:sym typeface="Roboto"/>
              </a:rPr>
              <a:t>La crise contemporaine tient en partie à cette confusion. Les élites ont appris à piloter, à comparer, à évaluer, à objectiver et à démontrer. Elles peinent davantage à répondre à la question plus nue : que faisons-nous subir à des sujets humains lorsque nous transformons leurs existences en variables d’ajustement d’un dispositif réputé rationnel et neutre ? Tant que cette question demeure hors champ, les indicateurs peuvent s’améliorer sans que le commun devienne plus habitable.</a:t>
            </a:r>
          </a:p>
          <a:p>
            <a:pPr algn="just">
              <a:lnSpc>
                <a:spcPts val="1289"/>
              </a:lnSpc>
            </a:pPr>
          </a:p>
          <a:p>
            <a:pPr algn="just">
              <a:lnSpc>
                <a:spcPts val="1289"/>
              </a:lnSpc>
            </a:pPr>
            <a:r>
              <a:rPr lang="en-US" sz="920">
                <a:solidFill>
                  <a:srgbClr val="000000"/>
                </a:solidFill>
                <a:latin typeface="Roboto"/>
                <a:ea typeface="Roboto"/>
                <a:cs typeface="Roboto"/>
                <a:sym typeface="Roboto"/>
              </a:rPr>
              <a:t>La règle de tenue est donc simple. Toute politique conduite par objectifs et indicateurs doit être reconduite devant une conscience morale capable de juger ce que les chiffres n’épuisent pas. Sans cela, le gouvernement devient plus exact dans ses moyens et plus aveugle sur ses fins. Et un peuple peut continuer à être administré avec précision tout en cessant de croire qu’on gouverne encore depuis le lieu où sa dignité compte.</a:t>
            </a:r>
          </a:p>
        </p:txBody>
      </p:sp>
    </p:spTree>
  </p:cSld>
  <p:clrMapOvr>
    <a:masterClrMapping/>
  </p:clrMapOvr>
</p:sld>
</file>

<file path=ppt/slides/slide11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3411990"/>
            <a:ext cx="3453022" cy="697921"/>
          </a:xfrm>
          <a:prstGeom prst="rect">
            <a:avLst/>
          </a:prstGeom>
        </p:spPr>
        <p:txBody>
          <a:bodyPr anchor="t" rtlCol="false" tIns="0" lIns="0" bIns="0" rIns="0">
            <a:spAutoFit/>
          </a:bodyPr>
          <a:lstStyle/>
          <a:p>
            <a:pPr algn="l">
              <a:lnSpc>
                <a:spcPts val="2835"/>
              </a:lnSpc>
            </a:pPr>
            <a:r>
              <a:rPr lang="en-US" sz="2025">
                <a:solidFill>
                  <a:srgbClr val="000000"/>
                </a:solidFill>
                <a:latin typeface="Anton"/>
                <a:ea typeface="Anton"/>
                <a:cs typeface="Anton"/>
                <a:sym typeface="Anton"/>
              </a:rPr>
              <a:t>La critique est devenue langage de gouvernement aveugle</a:t>
            </a:r>
          </a:p>
        </p:txBody>
      </p:sp>
    </p:spTree>
  </p:cSld>
  <p:clrMapOvr>
    <a:masterClrMapping/>
  </p:clrMapOvr>
</p:sld>
</file>

<file path=ppt/slides/slide1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13750"/>
            <a:ext cx="4262400" cy="647266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Ce qui s’est affaibli n’est pas d’abord le politique. Ce qui s’est affaibli, c’est la puissance d’organisation des formes par lesquelles la politique prétendait encore le saisir, l’ordonner et le représenter : idéologies, offres politiques et captation partiosanes. La crise</a:t>
            </a:r>
            <a:r>
              <a:rPr lang="en-US" sz="920">
                <a:solidFill>
                  <a:srgbClr val="000000"/>
                </a:solidFill>
                <a:latin typeface="Roboto"/>
                <a:ea typeface="Roboto"/>
                <a:cs typeface="Roboto"/>
                <a:sym typeface="Roboto"/>
              </a:rPr>
              <a:t> contemporaine ne tient donc pas d’abord à un vide. Elle tient à un décalage devenu visible entre des structures toujours présentes et l’objet humain auquel elles continuent de s’adresser, des gouvernés, comme si sa figure n’avait pas changé. La représentation politique, dans sa définition la plus sobre, consiste à rendre présentes des voix, des opinions et des perspectives dans les processus de décision publique ; la légitimité, elle, ne se réduit pas à l’existence de formes régulières, mais concerne la capacité des institutions et des décisions à être justifiables à ceux sur qui elles s’exercent. </a:t>
            </a:r>
          </a:p>
          <a:p>
            <a:pPr algn="just">
              <a:lnSpc>
                <a:spcPts val="1289"/>
              </a:lnSpc>
            </a:pPr>
          </a:p>
          <a:p>
            <a:pPr algn="just">
              <a:lnSpc>
                <a:spcPts val="1289"/>
              </a:lnSpc>
            </a:pPr>
            <a:r>
              <a:rPr lang="en-US" sz="920">
                <a:solidFill>
                  <a:srgbClr val="000000"/>
                </a:solidFill>
                <a:latin typeface="Roboto"/>
                <a:ea typeface="Roboto"/>
                <a:cs typeface="Roboto"/>
                <a:sym typeface="Roboto"/>
              </a:rPr>
              <a:t>Le malentendu vient souvent de là. On parle comme si le problème principal était institutionnel, procédural ou communicationnel. Il est plus profond. Ce qui ne tient plus, ce n’est pas seulement un mode de représentation, un régime de partis ou une capacité de réforme. C’est la correspondance entre des médiations politiques héritées et ce qu’elles prétendent encore organiser : des sujets humains qui ne vivent plus, ne se lisent plus et ne se rapportent p</a:t>
            </a:r>
            <a:r>
              <a:rPr lang="en-US" sz="920">
                <a:solidFill>
                  <a:srgbClr val="000000"/>
                </a:solidFill>
                <a:latin typeface="Roboto"/>
                <a:ea typeface="Roboto"/>
                <a:cs typeface="Roboto"/>
                <a:sym typeface="Roboto"/>
              </a:rPr>
              <a:t>lus au commun selon les cadres qui avaient permis à ces médiations de faire sens. Les matériaux citoyens réunis dans le Grand Débat ne décrivent pas une sortie du politique, mais une demande insistante de prise, de proximité, de participation située et de traduction plus fidèle entre parole civique et décision. Entre d’autres termes, d’aliénation au faire société par le politique, et non l’économique.</a:t>
            </a:r>
          </a:p>
          <a:p>
            <a:pPr algn="just">
              <a:lnSpc>
                <a:spcPts val="1289"/>
              </a:lnSpc>
            </a:pPr>
          </a:p>
          <a:p>
            <a:pPr algn="just">
              <a:lnSpc>
                <a:spcPts val="1289"/>
              </a:lnSpc>
            </a:pPr>
            <a:r>
              <a:rPr lang="en-US" sz="920">
                <a:solidFill>
                  <a:srgbClr val="000000"/>
                </a:solidFill>
                <a:latin typeface="Roboto"/>
                <a:ea typeface="Roboto"/>
                <a:cs typeface="Roboto"/>
                <a:sym typeface="Roboto"/>
              </a:rPr>
              <a:t>Concernant les grands récits idéologiques, ils n’ont pas disparu. Ils ont perdu une part de leur force structurante du fait de ce rapport distendu entre gouvernants et gouvernés. Ils continuent d’ordonner les appareils, les réflexes de commentaire, les fidélités de position et les affrontements codifiés et rebonds d’opinion. Ils organisent moins profondément la vie intérieure et l’expérience politique ordinaire de beaucoup d’individus. La difficulté qui leur est liée ne tient donc pas à l’absence de langage politique, mais au fait que ces langages survivent plus vite qu’ils n’éclairent encore la fabrication du commun. Les indicateurs de confiance vont dans le même sens : dans les démocraties étudiées par l’OCDE, le sentiment d’avoir réellement voix au chapitre pèse lourdement sur la confiance, bien davantage que la seule qualité perçue des services, ce qui montre que la crise porte moins sur la disparition du politique que sur l’affaiblissement des médiations qui rendent la participation crédible et acceptable en son jeu et codes. Il faut alors repartir de ce qui précède leur capture car nous sommes politiques avant d’être représentés, administrés, classés ou mobilisés.</a:t>
            </a:r>
          </a:p>
          <a:p>
            <a:pPr algn="just">
              <a:lnSpc>
                <a:spcPts val="1289"/>
              </a:lnSpc>
            </a:pPr>
          </a:p>
        </p:txBody>
      </p:sp>
    </p:spTree>
  </p:cSld>
  <p:clrMapOvr>
    <a:masterClrMapping/>
  </p:clrMapOvr>
</p:sld>
</file>

<file path=ppt/slides/slide12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453181"/>
            <a:ext cx="4262400" cy="663458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La cri</a:t>
            </a:r>
            <a:r>
              <a:rPr lang="en-US" sz="920">
                <a:solidFill>
                  <a:srgbClr val="000000"/>
                </a:solidFill>
                <a:latin typeface="Roboto"/>
                <a:ea typeface="Roboto"/>
                <a:cs typeface="Roboto"/>
                <a:sym typeface="Roboto"/>
              </a:rPr>
              <a:t>tique n’est plus seulement une extériorité telle que définie dans le rôle institutionnel et fonctionnel qu’elle pouvait avoir il y a  plusieurs décennies. Elle ne se tient plus simplement face au pouvoir comme un geste de dévoilement venu d’ailleurs. Dans la lecture foucaldienne, gouvernementalité et critique se développent ensemble : gouverner implique des raisons, des procédures et des limites ; critiquer consiste à interroger ces raisons, ces procédures et ces limites. La critique n’est donc pas naturellement hors pouvoir, elle est condition de participation face à une structure de domination. Elle peut devenir l’un de ses modes d’intelligence et de réglage. </a:t>
            </a:r>
          </a:p>
          <a:p>
            <a:pPr algn="just">
              <a:lnSpc>
                <a:spcPts val="1289"/>
              </a:lnSpc>
            </a:pPr>
          </a:p>
          <a:p>
            <a:pPr algn="just">
              <a:lnSpc>
                <a:spcPts val="1289"/>
              </a:lnSpc>
            </a:pPr>
            <a:r>
              <a:rPr lang="en-US" sz="920">
                <a:solidFill>
                  <a:srgbClr val="000000"/>
                </a:solidFill>
                <a:latin typeface="Roboto"/>
                <a:ea typeface="Roboto"/>
                <a:cs typeface="Roboto"/>
                <a:sym typeface="Roboto"/>
              </a:rPr>
              <a:t>C’est à partir de là que le problème change de nature. Une critique née pour défaire des évidences peut, une fois installée dans les institutions, cesser d’être seulement une mise à l’épreuve. Elle devient aussi un langage disponible pour qualifier, hiérarchiser, corriger, réformer et encadrer à hauteur d’expression subjective. Anne Revillard le montre nettement avec la notion d’« expertise critique » : un discours expert peut être mobilisé pour contester des politiques existantes tout en entrant dans les circuits mêmes de la réforme publique. La critique ne disparaît pas ; elle change de fonction, car elle est elle même critère de justification de la cautionnabilité des décision gouvernementales. </a:t>
            </a:r>
          </a:p>
          <a:p>
            <a:pPr algn="just">
              <a:lnSpc>
                <a:spcPts val="1289"/>
              </a:lnSpc>
            </a:pPr>
          </a:p>
          <a:p>
            <a:pPr algn="just">
              <a:lnSpc>
                <a:spcPts val="1289"/>
              </a:lnSpc>
            </a:pPr>
            <a:r>
              <a:rPr lang="en-US" sz="920">
                <a:solidFill>
                  <a:srgbClr val="000000"/>
                </a:solidFill>
                <a:latin typeface="Roboto"/>
                <a:ea typeface="Roboto"/>
                <a:cs typeface="Roboto"/>
                <a:sym typeface="Roboto"/>
              </a:rPr>
              <a:t>Cette transformation apparaît clairement dans les dispositifs participatifs. La sociologie de l’action publique montre que la participation n’est pas seulement une promesse de démocratisation ; elle devient aussi une catégorie d’action publique, avec ses formats, ses procédures, ses publics et ses effets propres. Alors même qu’elle devrait cautionner la recevabilité des expressions individuelles et citoyennes de communautés culturelles non déterminées dans leurs praxis, par la critique dite scientifique. Les travaux récents soulignent d’ailleurs qu’assimiler la participation à un instrument de gouvernement est devenu presque banal dans la littérature, tant les dispositifs participatifs servent aussi à organiser l’acceptabilité, à canaliser les contributions et à rendre gouvernables certaines conflictualités. La critique de la verticalité n’est donc pas seulement recueillie ; elle peut être administrée. </a:t>
            </a:r>
          </a:p>
          <a:p>
            <a:pPr algn="just">
              <a:lnSpc>
                <a:spcPts val="1289"/>
              </a:lnSpc>
            </a:pPr>
          </a:p>
          <a:p>
            <a:pPr algn="just">
              <a:lnSpc>
                <a:spcPts val="1289"/>
              </a:lnSpc>
            </a:pPr>
            <a:r>
              <a:rPr lang="en-US" sz="920">
                <a:solidFill>
                  <a:srgbClr val="000000"/>
                </a:solidFill>
                <a:latin typeface="Roboto"/>
                <a:ea typeface="Roboto"/>
                <a:cs typeface="Roboto"/>
                <a:sym typeface="Roboto"/>
              </a:rPr>
              <a:t>C’est en ce sens précis que la critique peut devenir langage de gouvernement. Elle continue d’employer les mots de l’émancipation, de l’inclusion, de la vigilance, de la reconnaissance, de la pluralité ou de la transparence ; mais, une fois institutionnalisée, elle ne sert plus seulement à ouvrir. Elle sert aussi à régler les seuils de recevabilité, à produire des formats d’expression légitimes, à orienter les comportements attendus, à définir ce qui doit être corrigé et la manière correcte de le nommer. Cela ne rend pas la critique fausse. Cela oblige à reconnaître qu’elle peut devenir, elle aussi, une technique de cadrage.</a:t>
            </a:r>
          </a:p>
        </p:txBody>
      </p:sp>
    </p:spTree>
  </p:cSld>
  <p:clrMapOvr>
    <a:masterClrMapping/>
  </p:clrMapOvr>
</p:sld>
</file>

<file path=ppt/slides/slide12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453181"/>
            <a:ext cx="4262400" cy="663458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Le poin</a:t>
            </a:r>
            <a:r>
              <a:rPr lang="en-US" sz="920">
                <a:solidFill>
                  <a:srgbClr val="000000"/>
                </a:solidFill>
                <a:latin typeface="Roboto"/>
                <a:ea typeface="Roboto"/>
                <a:cs typeface="Roboto"/>
                <a:sym typeface="Roboto"/>
              </a:rPr>
              <a:t>t décisif de ce chapitre, pour ce livre, est que cette transformation peut produire une nouvelle hétéronomie. Non plus l’hétéronomie d’un ordre brut qui imposerait sans justification, mais celle d’un langage qui se présente comme moralement avancé et qui, pour cette raison même, échappe plus facilement à l’examen de sa propre fonction. Une critique institutionnalisée peut distribuer les positions jugées conscientes et celles réputées opaques, les paroles recevables et celles tenues pour en retard sur le sens du temps. Elle ne gouverne pas seulement par la règle ; elle gouverne aussi par le rang moral implicite qu’elle attribue aux énoncés qu’elle énonce à titre d’adhésion à la communauté politique qu’elle souhaite former. Cette conséquence est une inférence, mais elle est directement soutenue par l’entrée de la critique experte et participative dans les circuits de réforme et de gestion. </a:t>
            </a:r>
          </a:p>
          <a:p>
            <a:pPr algn="just">
              <a:lnSpc>
                <a:spcPts val="1289"/>
              </a:lnSpc>
            </a:pPr>
          </a:p>
          <a:p>
            <a:pPr algn="just">
              <a:lnSpc>
                <a:spcPts val="1289"/>
              </a:lnSpc>
            </a:pPr>
            <a:r>
              <a:rPr lang="en-US" sz="920">
                <a:solidFill>
                  <a:srgbClr val="000000"/>
                </a:solidFill>
                <a:latin typeface="Roboto"/>
                <a:ea typeface="Roboto"/>
                <a:cs typeface="Roboto"/>
                <a:sym typeface="Roboto"/>
              </a:rPr>
              <a:t>Les médias aggravent souvent ce déplacement. Non parce qu’ils formeraient un bloc homogène, ni parce que les publics seraient passifs, mais parce qu’ils participent à la formation, à la reproduction et à la contestation des croyances publiques. Les travaux sur l’espace public médiatique montrent que la médiatisation du politique intensifie la concurrence pour l’attention, valorise la lisibilité immédiate et tend à privilégier la confrontation d’opinions au détriment de la délibération. Dans un tel cadre, la critique publique peut devenir moins un travail de discernement qu’un régime de visibilité, de tension et de classement rapide. </a:t>
            </a:r>
          </a:p>
          <a:p>
            <a:pPr algn="just">
              <a:lnSpc>
                <a:spcPts val="1289"/>
              </a:lnSpc>
            </a:pPr>
          </a:p>
          <a:p>
            <a:pPr algn="just">
              <a:lnSpc>
                <a:spcPts val="1289"/>
              </a:lnSpc>
            </a:pPr>
            <a:r>
              <a:rPr lang="en-US" sz="920">
                <a:solidFill>
                  <a:srgbClr val="000000"/>
                </a:solidFill>
                <a:latin typeface="Roboto"/>
                <a:ea typeface="Roboto"/>
                <a:cs typeface="Roboto"/>
                <a:sym typeface="Roboto"/>
              </a:rPr>
              <a:t>Il faut pourtant refuser une facilité symétrique : les habitants ne sont pas des réceptacles passifs. Les travaux sur les publics rappellent qu’il faut se garder des oppositions trop simples entre médias et espace public, ou entre audience et jugement. Les citoyens interprètent, filtrent, traduisent et résistent. Cela n’innocente pas les médiations. Cela signifie seulement que leur pouvoir ne tient pas à la passivité supposée du public, mais à leur capacité de fixer les formes dominantes de visibilité, de qualification et d’intensité par leur expression publique. </a:t>
            </a:r>
          </a:p>
          <a:p>
            <a:pPr algn="just">
              <a:lnSpc>
                <a:spcPts val="1289"/>
              </a:lnSpc>
            </a:pPr>
          </a:p>
          <a:p>
            <a:pPr algn="just">
              <a:lnSpc>
                <a:spcPts val="1289"/>
              </a:lnSpc>
            </a:pPr>
            <a:r>
              <a:rPr lang="en-US" sz="920">
                <a:solidFill>
                  <a:srgbClr val="000000"/>
                </a:solidFill>
                <a:latin typeface="Roboto"/>
                <a:ea typeface="Roboto"/>
                <a:cs typeface="Roboto"/>
                <a:sym typeface="Roboto"/>
              </a:rPr>
              <a:t>C’est pourquoi le problème n’est pas qu’il y aurait trop de critique. Le problème est qu’une part de la critique publique se vit encore comme si elle occupait naturellement la position de la lucidité, alors qu’elle participe elle-même à la production de l’espace gouvernable. Il ne peut en exister une légitime et cautionnée sans que l’autre ne soit entendue, si toutes ne sont qu’évaluation humaines d’une posture politique vis-à-vis d’une autre dans des fers communautaires. Une fois devenue langage d’institution, de réforme, de communication publique ou de participation encadrée, elle ne peut plus se traiter comme un dehors innocent. Elle doit répondre d’elle-même avec la même exigence qu’elle applique aux autres formes de pouvoir. </a:t>
            </a:r>
          </a:p>
        </p:txBody>
      </p:sp>
    </p:spTree>
  </p:cSld>
  <p:clrMapOvr>
    <a:masterClrMapping/>
  </p:clrMapOvr>
</p:sld>
</file>

<file path=ppt/slides/slide12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3411990"/>
            <a:ext cx="3002932" cy="697921"/>
          </a:xfrm>
          <a:prstGeom prst="rect">
            <a:avLst/>
          </a:prstGeom>
        </p:spPr>
        <p:txBody>
          <a:bodyPr anchor="t" rtlCol="false" tIns="0" lIns="0" bIns="0" rIns="0">
            <a:spAutoFit/>
          </a:bodyPr>
          <a:lstStyle/>
          <a:p>
            <a:pPr algn="l">
              <a:lnSpc>
                <a:spcPts val="2835"/>
              </a:lnSpc>
            </a:pPr>
            <a:r>
              <a:rPr lang="en-US" sz="2025">
                <a:solidFill>
                  <a:srgbClr val="000000"/>
                </a:solidFill>
                <a:latin typeface="Anton"/>
                <a:ea typeface="Anton"/>
                <a:cs typeface="Anton"/>
                <a:sym typeface="Anton"/>
              </a:rPr>
              <a:t>Ce que les élites doivent réapprendre</a:t>
            </a:r>
          </a:p>
        </p:txBody>
      </p:sp>
    </p:spTree>
  </p:cSld>
  <p:clrMapOvr>
    <a:masterClrMapping/>
  </p:clrMapOvr>
</p:sld>
</file>

<file path=ppt/slides/slide12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372218"/>
            <a:ext cx="4262400" cy="647266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Ce que les élites doivent</a:t>
            </a:r>
            <a:r>
              <a:rPr lang="en-US" sz="920">
                <a:solidFill>
                  <a:srgbClr val="000000"/>
                </a:solidFill>
                <a:latin typeface="Roboto"/>
                <a:ea typeface="Roboto"/>
                <a:cs typeface="Roboto"/>
                <a:sym typeface="Roboto"/>
              </a:rPr>
              <a:t> réapprendre n’est pas un supplément de communication. Elles doivent réapprendre une disposition plus première : écouter avant de cadrer, situer avant de déployer, et entendre avant de traduire. Il a été rappelé que le sentiment d’avoir voix au chapitre pèse fortement sur la confiance accordée aux pouvoirs publics, et que, dans les interactions ordinaires avec les institutions, la réactivité, l’équité du traitement et l’ouverture à l’avis des citoyens comptent parmi les déterminants majeurs de cette confiance. Une élite qui n’écoute plus vraiment peut encore administrer ; elle ne sait plus convaincre qu’elle gouverne depuis le lieu du commun. Hors l’erreur de croire pouvoir faire confiance à des responsables politiques, demeure ici importante la considération d’écoute et de remise en question à réinsérer dans le débat public sous forme d’inversion de la charge. les gouvernés sont responsables d’eux même, les élites peut être moins.</a:t>
            </a:r>
          </a:p>
          <a:p>
            <a:pPr algn="just">
              <a:lnSpc>
                <a:spcPts val="1289"/>
              </a:lnSpc>
            </a:pPr>
          </a:p>
          <a:p>
            <a:pPr algn="just">
              <a:lnSpc>
                <a:spcPts val="1289"/>
              </a:lnSpc>
            </a:pPr>
            <a:r>
              <a:rPr lang="en-US" sz="920">
                <a:solidFill>
                  <a:srgbClr val="000000"/>
                </a:solidFill>
                <a:latin typeface="Roboto"/>
                <a:ea typeface="Roboto"/>
                <a:cs typeface="Roboto"/>
                <a:sym typeface="Roboto"/>
              </a:rPr>
              <a:t>Elles doivent ensuite réapprendre la médiation. Lorsqu’une élite ne sait plus médiatiser, elle compense souvent par plus d’expertise, plus de procédure, plus d’explication. C’est une erreur de diagnostic. Ce qui doit être renforcé n’est pas la seule consultation, mais la prise en compte effective de cette consultation et la co-construction des politiques publiques via une forme du mandat impératif. Ils demandent aussi de former les élus et les agents à l’écoute des usagers et des plus fragiles, et de distinguer clairement participation, consultation, délibération et évaluation. Cela signifie qu’une décision n’est pas mieux acceptée parce qu’elle est mieux présentée, mais parce qu’elle passe par des formes crédibles de traduction entre les expériences vécues et l’action publique.  </a:t>
            </a:r>
          </a:p>
          <a:p>
            <a:pPr algn="just">
              <a:lnSpc>
                <a:spcPts val="1289"/>
              </a:lnSpc>
            </a:pPr>
          </a:p>
          <a:p>
            <a:pPr algn="just">
              <a:lnSpc>
                <a:spcPts val="1289"/>
              </a:lnSpc>
            </a:pPr>
            <a:r>
              <a:rPr lang="en-US" sz="920">
                <a:solidFill>
                  <a:srgbClr val="000000"/>
                </a:solidFill>
                <a:latin typeface="Roboto"/>
                <a:ea typeface="Roboto"/>
                <a:cs typeface="Roboto"/>
                <a:sym typeface="Roboto"/>
              </a:rPr>
              <a:t>Elles doivent aussi réapprendre la responsabilité au sens premier. Non la seule responsabilité juridique minimale, mais celle qui consiste à répondre de ce que leurs décisions font à des vies humaines concrètes. La légitimité démocratique ne tient pas seulement à la régularité des procédures ; elle tient aussi au fait que l’exercice du pouvoir puisse être justifié à ceux sur qui il s’exerce. C’est le cœur de la raison publique : le pouvoir commun n’est légitime qu’à condition d’être justifiable sur un terrain partageable, surtout sous conditions de désaccord. dans la théorie démocratique représentative est souverain, et le représentant délégataire d’un mandat. Le mandaté ne peut se déresponsabiliser de sa charge en en demandant toujours davantage contre la volonté de ceux qui l’ont élu. </a:t>
            </a:r>
          </a:p>
          <a:p>
            <a:pPr algn="just">
              <a:lnSpc>
                <a:spcPts val="1289"/>
              </a:lnSpc>
            </a:pPr>
          </a:p>
          <a:p>
            <a:pPr algn="just">
              <a:lnSpc>
                <a:spcPts val="1289"/>
              </a:lnSpc>
            </a:pPr>
            <a:r>
              <a:rPr lang="en-US" sz="920">
                <a:solidFill>
                  <a:srgbClr val="000000"/>
                </a:solidFill>
                <a:latin typeface="Roboto"/>
                <a:ea typeface="Roboto"/>
                <a:cs typeface="Roboto"/>
                <a:sym typeface="Roboto"/>
              </a:rPr>
              <a:t>Elles doivent réapprendre le temps long. L’une des faiblesses contemporaines des élites est de gouverner trop souvent à l’horizon du séquençage, de l’annonce, de la réponse immédiate, du signal adressé à l’opinion ou au marché de l’attention. La prédictibilité d’autrui n’est pas une affaire de raison, mais de sujétion commune et incertaine, hors de la peur aux impératifs moraux portés par chacun. </a:t>
            </a:r>
          </a:p>
        </p:txBody>
      </p:sp>
    </p:spTree>
  </p:cSld>
  <p:clrMapOvr>
    <a:masterClrMapping/>
  </p:clrMapOvr>
</p:sld>
</file>

<file path=ppt/slides/slide12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614881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Les contributions du Grand Débat sont ici nettes : elles proposaient que le CESE soit garant du temps long dans les politiques publiques, qu’il joue un rôle de co-construction et qu’il soit saisi suffisamment en amont pour peser réellement sur la préparation des décisions. Réapprendre le temps long, ce n’est pas ralentir par principe ; c’est redonner une place à l’anticipation, aux allers-retours avec l’expertise, à la délibération et à la maturation du jugement. C’est entre autres inverser la temporalité politique en la calquant sur ceux qui en sont sujets, et qui vivent au plus bas de l’échelle d’exécution ou de sujétion aux gouvernements établis. Il s’agit moins d’aliéner par le haut, que justifier l’aliénation aux fers par le bas, au plus près de la condition humaine, la plus misérable comme la plus précaire, qui n’a d’influence que celle qu’elle peut apporter à proportion de ses ressources et capitaux propres. </a:t>
            </a:r>
          </a:p>
          <a:p>
            <a:pPr algn="just">
              <a:lnSpc>
                <a:spcPts val="1289"/>
              </a:lnSpc>
            </a:pPr>
          </a:p>
          <a:p>
            <a:pPr algn="just">
              <a:lnSpc>
                <a:spcPts val="1289"/>
              </a:lnSpc>
            </a:pPr>
            <a:r>
              <a:rPr lang="en-US" sz="920">
                <a:solidFill>
                  <a:srgbClr val="000000"/>
                </a:solidFill>
                <a:latin typeface="Roboto"/>
                <a:ea typeface="Roboto"/>
                <a:cs typeface="Roboto"/>
                <a:sym typeface="Roboto"/>
              </a:rPr>
              <a:t>Elles doivent</a:t>
            </a:r>
            <a:r>
              <a:rPr lang="en-US" sz="920">
                <a:solidFill>
                  <a:srgbClr val="000000"/>
                </a:solidFill>
                <a:latin typeface="Roboto"/>
                <a:ea typeface="Roboto"/>
                <a:cs typeface="Roboto"/>
                <a:sym typeface="Roboto"/>
              </a:rPr>
              <a:t> également réapprendre à ne pas mépriser la conflictualité. Le conflit n’est pas une pathologie provisoire du commun ; il est une condition normale d’une société libre traversée par des intérêts, des mémoires, des attachements et des conceptions du juste qui ne coïncident pas. Les théories démocratiques de la justification publique rappellent que le désaccord n’est pas un échec en soi, mais le point à partir duquel une justification politique doit être produite. C’est aussi le sens des dispositifs français de débat public : informer, permettre l’expression des positions, puis éclairer la décision, non supprimer artificiellement les dissensus. </a:t>
            </a:r>
          </a:p>
          <a:p>
            <a:pPr algn="just">
              <a:lnSpc>
                <a:spcPts val="1289"/>
              </a:lnSpc>
            </a:pPr>
          </a:p>
          <a:p>
            <a:pPr algn="just">
              <a:lnSpc>
                <a:spcPts val="1289"/>
              </a:lnSpc>
            </a:pPr>
            <a:r>
              <a:rPr lang="en-US" sz="920">
                <a:solidFill>
                  <a:srgbClr val="000000"/>
                </a:solidFill>
                <a:latin typeface="Roboto"/>
                <a:ea typeface="Roboto"/>
                <a:cs typeface="Roboto"/>
                <a:sym typeface="Roboto"/>
              </a:rPr>
              <a:t>Enfin, elles doivent réapprendre un rapport non instrumental au vrai. Tant qu’une élite ne voit dans le savoir qu’un appui de légitimation, dans l’expertise qu’un vêtement de nécessité, et dans la science qu’un auxiliaire de crédibilité, elle ne rencontre jamais pleinement ce que le vrai exige d’elle : exposition des méthodes, reconnaissance des controverses, visibilité des incertitudes, acceptation du fait que le savoir n’abolit ni le choix ni la responsabilité. </a:t>
            </a:r>
          </a:p>
          <a:p>
            <a:pPr algn="just">
              <a:lnSpc>
                <a:spcPts val="1289"/>
              </a:lnSpc>
            </a:pPr>
          </a:p>
          <a:p>
            <a:pPr algn="just">
              <a:lnSpc>
                <a:spcPts val="1289"/>
              </a:lnSpc>
            </a:pPr>
            <a:r>
              <a:rPr lang="en-US" sz="920">
                <a:solidFill>
                  <a:srgbClr val="000000"/>
                </a:solidFill>
                <a:latin typeface="Roboto"/>
                <a:ea typeface="Roboto"/>
                <a:cs typeface="Roboto"/>
                <a:sym typeface="Roboto"/>
              </a:rPr>
              <a:t>Ce que les élites doivent réapprendre n’a donc rien d’ornemental. Il ne s’agit pas d’un supplément éthique posé au-dessus de l’appareil. Il s’agit des conditions minimales pour que la fonction cesse d’être seulement exercée et recommence à être habitée sans sacralité culturelle de chacun des deux côtés du pouvoir - pas d’espérance pour les gouvernés, par d’inflation excessive de l’égo pour les gouvernants. Écoute, médiation, responsabilité, temps long, conflictualité non méprisée, rapport non instrumental au vrai : aucun de ces termes ne relève ici de la civilité décorative. Ils nomment les disciplines sans lesquelles une élite peut encore gouverner, mais ne sait plus pourquoi elle cesse d’être crue.</a:t>
            </a:r>
          </a:p>
        </p:txBody>
      </p:sp>
    </p:spTree>
  </p:cSld>
  <p:clrMapOvr>
    <a:masterClrMapping/>
  </p:clrMapOvr>
</p:sld>
</file>

<file path=ppt/slides/slide12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2118471" y="3303218"/>
            <a:ext cx="1091059" cy="537845"/>
          </a:xfrm>
          <a:prstGeom prst="rect">
            <a:avLst/>
          </a:prstGeom>
        </p:spPr>
        <p:txBody>
          <a:bodyPr anchor="t" rtlCol="false" tIns="0" lIns="0" bIns="0" rIns="0">
            <a:spAutoFit/>
          </a:bodyPr>
          <a:lstStyle/>
          <a:p>
            <a:pPr algn="ctr">
              <a:lnSpc>
                <a:spcPts val="4480"/>
              </a:lnSpc>
            </a:pPr>
            <a:r>
              <a:rPr lang="en-US" sz="3200">
                <a:solidFill>
                  <a:srgbClr val="000000"/>
                </a:solidFill>
                <a:latin typeface="Anton"/>
                <a:ea typeface="Anton"/>
                <a:cs typeface="Anton"/>
                <a:sym typeface="Anton"/>
              </a:rPr>
              <a:t>LIVRE V</a:t>
            </a:r>
          </a:p>
        </p:txBody>
      </p:sp>
      <p:sp>
        <p:nvSpPr>
          <p:cNvPr name="TextBox 3" id="3"/>
          <p:cNvSpPr txBox="true"/>
          <p:nvPr/>
        </p:nvSpPr>
        <p:spPr>
          <a:xfrm rot="0">
            <a:off x="2118471" y="3802963"/>
            <a:ext cx="3002932" cy="342293"/>
          </a:xfrm>
          <a:prstGeom prst="rect">
            <a:avLst/>
          </a:prstGeom>
        </p:spPr>
        <p:txBody>
          <a:bodyPr anchor="t" rtlCol="false" tIns="0" lIns="0" bIns="0" rIns="0">
            <a:spAutoFit/>
          </a:bodyPr>
          <a:lstStyle/>
          <a:p>
            <a:pPr algn="l">
              <a:lnSpc>
                <a:spcPts val="2835"/>
              </a:lnSpc>
            </a:pPr>
            <a:r>
              <a:rPr lang="en-US" sz="2025">
                <a:solidFill>
                  <a:srgbClr val="000000"/>
                </a:solidFill>
                <a:latin typeface="Anton"/>
                <a:ea typeface="Anton"/>
                <a:cs typeface="Anton"/>
                <a:sym typeface="Anton"/>
              </a:rPr>
              <a:t>Que faut-il refonder ?</a:t>
            </a:r>
          </a:p>
        </p:txBody>
      </p:sp>
    </p:spTree>
  </p:cSld>
  <p:clrMapOvr>
    <a:masterClrMapping/>
  </p:clrMapOvr>
</p:sld>
</file>

<file path=ppt/slides/slide12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3411990"/>
            <a:ext cx="3002932" cy="697921"/>
          </a:xfrm>
          <a:prstGeom prst="rect">
            <a:avLst/>
          </a:prstGeom>
        </p:spPr>
        <p:txBody>
          <a:bodyPr anchor="t" rtlCol="false" tIns="0" lIns="0" bIns="0" rIns="0">
            <a:spAutoFit/>
          </a:bodyPr>
          <a:lstStyle/>
          <a:p>
            <a:pPr algn="l">
              <a:lnSpc>
                <a:spcPts val="2835"/>
              </a:lnSpc>
            </a:pPr>
            <a:r>
              <a:rPr lang="en-US" sz="2025">
                <a:solidFill>
                  <a:srgbClr val="000000"/>
                </a:solidFill>
                <a:latin typeface="Anton"/>
                <a:ea typeface="Anton"/>
                <a:cs typeface="Anton"/>
                <a:sym typeface="Anton"/>
              </a:rPr>
              <a:t>L’entre-deux politique n’est pas une troisième voie</a:t>
            </a:r>
          </a:p>
        </p:txBody>
      </p:sp>
    </p:spTree>
  </p:cSld>
  <p:clrMapOvr>
    <a:masterClrMapping/>
  </p:clrMapOvr>
</p:sld>
</file>

<file path=ppt/slides/slide12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614881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La sortie n’est</a:t>
            </a:r>
            <a:r>
              <a:rPr lang="en-US" sz="920">
                <a:solidFill>
                  <a:srgbClr val="000000"/>
                </a:solidFill>
                <a:latin typeface="Roboto"/>
                <a:ea typeface="Roboto"/>
                <a:cs typeface="Roboto"/>
                <a:sym typeface="Roboto"/>
              </a:rPr>
              <a:t> ni l’idéologie totale, ni la technocratie, ni la guerre des subjectivités, des sexes, ou communautaires. Elle est plus difficile et plus étroite : une médiation légitime entre vérités situées. Ce chapitre nomme cet espace. Il ne propose ni une synthèse facile, ni un centre mou entre des excès opposés. Il cherche le lieu où une société peut encore tenir ensemble des sujets différents sans leur mentir, des savoirs robustes sans les idolâtrer, et des institutions communes sans les laisser devenir étrangères à ceux qu’elles gouvernent.</a:t>
            </a:r>
          </a:p>
          <a:p>
            <a:pPr algn="just">
              <a:lnSpc>
                <a:spcPts val="1289"/>
              </a:lnSpc>
            </a:pPr>
          </a:p>
          <a:p>
            <a:pPr algn="just">
              <a:lnSpc>
                <a:spcPts val="1289"/>
              </a:lnSpc>
            </a:pPr>
            <a:r>
              <a:rPr lang="en-US" sz="920">
                <a:solidFill>
                  <a:srgbClr val="000000"/>
                </a:solidFill>
                <a:latin typeface="Roboto"/>
                <a:ea typeface="Roboto"/>
                <a:cs typeface="Roboto"/>
                <a:sym typeface="Roboto"/>
              </a:rPr>
              <a:t>L’idéologie totale promet toujours la même chose : surmonter la division du social en identifiant enfin le principe qui l’ordonnera tout entier. Elle veut faire coïncider le peuple avec sa représentation, la société avec sa vérité, le pouvoir avec sa justification. Claude Lefort a précisément montré que la démocratie moderne rompt avec cette logique, parce qu’elle institue une forme de société où le pouvoir ne peut plus s’incarner en un point défini. Le pouvoir y devient un « lieu vide », c’est-à-dire un lieu qu’aucun individu ni aucun groupe ne peut durablement s’approprier comme s’il était le tout social. </a:t>
            </a:r>
          </a:p>
          <a:p>
            <a:pPr algn="just">
              <a:lnSpc>
                <a:spcPts val="1289"/>
              </a:lnSpc>
            </a:pPr>
          </a:p>
          <a:p>
            <a:pPr algn="just">
              <a:lnSpc>
                <a:spcPts val="1289"/>
              </a:lnSpc>
            </a:pPr>
            <a:r>
              <a:rPr lang="en-US" sz="920">
                <a:solidFill>
                  <a:srgbClr val="000000"/>
                </a:solidFill>
                <a:latin typeface="Roboto"/>
                <a:ea typeface="Roboto"/>
                <a:cs typeface="Roboto"/>
                <a:sym typeface="Roboto"/>
              </a:rPr>
              <a:t>La technocratie procède autrement, mais elle cherche elle aussi à éviter l’épreuve du politique. Elle ne prétend pas incarner le tout ; elle prétend l’optimiser. Elle remplace la question du juste par celle du plus efficace, l’arbitrage public par la solution experte, la conflictualité par l’ingénierie. Or la légitimité politique ne se réduit pas à la qualité technique d’une décision. Dans la tradition de la raison publique, une règle ou une décision n’est légitime que si elle peut être, d’une manière ou d’une autre, justifiée à ceux sur qui elle s’exerce. La procédure démocratique n’abolit pas le désaccord ; elle donne une forme justifiable à l’usage du pouvoir commun. </a:t>
            </a:r>
          </a:p>
          <a:p>
            <a:pPr algn="just">
              <a:lnSpc>
                <a:spcPts val="1289"/>
              </a:lnSpc>
            </a:pPr>
          </a:p>
          <a:p>
            <a:pPr algn="just">
              <a:lnSpc>
                <a:spcPts val="1289"/>
              </a:lnSpc>
            </a:pPr>
            <a:r>
              <a:rPr lang="en-US" sz="920">
                <a:solidFill>
                  <a:srgbClr val="000000"/>
                </a:solidFill>
                <a:latin typeface="Roboto"/>
                <a:ea typeface="Roboto"/>
                <a:cs typeface="Roboto"/>
                <a:sym typeface="Roboto"/>
              </a:rPr>
              <a:t>La guerre des subjectivités n’est pas une issue davantage. Elle surgit lorsque l’épuisement des récits communs et la défiance envers les institutions conduisent chacun à traiter son expérience comme source suffisante de validité politique. Le point de départ peut être juste : ne plus mentir sur soi, ne plus parler depuis des catégories mortes, ne plus laisser les appareils définir seuls ce qui compte. Mais, sans médiation, cette exigence se retourne. Le vrai individuel devient revendication de souveraineté, et le commun se dissout dans une concurrence de vécus, de blessures et de légitimités morales que rien ne parvient plus à traduire. La démocratie n’est alors ni dépassée ni approfondie ; elle est remplacée par une lutte sans forme entre positions qui ne se doivent plus mutuellement de justification.</a:t>
            </a:r>
          </a:p>
        </p:txBody>
      </p:sp>
    </p:spTree>
  </p:cSld>
  <p:clrMapOvr>
    <a:masterClrMapping/>
  </p:clrMapOvr>
</p:sld>
</file>

<file path=ppt/slides/slide12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582496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L’entre-deux politique commence</a:t>
            </a:r>
            <a:r>
              <a:rPr lang="en-US" sz="920">
                <a:solidFill>
                  <a:srgbClr val="000000"/>
                </a:solidFill>
                <a:latin typeface="Roboto"/>
                <a:ea typeface="Roboto"/>
                <a:cs typeface="Roboto"/>
                <a:sym typeface="Roboto"/>
              </a:rPr>
              <a:t> à l’endroit où l’on refuse ces trois tentations à la fois. Il suppose d’admettre d’abord que les vérités situées existent. Les sujets parlent depuis des histoires, des positions, des épreuves, des territoires, des classes, des attachements et des savoirs partiels. Aucune de ces positions n’est nulle. Aucune n’épuise non plus le commun. C’est pourquoi le rôle de la politique n’est ni de nier ces situations, ni de les absolutiser, mais de les faire entrer dans des formes où elles deviennent discutables, traduisibles et partiellement composables.</a:t>
            </a:r>
          </a:p>
          <a:p>
            <a:pPr algn="just">
              <a:lnSpc>
                <a:spcPts val="1289"/>
              </a:lnSpc>
            </a:pPr>
          </a:p>
          <a:p>
            <a:pPr algn="just">
              <a:lnSpc>
                <a:spcPts val="1289"/>
              </a:lnSpc>
            </a:pPr>
            <a:r>
              <a:rPr lang="en-US" sz="920">
                <a:solidFill>
                  <a:srgbClr val="000000"/>
                </a:solidFill>
                <a:latin typeface="Roboto"/>
                <a:ea typeface="Roboto"/>
                <a:cs typeface="Roboto"/>
                <a:sym typeface="Roboto"/>
              </a:rPr>
              <a:t>Cette médiation n’est pas un mensonge. Elle est une nécessité démocratique. La représentation politique, dans sa définition la plus sobre, consiste à rendre présentes, dans la décision publique, des voix, des opinions et des perspectives qui ne peuvent pas toutes gouverner directement. Elle est donc déjà une opération de traduction, non une pure reproduction. Le problème n’est pas qu’elle simplifie ; le problème commence lorsqu’elle oublie qu’elle simplifie et se présente comme transparence. Une représentation juste n’abolit pas l’écart entre le vécu et la décision ; elle l’assume, l’organise et en répond. </a:t>
            </a:r>
          </a:p>
          <a:p>
            <a:pPr algn="just">
              <a:lnSpc>
                <a:spcPts val="1289"/>
              </a:lnSpc>
            </a:pPr>
          </a:p>
          <a:p>
            <a:pPr algn="just">
              <a:lnSpc>
                <a:spcPts val="1289"/>
              </a:lnSpc>
            </a:pPr>
            <a:r>
              <a:rPr lang="en-US" sz="920">
                <a:solidFill>
                  <a:srgbClr val="000000"/>
                </a:solidFill>
                <a:latin typeface="Roboto"/>
                <a:ea typeface="Roboto"/>
                <a:cs typeface="Roboto"/>
                <a:sym typeface="Roboto"/>
              </a:rPr>
              <a:t>Il faut alors préciser ce qui rend une médiation légitime. Elle ne l’est pas parce qu’elle ferait disparaître le conflit. Elle l’est lorsqu’elle permet à des positions différentes d’entrer dans une scène commune sans être d’emblée écrasées ou sanctifiées. Elle l’est lorsqu’elle accepte la division du social sans la convertir immédiatement en guerre morale. Elle l’est lorsqu’elle articule des savoirs objectivables, des expériences situées, des intérêts divergents et des institutions décidantes sans faire passer l’un de ces plans pour le tout. La raison publique ne demande pas l’unanimité ; elle demande que la contrainte politique puisse être défendue sur un terrain partageable entre personnes libres et égales, malgré le désaccord durable. </a:t>
            </a:r>
          </a:p>
          <a:p>
            <a:pPr algn="just">
              <a:lnSpc>
                <a:spcPts val="1289"/>
              </a:lnSpc>
            </a:pPr>
          </a:p>
          <a:p>
            <a:pPr algn="just">
              <a:lnSpc>
                <a:spcPts val="1289"/>
              </a:lnSpc>
            </a:pPr>
            <a:r>
              <a:rPr lang="en-US" sz="920">
                <a:solidFill>
                  <a:srgbClr val="000000"/>
                </a:solidFill>
                <a:latin typeface="Roboto"/>
                <a:ea typeface="Roboto"/>
                <a:cs typeface="Roboto"/>
                <a:sym typeface="Roboto"/>
              </a:rPr>
              <a:t>Les matériaux déjà travaillés dans ce livre vont clairement dans ce sens. Les contributions citoyennes du Grand Débat ne demandaient ni un pouvoir pur des experts, ni une dissolution du commun dans la pure expression. Elles appelaient à  à des assemblées citoyennes, à une meilleure prise en compte des consultations, à des formes plus lisibles de participation à l’élaboration des lois et des politiques. Autrement dit, elles demandaient des formes où la parole située puisse être traduite dans la décision sans être purement absorbée.</a:t>
            </a:r>
          </a:p>
        </p:txBody>
      </p:sp>
    </p:spTree>
  </p:cSld>
  <p:clrMapOvr>
    <a:masterClrMapping/>
  </p:clrMapOvr>
</p:sld>
</file>

<file path=ppt/slides/slide12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404378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On voit alors ce que cet entre-deux exige des élites et des gouvernés. Les premières ne peuvent plus se contenter de parler depuis la hauteur des formes, ni depuis l’assurance des savoirs, ni depuis la pure légalité de leur fonction. Les seconds ne peuvent pas davantage réclamer que leur seule vérité vécue fasse loi. L’entre-deux politique oblige chacun : les institutions à traduire sans confisquer, les sujets à contribuer sans absolutiser leur position, les savoirs à éclairer sans commander, les médiations à décider sans se faire passer pour le réel lui-même. Que l’état redevienne régalien au sens premier dans ses fonctions, sans ne plus chercher à s’introduire dans les existence privées et individuelles. </a:t>
            </a:r>
          </a:p>
          <a:p>
            <a:pPr algn="just">
              <a:lnSpc>
                <a:spcPts val="1289"/>
              </a:lnSpc>
            </a:pPr>
          </a:p>
          <a:p>
            <a:pPr algn="just">
              <a:lnSpc>
                <a:spcPts val="1289"/>
              </a:lnSpc>
            </a:pPr>
            <a:r>
              <a:rPr lang="en-US" sz="920">
                <a:solidFill>
                  <a:srgbClr val="000000"/>
                </a:solidFill>
                <a:latin typeface="Roboto"/>
                <a:ea typeface="Roboto"/>
                <a:cs typeface="Roboto"/>
                <a:sym typeface="Roboto"/>
              </a:rPr>
              <a:t>C’est pourquoi cet entre-deux n’a rien de faible. Il demande plus de tenue que les absolus. Il oblige à maintenir ensemble ce qui se sépare facilement : l’humilité devant le réel, la fermeté sur certains faits, l’acceptation du conflit, la recherche d’une justification commune, et le refus de laisser la politique se réduire soit à une théologie du tout, soit à une administration de variables, soit à une guerre de consciences blessées. Il n’abolit ni l’incertitude ni la division. Il leur donne une forme qui peut encore être habitée.</a:t>
            </a:r>
          </a:p>
          <a:p>
            <a:pPr algn="just">
              <a:lnSpc>
                <a:spcPts val="1289"/>
              </a:lnSpc>
            </a:pPr>
          </a:p>
          <a:p>
            <a:pPr algn="just">
              <a:lnSpc>
                <a:spcPts val="1289"/>
              </a:lnSpc>
            </a:pPr>
            <a:r>
              <a:rPr lang="en-US" sz="920">
                <a:solidFill>
                  <a:srgbClr val="000000"/>
                </a:solidFill>
                <a:latin typeface="Roboto"/>
                <a:ea typeface="Roboto"/>
                <a:cs typeface="Roboto"/>
                <a:sym typeface="Roboto"/>
              </a:rPr>
              <a:t>La sortie, dans ce livre, n’est donc pas un retour à une unité perdue. Elle n’est pas non plus une célébration du pluralisme pour lui-même. Elle est une reconstruction du politique comme art difficile de médiatiser des vérités situées sans les écraser ni les idolâtrer. C’est à cette condition seulement que le commun peut redevenir plus qu’un décor institutionnel, et que la démocratie peut cesser d’être soit une promesse vide, soit une pure procédure, pour redevenir une forme exigeante de coexistence lucide.</a:t>
            </a:r>
          </a:p>
        </p:txBody>
      </p:sp>
    </p:spTree>
  </p:cSld>
  <p:clrMapOvr>
    <a:masterClrMapping/>
  </p:clrMapOvr>
</p:sld>
</file>

<file path=ppt/slides/slide1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777031"/>
            <a:ext cx="4262400" cy="598688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Non parce que chacun serait spontanément sage, ni par</a:t>
            </a:r>
            <a:r>
              <a:rPr lang="en-US" sz="920">
                <a:solidFill>
                  <a:srgbClr val="000000"/>
                </a:solidFill>
                <a:latin typeface="Roboto"/>
                <a:ea typeface="Roboto"/>
                <a:cs typeface="Roboto"/>
                <a:sym typeface="Roboto"/>
              </a:rPr>
              <a:t>ce que toute parole se vaudrait, mais parce que tout sujet humain est atteint par les effets du commun et ne peut s’empêcher d’en former un jugement. La théorie démocratique la plus élémentaire rappelle d’ailleurs que la démocratie ne se comprend pas d’abord comme science du gouvernement des meilleurs, mais comme cadre où des individus libres et égaux participent, en droit, à la justification des normes qui les gouvernent. Le point décisif n’est donc pas l’égalité des compétences ; c’est l’égalité de titre politique à être concerné par le commun. </a:t>
            </a:r>
          </a:p>
          <a:p>
            <a:pPr algn="just">
              <a:lnSpc>
                <a:spcPts val="1289"/>
              </a:lnSpc>
            </a:pPr>
          </a:p>
          <a:p>
            <a:pPr algn="just">
              <a:lnSpc>
                <a:spcPts val="1289"/>
              </a:lnSpc>
            </a:pPr>
            <a:r>
              <a:rPr lang="en-US" sz="920">
                <a:solidFill>
                  <a:srgbClr val="000000"/>
                </a:solidFill>
                <a:latin typeface="Roboto"/>
                <a:ea typeface="Roboto"/>
                <a:cs typeface="Roboto"/>
                <a:sym typeface="Roboto"/>
              </a:rPr>
              <a:t>C’est en ce sens qu’il faut entendre l’antériorité du politique. Elle ne désigne ni une innocence primitive, ni une souveraineté absolue de l’individu, ni une spontanéité sacrée du peuple. Elle désigne le fait plus simple que la contribution au commun ne tire pas d’abord sa dignité de la distribution inégale des ressources qui permettent ensuite de la faire valoir. Les écarts de réalisation sont immenses ; ils ne suffisent pas à fonder une hiérarchie morale des capacités premières à se rapporter à la chose commune. Lorsque la démocratie est pensée comme espace de justification entre égaux, le savoir, le titre ou la compétence peuvent éclairer la délibération ; ils ne convertissent pas, à eux seuls, l’inégalité des ressources en droit supérieur sur le commun. </a:t>
            </a:r>
          </a:p>
          <a:p>
            <a:pPr algn="just">
              <a:lnSpc>
                <a:spcPts val="1289"/>
              </a:lnSpc>
            </a:pPr>
          </a:p>
          <a:p>
            <a:pPr algn="just">
              <a:lnSpc>
                <a:spcPts val="1289"/>
              </a:lnSpc>
            </a:pPr>
            <a:r>
              <a:rPr lang="en-US" sz="920">
                <a:solidFill>
                  <a:srgbClr val="000000"/>
                </a:solidFill>
                <a:latin typeface="Roboto"/>
                <a:ea typeface="Roboto"/>
                <a:cs typeface="Roboto"/>
                <a:sym typeface="Roboto"/>
              </a:rPr>
              <a:t>Ce point est décisif car une société ne peut se convaincre que la compétence, le savoir, le titre, la maîtrise conceptuelle, l’accès aux réseaux ou la possession de capitaux divers, par héritage ou connivences, suffisent à légitimer une prééminence politique implicite. Elle peut même rationaliser cette prééminence au nom de l’efficacité, de la gouvernabilité ou de la lucidité. Elle ne résout rien pour autant. Elle déplace seulement le problème du côté de la sélection des voix jugées recevables en s’arrogeant le monopole de son cadrage, et oublie que la politique n’a jamais eu pour objet premier de consacrer des supériorités, mais de médiatiser un commun entre des êtres inégaux en ressources et pourtant irréductiblement concernés. Les propositions citoyennes insistant sur l’éducation à la citoyenneté, le mentorat, les parcours de participation et le contact humain disent bien cette difficulté : le problème n’est pas seulement d’ouvrir des canaux, mais de rendre les sujets capables d’entrer effectivement dans une scène commune sans être disqualifiés d’avance par leurs dotations héritées ou représentations intégrées. Ce n’est ni la volonté ni la peur qui condamne à l’immobilisme : c’est le jugement social et ses marqueurs de valeurs, cherchant à nous définir pour ce que nous ne sommes pas, ni pas encore, en vérité : libres.</a:t>
            </a:r>
          </a:p>
        </p:txBody>
      </p:sp>
    </p:spTree>
  </p:cSld>
  <p:clrMapOvr>
    <a:masterClrMapping/>
  </p:clrMapOvr>
</p:sld>
</file>

<file path=ppt/slides/slide13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3411990"/>
            <a:ext cx="3002932" cy="342293"/>
          </a:xfrm>
          <a:prstGeom prst="rect">
            <a:avLst/>
          </a:prstGeom>
        </p:spPr>
        <p:txBody>
          <a:bodyPr anchor="t" rtlCol="false" tIns="0" lIns="0" bIns="0" rIns="0">
            <a:spAutoFit/>
          </a:bodyPr>
          <a:lstStyle/>
          <a:p>
            <a:pPr algn="l">
              <a:lnSpc>
                <a:spcPts val="2835"/>
              </a:lnSpc>
            </a:pPr>
            <a:r>
              <a:rPr lang="en-US" sz="2025">
                <a:solidFill>
                  <a:srgbClr val="000000"/>
                </a:solidFill>
                <a:latin typeface="Anton"/>
                <a:ea typeface="Anton"/>
                <a:cs typeface="Anton"/>
                <a:sym typeface="Anton"/>
              </a:rPr>
              <a:t>Refaire peuple sans terreur</a:t>
            </a:r>
          </a:p>
        </p:txBody>
      </p:sp>
    </p:spTree>
  </p:cSld>
  <p:clrMapOvr>
    <a:masterClrMapping/>
  </p:clrMapOvr>
</p:sld>
</file>

<file path=ppt/slides/slide13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550111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Refaire peuple ne</a:t>
            </a:r>
            <a:r>
              <a:rPr lang="en-US" sz="920">
                <a:solidFill>
                  <a:srgbClr val="000000"/>
                </a:solidFill>
                <a:latin typeface="Roboto"/>
                <a:ea typeface="Roboto"/>
                <a:cs typeface="Roboto"/>
                <a:sym typeface="Roboto"/>
              </a:rPr>
              <a:t> signifie ni restaurer une unité perdue, ni fabriquer artificiellement une homogénéité morale. Le problème politique de notre temps n’est pas de rendre les sujets semblables. Il est d’organiser leur coexistence conflictuelle sans les abandonner à la pure dispersion. Dans la théorie contemporaine de la légitimité, une démocratie n’exige pas l’accord complet des consciences ; elle exige que l’exercice du pouvoir soit justifiable à ceux sur qui il s’exerce, dans un cadre de raison publique compatible avec le désaccord durable.</a:t>
            </a:r>
          </a:p>
          <a:p>
            <a:pPr algn="just">
              <a:lnSpc>
                <a:spcPts val="1289"/>
              </a:lnSpc>
            </a:pPr>
            <a:r>
              <a:rPr lang="en-US" sz="920">
                <a:solidFill>
                  <a:srgbClr val="000000"/>
                </a:solidFill>
                <a:latin typeface="Roboto"/>
                <a:ea typeface="Roboto"/>
                <a:cs typeface="Roboto"/>
                <a:sym typeface="Roboto"/>
              </a:rPr>
              <a:t> </a:t>
            </a:r>
          </a:p>
          <a:p>
            <a:pPr algn="just">
              <a:lnSpc>
                <a:spcPts val="1289"/>
              </a:lnSpc>
            </a:pPr>
            <a:r>
              <a:rPr lang="en-US" sz="920">
                <a:solidFill>
                  <a:srgbClr val="000000"/>
                </a:solidFill>
                <a:latin typeface="Roboto"/>
                <a:ea typeface="Roboto"/>
                <a:cs typeface="Roboto"/>
                <a:sym typeface="Roboto"/>
              </a:rPr>
              <a:t>C’est pourquoi la sortie n’est pas la tolérance au sens faible. Tolérer peut encore vouloir dire laisser subsister ce qu’on tient pour inférieur, déviant ou seulement provisoirement admissible. Refaire peuple demande davantage. Il faut des formes dans lesquelles nul ne puisse se poser comme propriétaire moral du commun. Le républicanisme contemporain formule ce point avec précision : la liberté politique n’est pas seulement absence d’entrave, mais absence de domination, c’est-à-dire absence d’une puissance arbitraire capable de disposer des autres sans répondre de ses raisons. </a:t>
            </a:r>
          </a:p>
          <a:p>
            <a:pPr algn="just">
              <a:lnSpc>
                <a:spcPts val="1289"/>
              </a:lnSpc>
            </a:pPr>
          </a:p>
          <a:p>
            <a:pPr algn="just">
              <a:lnSpc>
                <a:spcPts val="1289"/>
              </a:lnSpc>
            </a:pPr>
            <a:r>
              <a:rPr lang="en-US" sz="920">
                <a:solidFill>
                  <a:srgbClr val="000000"/>
                </a:solidFill>
                <a:latin typeface="Roboto"/>
                <a:ea typeface="Roboto"/>
                <a:cs typeface="Roboto"/>
                <a:sym typeface="Roboto"/>
              </a:rPr>
              <a:t>Refaire peuple suppose donc de renoncer à la tentation du salut politique. Une démocratie digne de ce nom ne sauve pas les âmes. Elle n’abolit ni la finitude, ni la peur, ni la blessure, ni le besoin de sens. Elle organise seulement, et c’est déjà immense, les conditions dans lesquelles des sujets libres et vulnérables peuvent habiter un monde commun sans être livrés à l’arbitraire. Dès que le politique prétend déterminer de l’extérieur la vérité intime, la bonne forme de l’existence ou l’unité morale des consciences, il quitte la légitimité et entre dans une pédagogie de domination. Cette limite est cohérente à la fois avec l’idée de raison publique et avec l’idéal républicain de non-domination. </a:t>
            </a:r>
          </a:p>
          <a:p>
            <a:pPr algn="just">
              <a:lnSpc>
                <a:spcPts val="1289"/>
              </a:lnSpc>
            </a:pPr>
          </a:p>
          <a:p>
            <a:pPr algn="just">
              <a:lnSpc>
                <a:spcPts val="1289"/>
              </a:lnSpc>
            </a:pPr>
            <a:r>
              <a:rPr lang="en-US" sz="920">
                <a:solidFill>
                  <a:srgbClr val="000000"/>
                </a:solidFill>
                <a:latin typeface="Roboto"/>
                <a:ea typeface="Roboto"/>
                <a:cs typeface="Roboto"/>
                <a:sym typeface="Roboto"/>
              </a:rPr>
              <a:t>Mais l’inverse ne vaut pas davantage. Refaire peuple ne consiste pas à laisser les subjectivités se juxtaposer en espérant qu’un commun surgira spontanément. Le pluralisme n’est pas une harmonie naturelle. La théorie du value pluralism rappelle qu’il existe plusieurs valeurs réelles, parfois incompatibles entre elles, sans qu’un principe unique permette toujours de les ordonner définitivement. Une société libre ne supprime pas ce pluralisme ; elle apprend à l’habiter par des compromis, des arbitrages, des procédures et des scènes de justification.</a:t>
            </a:r>
          </a:p>
        </p:txBody>
      </p:sp>
    </p:spTree>
  </p:cSld>
  <p:clrMapOvr>
    <a:masterClrMapping/>
  </p:clrMapOvr>
</p:sld>
</file>

<file path=ppt/slides/slide13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598688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C’</a:t>
            </a:r>
            <a:r>
              <a:rPr lang="en-US" sz="920">
                <a:solidFill>
                  <a:srgbClr val="000000"/>
                </a:solidFill>
                <a:latin typeface="Roboto"/>
                <a:ea typeface="Roboto"/>
                <a:cs typeface="Roboto"/>
                <a:sym typeface="Roboto"/>
              </a:rPr>
              <a:t>est pourquoi refaire peuple supposent des processus ciblés, inclusifs, proportionnés aux enjeux, capables de réduire les barrières d’entrée, de développer les compétences des citoyens et des agents publics, et surtout de garantir un impact réel de la participation, avec des mécanismes clairs de redevabilité. La participation significative n’y est pas pensée comme décoration démocratique, mais comme condition de politiques plus légitimes et plus habitables.</a:t>
            </a:r>
          </a:p>
          <a:p>
            <a:pPr algn="just">
              <a:lnSpc>
                <a:spcPts val="1289"/>
              </a:lnSpc>
            </a:pPr>
          </a:p>
          <a:p>
            <a:pPr algn="just">
              <a:lnSpc>
                <a:spcPts val="1289"/>
              </a:lnSpc>
            </a:pPr>
            <a:r>
              <a:rPr lang="en-US" sz="920">
                <a:solidFill>
                  <a:srgbClr val="000000"/>
                </a:solidFill>
                <a:latin typeface="Roboto"/>
                <a:ea typeface="Roboto"/>
                <a:cs typeface="Roboto"/>
                <a:sym typeface="Roboto"/>
              </a:rPr>
              <a:t>Dans le cas français, cette exigence est déjà partiellement reconnue. La DITP rappelle que la France est membre du Partenariat pour un gouvernement ouvert depuis 2014, qu’elle a publié en mars 2024 un quatrième plan d’action pour 2024-2026, et que ce cadre repose sur la transparence, la participation citoyenne, la redevabilité et la co-construction avec la société civile. L’Open Government Partnership souligne de son côté que ce quatrième plan comprend 17 engagements et comporte notamment un effort pour créer un statut juridique des citoyens participant aux dispositifs de démocratie délibérative. Cela indique une chose simple : l’État lui-même reconnaît qu’il faut désormais des formes de dialogue plus continues, plus partagées et plus crédibles entre institutions et société. </a:t>
            </a:r>
          </a:p>
          <a:p>
            <a:pPr algn="just">
              <a:lnSpc>
                <a:spcPts val="1289"/>
              </a:lnSpc>
            </a:pPr>
          </a:p>
          <a:p>
            <a:pPr algn="just">
              <a:lnSpc>
                <a:spcPts val="1289"/>
              </a:lnSpc>
            </a:pPr>
            <a:r>
              <a:rPr lang="en-US" sz="920">
                <a:solidFill>
                  <a:srgbClr val="000000"/>
                </a:solidFill>
                <a:latin typeface="Roboto"/>
                <a:ea typeface="Roboto"/>
                <a:cs typeface="Roboto"/>
                <a:sym typeface="Roboto"/>
              </a:rPr>
              <a:t>Refaire peuple, en France, ne peut donc signifier ni recentraliser symboliquement le commun comme si une langue unique du bien commun suffisait encore, ni abandonner le commun aux seules dynamiques d’expression dispersée. Il faut des médiations plus proches, plus lisibles, plus responsables, capables de traduire des expériences situées sans les confisquer. L’enjeu n’est pas d’administrer davantage les conduites. L’enjeu est de rendre la contribution plus habitable, la contradiction plus soutenable, et la décision plus justifiable.</a:t>
            </a:r>
          </a:p>
          <a:p>
            <a:pPr algn="just">
              <a:lnSpc>
                <a:spcPts val="1289"/>
              </a:lnSpc>
            </a:pPr>
          </a:p>
          <a:p>
            <a:pPr algn="just">
              <a:lnSpc>
                <a:spcPts val="1289"/>
              </a:lnSpc>
            </a:pPr>
            <a:r>
              <a:rPr lang="en-US" sz="920">
                <a:solidFill>
                  <a:srgbClr val="000000"/>
                </a:solidFill>
                <a:latin typeface="Roboto"/>
                <a:ea typeface="Roboto"/>
                <a:cs typeface="Roboto"/>
                <a:sym typeface="Roboto"/>
              </a:rPr>
              <a:t>Le peuple ne se refait donc ni par infusion morale, ni par récit total, ni par pilotage psychique des populations. Il se refait lorsqu’une société reconstitue des formes où les sujets peuvent se reconnaître comme concernés sans être absorbés, comme différents sans être livrés à la guerre, comme gouvernés sans être rabaissés à l’état d’objets. Refaire peuple, dans ce livre, ne veut rien dire d’autre : rendre à la coexistence humaine une forme assez juste pour que le commun cesse d’être soit un appareil, soit un mythe, soit un théâtre de blessures concurrentes, et redevienne une pratique exigeante de non-domination, de médiation et de responsabilité. </a:t>
            </a:r>
          </a:p>
        </p:txBody>
      </p:sp>
    </p:spTree>
  </p:cSld>
  <p:clrMapOvr>
    <a:masterClrMapping/>
  </p:clrMapOvr>
</p:sld>
</file>

<file path=ppt/slides/slide13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3411990"/>
            <a:ext cx="3002932" cy="697921"/>
          </a:xfrm>
          <a:prstGeom prst="rect">
            <a:avLst/>
          </a:prstGeom>
        </p:spPr>
        <p:txBody>
          <a:bodyPr anchor="t" rtlCol="false" tIns="0" lIns="0" bIns="0" rIns="0">
            <a:spAutoFit/>
          </a:bodyPr>
          <a:lstStyle/>
          <a:p>
            <a:pPr algn="l">
              <a:lnSpc>
                <a:spcPts val="2835"/>
              </a:lnSpc>
            </a:pPr>
            <a:r>
              <a:rPr lang="en-US" sz="2025">
                <a:solidFill>
                  <a:srgbClr val="000000"/>
                </a:solidFill>
                <a:latin typeface="Anton"/>
                <a:ea typeface="Anton"/>
                <a:cs typeface="Anton"/>
                <a:sym typeface="Anton"/>
              </a:rPr>
              <a:t>La transition juste est anthropologique et durable</a:t>
            </a:r>
          </a:p>
        </p:txBody>
      </p:sp>
    </p:spTree>
  </p:cSld>
  <p:clrMapOvr>
    <a:masterClrMapping/>
  </p:clrMapOvr>
</p:sld>
</file>

<file path=ppt/slides/slide13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582496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La tran</a:t>
            </a:r>
            <a:r>
              <a:rPr lang="en-US" sz="920">
                <a:solidFill>
                  <a:srgbClr val="000000"/>
                </a:solidFill>
                <a:latin typeface="Roboto"/>
                <a:ea typeface="Roboto"/>
                <a:cs typeface="Roboto"/>
                <a:sym typeface="Roboto"/>
              </a:rPr>
              <a:t>sition juste est souvent définie à partir de ses coûts sociaux. L’Organisation internationale du travail la présente comme une manière de verdir l’économie de façon équitable et inclusive, en créant du travail décent et en ne laissant personne de côté. La Commission européenne emploie une logique proche lorsqu’elle décrit le mécanisme pour une transition juste comme un outil destiné à faire en sorte que le passage vers la neutralité climatique se fasse d’une manière équitable dans les territoires les plus exposés aux coûts socio-économiques de cette transformation. </a:t>
            </a:r>
          </a:p>
          <a:p>
            <a:pPr algn="just">
              <a:lnSpc>
                <a:spcPts val="1289"/>
              </a:lnSpc>
            </a:pPr>
          </a:p>
          <a:p>
            <a:pPr algn="just">
              <a:lnSpc>
                <a:spcPts val="1289"/>
              </a:lnSpc>
            </a:pPr>
            <a:r>
              <a:rPr lang="en-US" sz="920">
                <a:solidFill>
                  <a:srgbClr val="000000"/>
                </a:solidFill>
                <a:latin typeface="Roboto"/>
                <a:ea typeface="Roboto"/>
                <a:cs typeface="Roboto"/>
                <a:sym typeface="Roboto"/>
              </a:rPr>
              <a:t>Ce cadrage est nécessaire. Il ne suffit pas. Une transition n’est pas durablement juste si elle ne part pas d’une vérité plus simple sur l’humain : les sujets ne sont ni des variables d’ajustement, ni des destinataires abstraits de politiques publiques. Ils sont des êtres limités, vulnérables, dépendants de liens, de ressources, d’attachements et de formes de reconnaissance sans lesquelles aucune transformation ne devient habitable. L’IPCC définit d’ailleurs la vulnérabilité comme une propension ou une prédisposition à être affecté négativement, incluant la sensibilité au dommage et l’insuffisance de capacité à y faire face ou à s’y adapter. Les approches de l’autonomie relationnelle rappellent, de leur côté, que l’autonomie effective dépend toujours de relations personnelles et institutionnelles qui peuvent soutenir ou entraver l’autodétermination. </a:t>
            </a:r>
          </a:p>
          <a:p>
            <a:pPr algn="just">
              <a:lnSpc>
                <a:spcPts val="1289"/>
              </a:lnSpc>
            </a:pPr>
          </a:p>
          <a:p>
            <a:pPr algn="just">
              <a:lnSpc>
                <a:spcPts val="1289"/>
              </a:lnSpc>
            </a:pPr>
            <a:r>
              <a:rPr lang="en-US" sz="920">
                <a:solidFill>
                  <a:srgbClr val="000000"/>
                </a:solidFill>
                <a:latin typeface="Roboto"/>
                <a:ea typeface="Roboto"/>
                <a:cs typeface="Roboto"/>
                <a:sym typeface="Roboto"/>
              </a:rPr>
              <a:t>C’est pourquoi la transition juste doit être pensée comme transition anthropologique. Non au sens d’un homme nouveau, ni d’une mutation de l’espèce, mais au sens plus sobre où une société accepte enfin de bâtir ses formes à partir de l’humain réel : un être de besoins, de dépendances, de peurs, de contraintes matérielles, de mémoire et de dignité. Tant que la transition est pensée seulement comme problème technique, ou seulement comme réallocation des coûts, elle reste extérieure à ceux qu’elle affecte. Dès qu’elle reconnaît que toute transformation touche d’abord des vies qui doivent continuer de tenir, de travailler, d’habiter, de se nourrir et de se reconnaître dans le monde qu’on leur propose, elle change de nature. Cette exigence apparaît déjà dans les matériaux citoyens du Grand Débat, où la transition écologique est explicitement reliée à la transition juste, à l’emploi, à la protection sociale et à l’anticipation des mutations du travail. Les intérêts sur lesquels se positionner en commun, ne sont pas la libre possibilité de réalisation de l’ensemble des désirs d’une volonté particulière, permise dans les fers. </a:t>
            </a:r>
          </a:p>
        </p:txBody>
      </p:sp>
    </p:spTree>
  </p:cSld>
  <p:clrMapOvr>
    <a:masterClrMapping/>
  </p:clrMapOvr>
</p:sld>
</file>

<file path=ppt/slides/slide13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517726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Une transition n’est pas juste parce qu’elle serait seulement scientifiquement fondée et administrativement bien dessinée. Elle l’est si les sujets concernés peuvent y trouver autre chose qu’un coût imposé et un langage extérieur. Les travaux de la Convention scientifique vont dans ce sens lorsqu’ils soulignent que les enjeux socio-écologiques sont encore trop souvent abordés de manière technique, disciplinaire et cloisonnée, alors même qu’ils relèvent tout autant de dimensions sociales, politiques et économiques. Ils en tirent l’idée qu’il faut un apprentissage systémique, transdisciplinaire et durable de ces enjeux. Ce diagnostic vaut aussi pour l’action publique : tant que la transition est principalement formulée dans une langue d’ingénierie, elle sous-estime ce qui fait l’adhésion, la résistance ou le retrait.  </a:t>
            </a:r>
          </a:p>
          <a:p>
            <a:pPr algn="just">
              <a:lnSpc>
                <a:spcPts val="1289"/>
              </a:lnSpc>
            </a:pPr>
          </a:p>
          <a:p>
            <a:pPr algn="just">
              <a:lnSpc>
                <a:spcPts val="1289"/>
              </a:lnSpc>
            </a:pPr>
            <a:r>
              <a:rPr lang="en-US" sz="920">
                <a:solidFill>
                  <a:srgbClr val="000000"/>
                </a:solidFill>
                <a:latin typeface="Roboto"/>
                <a:ea typeface="Roboto"/>
                <a:cs typeface="Roboto"/>
                <a:sym typeface="Roboto"/>
              </a:rPr>
              <a:t>Il faut alors réintroduire le territoire, non comme décor, mais comme lieu d’épreuve. Les contributions citoyennes sur la transition écologique insistent sur le fait que les impacts sociaux et territoriaux sont insuffisamment pensés, qu’il faut articuler transition écologique et transition sociale, et donner aux territoires des moyens réels d’agir. Elles demandent aussi une gouvernance plus participative, plus ambitieuse, mieux coordonnée, et capable d’impliquer les citoyens dans le suivi des engagements. Une transition anthropologique n’est rien d’autre, politiquement, que cette reconnaissance : l’humain ne vit pas dans un schéma national abstrait, mais dans des territoires, des mobilités, des rythmes de travail, des sociabilités et des dépendances concrètes.    </a:t>
            </a:r>
          </a:p>
          <a:p>
            <a:pPr algn="just">
              <a:lnSpc>
                <a:spcPts val="1289"/>
              </a:lnSpc>
            </a:pPr>
          </a:p>
          <a:p>
            <a:pPr algn="just">
              <a:lnSpc>
                <a:spcPts val="1289"/>
              </a:lnSpc>
            </a:pPr>
            <a:r>
              <a:rPr lang="en-US" sz="920">
                <a:solidFill>
                  <a:srgbClr val="000000"/>
                </a:solidFill>
                <a:latin typeface="Roboto"/>
                <a:ea typeface="Roboto"/>
                <a:cs typeface="Roboto"/>
                <a:sym typeface="Roboto"/>
              </a:rPr>
              <a:t>Cette reconnaissance oblige aussi à déplacer le statut du savoir. Une transition juste ne peut pas être déduite d’une expertise descendante, puis “acceptée” par un public supposé insuffisamment informé. Est même recommandé d’ériger l’accès et la participation au progrès scientifique en principe fondamental de la politique de recherche, puis de reconnaître la production, la diffusion et la réception des connaissances comme pilier des droits culturels, liés à la dignité, à la cohésion sociale et à l’agentivité des citoyens. Cette ligne est cohérente avec l’hypothèse du chapitre : une transition juste n’éclaire pas seulement les populations ; elle les traite comme parties prenantes d’un monde à recomposer.</a:t>
            </a:r>
          </a:p>
        </p:txBody>
      </p:sp>
    </p:spTree>
  </p:cSld>
  <p:clrMapOvr>
    <a:masterClrMapping/>
  </p:clrMapOvr>
</p:sld>
</file>

<file path=ppt/slides/slide13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339608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Il fau</a:t>
            </a:r>
            <a:r>
              <a:rPr lang="en-US" sz="920">
                <a:solidFill>
                  <a:srgbClr val="000000"/>
                </a:solidFill>
                <a:latin typeface="Roboto"/>
                <a:ea typeface="Roboto"/>
                <a:cs typeface="Roboto"/>
                <a:sym typeface="Roboto"/>
              </a:rPr>
              <a:t>t enfin nommer ce que cette transition refuse. Elle refuse de traiter les sujets comme des obstacles archaïques à la rationalité climatique. Elle refuse aussi de flatter leurs peurs sans leur offrir de forme commune. Elle refuse l’alternative pauvre entre contrainte technocratique et expression défensive d’intérêts blessés. Une transition anthropologique ne demande pas aux individus d’être meilleurs qu’ils ne sont ; elle part de leur condition telle qu’elle est. C’est pourquoi elle tient ensemble trois exigences : sécurité matérielle, dignité politique et capacité contributive. Sans sécurité matérielle, la transition est vécue comme sacrifice imposé. Sans dignité politique, elle devient correction paternaliste. Sans capacité contributive, elle reste extérieure aux sujets qu’elle prétend mobiliser. Cette triple exigence est déjà lisible, sous des formes dispersées, dans les contributions du Grand Débat sur l’emploi vert, la formation, la participation des salariés, la mobilité et la gouvernance territoriale de la transition.  </a:t>
            </a:r>
          </a:p>
          <a:p>
            <a:pPr algn="just">
              <a:lnSpc>
                <a:spcPts val="1289"/>
              </a:lnSpc>
            </a:pPr>
          </a:p>
          <a:p>
            <a:pPr algn="just">
              <a:lnSpc>
                <a:spcPts val="1289"/>
              </a:lnSpc>
            </a:pPr>
            <a:r>
              <a:rPr lang="en-US" sz="920">
                <a:solidFill>
                  <a:srgbClr val="000000"/>
                </a:solidFill>
                <a:latin typeface="Roboto"/>
                <a:ea typeface="Roboto"/>
                <a:cs typeface="Roboto"/>
                <a:sym typeface="Roboto"/>
              </a:rPr>
              <a:t>Le sens du chapitre est donc net. La transition juste ne peut plus être pensée seulement comme clause sociale de la transition écologique. Elle doit être comprise comme une manière de refaire des formes politiques à partir de l’humain réel : limité, vulnérable, relationnel, situé, mais capable de parole, de jugement et de contribution. C’est à cette condition qu’elle cesse d’être un mot d’ordre de politique publique pour devenir un principe de recomposition du commun.</a:t>
            </a:r>
          </a:p>
        </p:txBody>
      </p:sp>
    </p:spTree>
  </p:cSld>
  <p:clrMapOvr>
    <a:masterClrMapping/>
  </p:clrMapOvr>
</p:sld>
</file>

<file path=ppt/slides/slide13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3411990"/>
            <a:ext cx="3002932" cy="697921"/>
          </a:xfrm>
          <a:prstGeom prst="rect">
            <a:avLst/>
          </a:prstGeom>
        </p:spPr>
        <p:txBody>
          <a:bodyPr anchor="t" rtlCol="false" tIns="0" lIns="0" bIns="0" rIns="0">
            <a:spAutoFit/>
          </a:bodyPr>
          <a:lstStyle/>
          <a:p>
            <a:pPr algn="l">
              <a:lnSpc>
                <a:spcPts val="2835"/>
              </a:lnSpc>
            </a:pPr>
            <a:r>
              <a:rPr lang="en-US" sz="2025">
                <a:solidFill>
                  <a:srgbClr val="000000"/>
                </a:solidFill>
                <a:latin typeface="Anton"/>
                <a:ea typeface="Anton"/>
                <a:cs typeface="Anton"/>
                <a:sym typeface="Anton"/>
              </a:rPr>
              <a:t>La science a une juste place dans la cité</a:t>
            </a:r>
          </a:p>
        </p:txBody>
      </p:sp>
    </p:spTree>
  </p:cSld>
  <p:clrMapOvr>
    <a:masterClrMapping/>
  </p:clrMapOvr>
</p:sld>
</file>

<file path=ppt/slides/slide13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614881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La</a:t>
            </a:r>
            <a:r>
              <a:rPr lang="en-US" sz="920">
                <a:solidFill>
                  <a:srgbClr val="000000"/>
                </a:solidFill>
                <a:latin typeface="Roboto"/>
                <a:ea typeface="Roboto"/>
                <a:cs typeface="Roboto"/>
                <a:sym typeface="Roboto"/>
              </a:rPr>
              <a:t> science est affaire de l’esprit. Elle est l’une des formes les plus hautes de la vie intellectuelle, parce qu’elle oblige à la méthode, à la preuve, à la rectification et à la publicité des raisons. Mais elle n’est pas née hors de toute histoire. Longtemps, ce que nous appelons aujourd’hui science relevait de la philosophie naturelle ; la séparation plus nette entre science, philosophie et technique s’est opérée progressivement à l’époque moderne, sans supprimer pour autant la nécessité philosophique de penser sa méthode, ses fins et ses limites. </a:t>
            </a:r>
          </a:p>
          <a:p>
            <a:pPr algn="just">
              <a:lnSpc>
                <a:spcPts val="1289"/>
              </a:lnSpc>
            </a:pPr>
          </a:p>
          <a:p>
            <a:pPr algn="just">
              <a:lnSpc>
                <a:spcPts val="1289"/>
              </a:lnSpc>
            </a:pPr>
            <a:r>
              <a:rPr lang="en-US" sz="920">
                <a:solidFill>
                  <a:srgbClr val="000000"/>
                </a:solidFill>
                <a:latin typeface="Roboto"/>
                <a:ea typeface="Roboto"/>
                <a:cs typeface="Roboto"/>
                <a:sym typeface="Roboto"/>
              </a:rPr>
              <a:t>C’est à cette condition qu’on peut lui rendre sa place juste. La science ne vaut ni comme religion séculière, ni comme alibi de commandement. Elle vaut comme méthode publique de production de vérités révisables sur le réel objectivable. La philosophie des sciences distingue nettement la méthode scientifique de ses buts et de ses produits, et l’objectivité scientifique y apparaît comme un idéal de discipline, non comme un pouvoir souverain sur toutes les questions humaines. </a:t>
            </a:r>
          </a:p>
          <a:p>
            <a:pPr algn="just">
              <a:lnSpc>
                <a:spcPts val="1289"/>
              </a:lnSpc>
            </a:pPr>
          </a:p>
          <a:p>
            <a:pPr algn="just">
              <a:lnSpc>
                <a:spcPts val="1289"/>
              </a:lnSpc>
            </a:pPr>
            <a:r>
              <a:rPr lang="en-US" sz="920">
                <a:solidFill>
                  <a:srgbClr val="000000"/>
                </a:solidFill>
                <a:latin typeface="Roboto"/>
                <a:ea typeface="Roboto"/>
                <a:cs typeface="Roboto"/>
                <a:sym typeface="Roboto"/>
              </a:rPr>
              <a:t>C’est pourquoi la science n’est pas axiologique au sens où une morale ou une doctrine politique pourraient l’être. Elle n’ordonne pas à elle seule les fins humaines. Elle peut établir des faits, des régularités, des risques, des limites matérielles, des effets probables. Elle n’extrait pas de ces résultats la hiérarchie normative qu’une cité doit se donner. Dès qu’on transforme un énoncé scientifique en commandement moral complet, on lui fait dire plus qu’elle ne peut, et l’on déplace sur elle une responsabilité qui relève en réalité du jugement politique et de la conscience. </a:t>
            </a:r>
          </a:p>
          <a:p>
            <a:pPr algn="just">
              <a:lnSpc>
                <a:spcPts val="1289"/>
              </a:lnSpc>
            </a:pPr>
          </a:p>
          <a:p>
            <a:pPr algn="just">
              <a:lnSpc>
                <a:spcPts val="1289"/>
              </a:lnSpc>
            </a:pPr>
            <a:r>
              <a:rPr lang="en-US" sz="920">
                <a:solidFill>
                  <a:srgbClr val="000000"/>
                </a:solidFill>
                <a:latin typeface="Roboto"/>
                <a:ea typeface="Roboto"/>
                <a:cs typeface="Roboto"/>
                <a:sym typeface="Roboto"/>
              </a:rPr>
              <a:t>Cette borne n’affaiblit pas la science. Elle la protège. Car la science n’est pas portée par des anges, mais par des sujets humains, des communautés, des institutions, des financements, des carrières et des routines de validation. L’intégrité scientifique, telle qu’elle est définie en France, renvoie d’ailleurs à l’ensemble des règles et des valeurs qui doivent garantir une activité de recherche honnête et rigoureuse ; elle ne présuppose donc pas une innocence absolue des savants, mais l’existence de disciplines internes destinées à contenir les biais, les conflits d’intérêts et les dérives possibles. </a:t>
            </a:r>
          </a:p>
          <a:p>
            <a:pPr algn="just">
              <a:lnSpc>
                <a:spcPts val="1289"/>
              </a:lnSpc>
            </a:pPr>
          </a:p>
          <a:p>
            <a:pPr algn="just">
              <a:lnSpc>
                <a:spcPts val="1289"/>
              </a:lnSpc>
            </a:pPr>
            <a:r>
              <a:rPr lang="en-US" sz="920">
                <a:solidFill>
                  <a:srgbClr val="000000"/>
                </a:solidFill>
                <a:latin typeface="Roboto"/>
                <a:ea typeface="Roboto"/>
                <a:cs typeface="Roboto"/>
                <a:sym typeface="Roboto"/>
              </a:rPr>
              <a:t>C’est aussi pourquoi la science ne peut pas servir de calque final de vérité pour justifier le corps politique. Lorsqu’une société érige la science en source quasi souveraine de légitimation, elle commet deux erreurs à la fois : demander aux sciences ce qu’elles ne peuvent pas fournir, et soustraire les gouvernants à la charge de justifier politiquement leurs arbitrages. </a:t>
            </a:r>
          </a:p>
        </p:txBody>
      </p:sp>
    </p:spTree>
  </p:cSld>
  <p:clrMapOvr>
    <a:masterClrMapping/>
  </p:clrMapOvr>
</p:sld>
</file>

<file path=ppt/slides/slide13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436763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L</a:t>
            </a:r>
            <a:r>
              <a:rPr lang="en-US" sz="920">
                <a:solidFill>
                  <a:srgbClr val="000000"/>
                </a:solidFill>
                <a:latin typeface="Roboto"/>
                <a:ea typeface="Roboto"/>
                <a:cs typeface="Roboto"/>
                <a:sym typeface="Roboto"/>
              </a:rPr>
              <a:t>e rapport de la Convention scientifique va exactement dans l’autre sens : il soutient que les connaissances scientifiques doivent éclairer la décision publique, mais que les décisionnaires doivent rendre transparentes leurs sources, le niveau de consensus mobilisé et les raisons pour lesquelles ils prennent en compte, ou non, ces connaissances. </a:t>
            </a:r>
          </a:p>
          <a:p>
            <a:pPr algn="just">
              <a:lnSpc>
                <a:spcPts val="1289"/>
              </a:lnSpc>
            </a:pPr>
          </a:p>
          <a:p>
            <a:pPr algn="just">
              <a:lnSpc>
                <a:spcPts val="1289"/>
              </a:lnSpc>
            </a:pPr>
            <a:r>
              <a:rPr lang="en-US" sz="920">
                <a:solidFill>
                  <a:srgbClr val="000000"/>
                </a:solidFill>
                <a:latin typeface="Roboto"/>
                <a:ea typeface="Roboto"/>
                <a:cs typeface="Roboto"/>
                <a:sym typeface="Roboto"/>
              </a:rPr>
              <a:t>Il faut aller plus loin. La science n’est pas seulement une réserve de résultats ; elle est une discipline de vérité dans l’activité de pensée, donc aussi une discipline de modestie et d’humilité face à son objet. Elle oblige à exposer les méthodes, les hypothèses, les résultats négatifs, les incertitudes et les controverses. La Convention scientifique recommande ainsi de rendre obligatoires, dans la diffusion scientifique, les sources et financements, les hypothèses et méthodes, les résultats et les incertitudes, ainsi que le niveau de consensus ou de controverse. Elle souligne aussi que le fact-checking seul ne suffit pas et que les médias laissent trop peu de place à des formats exposant réellement les méthodes et les limites des résultats.  </a:t>
            </a:r>
          </a:p>
          <a:p>
            <a:pPr algn="just">
              <a:lnSpc>
                <a:spcPts val="1289"/>
              </a:lnSpc>
            </a:pPr>
          </a:p>
          <a:p>
            <a:pPr algn="just">
              <a:lnSpc>
                <a:spcPts val="1289"/>
              </a:lnSpc>
            </a:pPr>
            <a:r>
              <a:rPr lang="en-US" sz="920">
                <a:solidFill>
                  <a:srgbClr val="000000"/>
                </a:solidFill>
                <a:latin typeface="Roboto"/>
                <a:ea typeface="Roboto"/>
                <a:cs typeface="Roboto"/>
                <a:sym typeface="Roboto"/>
              </a:rPr>
              <a:t>À sa place juste, la science est donc centrale pour le factuel et décisive contre le mensonge public. Elle rend plus coûteuse la contre-vérité délibérée. Elle interdit qu’on parle des causes, des ordres de grandeur ou des conséquences comme si tout se valait. Elle est avant tout une méthode au service du vrai. Mais il faut refuser la pente symétrique qui consiste à faire du rationnel le dernier mot sur l’humain. Le rationnel n’est pas le juste. La rationalité technique peut servir l’émancipation ; elle peut aussi servir la domination. Rien, dans la seule existence d’une méthode rigoureuse, ne garantit qu’elle sera mise au service d’une fin humaine recevable. L’objectivité scientifique fonde une autorité sur certains objets ; elle ne fonde pas, à elle seule, une légitimité morale ou politique totale. </a:t>
            </a:r>
          </a:p>
        </p:txBody>
      </p:sp>
    </p:spTree>
  </p:cSld>
  <p:clrMapOvr>
    <a:masterClrMapping/>
  </p:clrMapOvr>
</p:sld>
</file>

<file path=ppt/slides/slide1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453181"/>
            <a:ext cx="4262400" cy="663458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Dès lors, la question n’est pas seulement : qui gouverne ? Elle est d’abord : à partir de quel objet humain prétend-on gouverner ? Or c’est préciséme</a:t>
            </a:r>
            <a:r>
              <a:rPr lang="en-US" sz="920">
                <a:solidFill>
                  <a:srgbClr val="000000"/>
                </a:solidFill>
                <a:latin typeface="Roboto"/>
                <a:ea typeface="Roboto"/>
                <a:cs typeface="Roboto"/>
                <a:sym typeface="Roboto"/>
              </a:rPr>
              <a:t>nt cet objet qui se dérobe aux anciennes grammaires. L’électeur abstrait, le militant stable, la classe lisible, le peuple déjà constitué, l’usager administrable, le bénéficiair</a:t>
            </a:r>
            <a:r>
              <a:rPr lang="en-US" sz="920">
                <a:solidFill>
                  <a:srgbClr val="000000"/>
                </a:solidFill>
                <a:latin typeface="Roboto"/>
                <a:ea typeface="Roboto"/>
                <a:cs typeface="Roboto"/>
                <a:sym typeface="Roboto"/>
              </a:rPr>
              <a:t>e de dispositifs, le sujet capturable par un récit unique : aucune de ces figures n’épuise ce qui se tient aujourd’hui devant les institutions. La littérature sur la représentation rappelle qu’aucune médiation politique n’est la transparence du réel ; elle est toujours déjà sélection, mise en forme et traduction. L’objet réel est donc nécessairement plus instable, non saisissable, plus composite et plus conflictuel que les catégories par lesquelles on cherche à le saisir. </a:t>
            </a:r>
          </a:p>
          <a:p>
            <a:pPr algn="just">
              <a:lnSpc>
                <a:spcPts val="1289"/>
              </a:lnSpc>
            </a:pPr>
          </a:p>
          <a:p>
            <a:pPr algn="just">
              <a:lnSpc>
                <a:spcPts val="1289"/>
              </a:lnSpc>
            </a:pPr>
            <a:r>
              <a:rPr lang="en-US" sz="920">
                <a:solidFill>
                  <a:srgbClr val="000000"/>
                </a:solidFill>
                <a:latin typeface="Roboto"/>
                <a:ea typeface="Roboto"/>
                <a:cs typeface="Roboto"/>
                <a:sym typeface="Roboto"/>
              </a:rPr>
              <a:t>Cet objet réel est celui d’individus socialement situés, porteurs de jugements, d’attachements, de blessures, de cultures cohabitantes, de désirs d’autonomie, et pourtant non extérieurs au besoin de commun. C’est pourquoi le rapport au politique n’arrive jamais dans un espace neutre. Il est toujours lu à travers des cultures préexistantes : cultures locales, cultures de classes, cultures territoriales, cultures administratives, cultures d’ascension, cultures de retenue, cultures de défiance, cultures de respectabilité. On ne peut n’y s’en défaire, ni les effacer au nom de la liberté, portée en idée plus qu’en raison, en idéal plus qu’en matière et volonté. Elles cohabitent dans un même pays sans toujours se reconnaître dans une même langue publique. Ce que les programmes sciences-société révèlent, en apparence loin de la politique, confirme ce diagnostic : lorsqu’ils ne touchent que marginalement les acteurs politiques, médiatiques et économiques locaux, ils échouent à construire une relation réellement symétrique entre institutions de savoir et société. Ce défaut de ciblage montre que l’on ne parle jamais à un public abstrait, mais à des mondes déjà formés.  </a:t>
            </a:r>
          </a:p>
          <a:p>
            <a:pPr algn="just">
              <a:lnSpc>
                <a:spcPts val="1289"/>
              </a:lnSpc>
            </a:pPr>
          </a:p>
          <a:p>
            <a:pPr algn="just">
              <a:lnSpc>
                <a:spcPts val="1289"/>
              </a:lnSpc>
            </a:pPr>
            <a:r>
              <a:rPr lang="en-US" sz="920">
                <a:solidFill>
                  <a:srgbClr val="000000"/>
                </a:solidFill>
                <a:latin typeface="Roboto"/>
                <a:ea typeface="Roboto"/>
                <a:cs typeface="Roboto"/>
                <a:sym typeface="Roboto"/>
              </a:rPr>
              <a:t>Cela explique pourquoi certaines institutions ou certains organismes peuvent prétendre reconnaître les cultures locales et les modes de faire sans produire pour autant de véritable adhésion active et coopérative. Caractériser n’est pas reconnaître si l’évaluateur ou le jugement moral est humain envers d’autres. Une institution ne parle jamais depuis un lieu vide. Elle est toujours reçue à travers ce qu’elle représente déjà. Son histoire, sa place, sa fonction, sa connotation politique, administrative ou symbolique précèdent son discours. Il n’existe donc pas d’importation simple de culture sur le plan politique. Ce qui est proposé peut être cohérent, bien conçu, techniquement défendable, et pourtant être reçu comme extérieur, surplombant ou étranger aux formes de vie qu’il prétend rencontrer. La Convention scientifique (IESF 2026) l’énonce de façon particulièrement claire lorsqu’elle montre que les domaines de production, de médiation et de réception des connaissances sont en interaction constante et que le modèle linéaire de sa diffusion est faux.</a:t>
            </a:r>
          </a:p>
        </p:txBody>
      </p:sp>
    </p:spTree>
  </p:cSld>
  <p:clrMapOvr>
    <a:masterClrMapping/>
  </p:clrMapOvr>
</p:sld>
</file>

<file path=ppt/slides/slide14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582496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C’est ici que la philosophie redevient nécessaire, non comme souveraine de substitution, mais comme instance de clarification. Si la science peut dire ce qui est, sous certaines conditions de méthode et d’objet, elle ne tranche pas seule ce qui doit compter davantage, ni le type de rapport qu’une société veut entretenir avec la vérité, la justice, la vulnérabilité et le commun. La philosophie ne remplace pas les sciences ; elle empêche qu’on leur fasse porter une totalité qu’elles ne peuvent pas soutenir. </a:t>
            </a:r>
          </a:p>
          <a:p>
            <a:pPr algn="just">
              <a:lnSpc>
                <a:spcPts val="1289"/>
              </a:lnSpc>
            </a:pPr>
          </a:p>
          <a:p>
            <a:pPr algn="just">
              <a:lnSpc>
                <a:spcPts val="1289"/>
              </a:lnSpc>
            </a:pPr>
            <a:r>
              <a:rPr lang="en-US" sz="920">
                <a:solidFill>
                  <a:srgbClr val="000000"/>
                </a:solidFill>
                <a:latin typeface="Roboto"/>
                <a:ea typeface="Roboto"/>
                <a:cs typeface="Roboto"/>
                <a:sym typeface="Roboto"/>
              </a:rPr>
              <a:t>Cette place juste oblige aussi à penser la médiation. Une science sans médiation devient facilement soit un prestige de milieu, soit une langue d’experts adressée à des publics traités comme déficitaires. Or la Convention scientifique récuse explicitement ce modèle descendant. Elle organise ses recommandations autour de l’accès aux sciences, de la co-construction des savoirs, de l’ouverture des connaissances et de l’interface entre sciences et société. Elle recommande aussi de renforcer les formations relations sciences-société pour les élus, les médias, les scientifiques et les intermédiaires, afin d’expliquer les incertitudes, les controverses, les temporalités et les validations.   </a:t>
            </a:r>
          </a:p>
          <a:p>
            <a:pPr algn="just">
              <a:lnSpc>
                <a:spcPts val="1289"/>
              </a:lnSpc>
            </a:pPr>
          </a:p>
          <a:p>
            <a:pPr algn="just">
              <a:lnSpc>
                <a:spcPts val="1289"/>
              </a:lnSpc>
            </a:pPr>
            <a:r>
              <a:rPr lang="en-US" sz="920">
                <a:solidFill>
                  <a:srgbClr val="000000"/>
                </a:solidFill>
                <a:latin typeface="Roboto"/>
                <a:ea typeface="Roboto"/>
                <a:cs typeface="Roboto"/>
                <a:sym typeface="Roboto"/>
              </a:rPr>
              <a:t>C’est un point central pour ce livre. Si chacun est corruptibles parce que chacun est humain, aucune institution savante ne peut se dispenser de rendre compte de ses conditions, de ses limites et de ses usages. Cette corruptibilité n’abolit pas la noblesse de la science ; elle interdit seulement de la traiter comme si elle était extérieure à la loi commune de la nécessité humaine. Elle ne s’en protège que par ses disciplines internes : publicité des méthodes, critique des pairs, ouverture des données, explicitation des incertitudes, pluralité des lieux de vérification et exigence d’intégrité. </a:t>
            </a:r>
          </a:p>
          <a:p>
            <a:pPr algn="just">
              <a:lnSpc>
                <a:spcPts val="1289"/>
              </a:lnSpc>
            </a:pPr>
          </a:p>
          <a:p>
            <a:pPr algn="just">
              <a:lnSpc>
                <a:spcPts val="1289"/>
              </a:lnSpc>
            </a:pPr>
            <a:r>
              <a:rPr lang="en-US" sz="920">
                <a:solidFill>
                  <a:srgbClr val="000000"/>
                </a:solidFill>
                <a:latin typeface="Roboto"/>
                <a:ea typeface="Roboto"/>
                <a:cs typeface="Roboto"/>
                <a:sym typeface="Roboto"/>
              </a:rPr>
              <a:t>Il faut donc conclure sans ambiguïté. La science doit être tenue plus haut et moins haut à la fois. Plus haut, parce qu’elle reste l’une des seules pratiques capables de contraindre publiquement le faux sur les objets qu’elle peut sérieusement instruire. Moins haut, parce qu’elle n’est ni souveraine sur le bien, ni dépositaire du salut, ni maîtresse de la conscience humaine. À sa place juste, elle ne gouverne pas les âmes ; elle éclaire les faits. Elle ne fonde pas seule la loi du commun ; elle empêche que le commun s’organise dans le mépris du réel. C’est déjà immense. Et c’est assez pour qu’on refuse à la fois de la rabaisser en opinion, et de l’élever en absolu.</a:t>
            </a:r>
          </a:p>
        </p:txBody>
      </p:sp>
    </p:spTree>
  </p:cSld>
  <p:clrMapOvr>
    <a:masterClrMapping/>
  </p:clrMapOvr>
</p:sld>
</file>

<file path=ppt/slides/slide14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3411990"/>
            <a:ext cx="3002932" cy="697921"/>
          </a:xfrm>
          <a:prstGeom prst="rect">
            <a:avLst/>
          </a:prstGeom>
        </p:spPr>
        <p:txBody>
          <a:bodyPr anchor="t" rtlCol="false" tIns="0" lIns="0" bIns="0" rIns="0">
            <a:spAutoFit/>
          </a:bodyPr>
          <a:lstStyle/>
          <a:p>
            <a:pPr algn="l">
              <a:lnSpc>
                <a:spcPts val="2835"/>
              </a:lnSpc>
            </a:pPr>
            <a:r>
              <a:rPr lang="en-US" sz="2025">
                <a:solidFill>
                  <a:srgbClr val="000000"/>
                </a:solidFill>
                <a:latin typeface="Anton"/>
                <a:ea typeface="Anton"/>
                <a:cs typeface="Anton"/>
                <a:sym typeface="Anton"/>
              </a:rPr>
              <a:t>Ni sans critique, ni sans avenir déterminé</a:t>
            </a:r>
          </a:p>
        </p:txBody>
      </p:sp>
    </p:spTree>
  </p:cSld>
  <p:clrMapOvr>
    <a:masterClrMapping/>
  </p:clrMapOvr>
</p:sld>
</file>

<file path=ppt/slides/slide14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533918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La critique dénoue des évidences abusives, rendu visibles des rapports de domination et rappelé que les institutions, les identités et les normes ne se confondent pas avec la nature des choses. La théorie critique s’est d’ailleurs définie, au sens fort, comme une entreprise de critique et de transformation de la société, articulant des normes à une analyse empiriquement informée des conflits et contradictions du monde social. </a:t>
            </a:r>
          </a:p>
          <a:p>
            <a:pPr algn="just">
              <a:lnSpc>
                <a:spcPts val="1289"/>
              </a:lnSpc>
            </a:pPr>
          </a:p>
          <a:p>
            <a:pPr algn="just">
              <a:lnSpc>
                <a:spcPts val="1289"/>
              </a:lnSpc>
            </a:pPr>
            <a:r>
              <a:rPr lang="en-US" sz="920">
                <a:solidFill>
                  <a:srgbClr val="000000"/>
                </a:solidFill>
                <a:latin typeface="Roboto"/>
                <a:ea typeface="Roboto"/>
                <a:cs typeface="Roboto"/>
                <a:sym typeface="Roboto"/>
              </a:rPr>
              <a:t>Mais on ne peut plus en rester là. Il ne s’agit ni de revenir avant la critique, comme si les anciens universels, les anciennes hiérarchies ou les anciennes langues d’autorité pouvaient être restaurés sans reste ; ni de prolonger une critique devenue incapable de refaire monde. Une critique qui ne se laisse jamais interroger sur elle même finit par devenir réflexe, langage de milieu, puis technique de classement. Une restauration, elle, reconduit la fiction selon laquelle il existerait quelque part un ordre intact auquel il suffirait de revenir. L’une et l’autre évitent le réel de notre temps.</a:t>
            </a:r>
          </a:p>
          <a:p>
            <a:pPr algn="just">
              <a:lnSpc>
                <a:spcPts val="1289"/>
              </a:lnSpc>
            </a:pPr>
          </a:p>
          <a:p>
            <a:pPr algn="just">
              <a:lnSpc>
                <a:spcPts val="1289"/>
              </a:lnSpc>
            </a:pPr>
            <a:r>
              <a:rPr lang="en-US" sz="920">
                <a:solidFill>
                  <a:srgbClr val="000000"/>
                </a:solidFill>
                <a:latin typeface="Roboto"/>
                <a:ea typeface="Roboto"/>
                <a:cs typeface="Roboto"/>
                <a:sym typeface="Roboto"/>
              </a:rPr>
              <a:t>Le point de rupture se situe dans le rapport au monde commun. Hannah Arendt a fait de cette question un fil directeur de son œuvre : comment des êtres humains peuvent-ils vivre ensemble dans un monde partagé ? La Stanford Encyclopedia souligne qu’elle critique la worldlessness, l’absence de monde, et que ses travaux sont traversés par la question de la transformation d’un simple cosmos en un polis commun. Une critique sans monde peut accroître la lucidité ; elle peut aussi laisser derrière elle des sujets plus déliés, plus méfiants et moins capables de partage. </a:t>
            </a:r>
          </a:p>
          <a:p>
            <a:pPr algn="just">
              <a:lnSpc>
                <a:spcPts val="1289"/>
              </a:lnSpc>
            </a:pPr>
          </a:p>
          <a:p>
            <a:pPr algn="just">
              <a:lnSpc>
                <a:spcPts val="1289"/>
              </a:lnSpc>
            </a:pPr>
            <a:r>
              <a:rPr lang="en-US" sz="920">
                <a:solidFill>
                  <a:srgbClr val="000000"/>
                </a:solidFill>
                <a:latin typeface="Roboto"/>
                <a:ea typeface="Roboto"/>
                <a:cs typeface="Roboto"/>
                <a:sym typeface="Roboto"/>
              </a:rPr>
              <a:t>Il faut donc reprendre la critique autrement. Paul Ricoeur offre ici un appui décisif. Sa pensée herméneutique ne supprime pas le conflit des interprétations ; elle le médiatise. La Stanford Encyclopedia précise que, pour Ricoeur, l’herméneutique «  négocie plutôt qu’elle ne supprime le conflit des interprétations ». Cela fixe une ligne de conduite simple : après la déconstruction, il ne s’agit pas de renier le soupçon ; il s’agit de lui retirer le monopole. Une société ne peut pas vivre durablement sous le seul régime du dévoilement post résultats. Il s’agit de se critiquer soi avant de la porter sur l’autre, pour parler et agir en conscience.</a:t>
            </a:r>
          </a:p>
        </p:txBody>
      </p:sp>
    </p:spTree>
  </p:cSld>
  <p:clrMapOvr>
    <a:masterClrMapping/>
  </p:clrMapOvr>
</p:sld>
</file>

<file path=ppt/slides/slide14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469148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C’est ici que la déconstruction doit être déconstruite à son tour. Non pour être annulée, mais pour être replacée dans l’histoire de ses usages, de ses effets et de ses limites. Après Derrida, la déconstruction a cessé d’être seulement un geste textuel ; elle est devenue un terrain explicite de réinvestissement politique. </a:t>
            </a:r>
          </a:p>
          <a:p>
            <a:pPr algn="just">
              <a:lnSpc>
                <a:spcPts val="1289"/>
              </a:lnSpc>
            </a:pPr>
          </a:p>
          <a:p>
            <a:pPr algn="just">
              <a:lnSpc>
                <a:spcPts val="1289"/>
              </a:lnSpc>
            </a:pPr>
            <a:r>
              <a:rPr lang="en-US" sz="920">
                <a:solidFill>
                  <a:srgbClr val="000000"/>
                </a:solidFill>
                <a:latin typeface="Roboto"/>
                <a:ea typeface="Roboto"/>
                <a:cs typeface="Roboto"/>
                <a:sym typeface="Roboto"/>
              </a:rPr>
              <a:t>Il faut donc tenir une ligne de crête. Pas de retour avant la critique : les illusions de transparence, les naturalisations de l’ordre social et les absolus politiques ont été trop profondément ébranlés pour être simplement réinstallés. Mais pas de critique sans monde : une société ne tient pas sur le seul travail de dévoilement. Elle a besoin d’institutions, de procédures, de formes de justification et d’un langage commun assez robuste pour supporter le désaccord sans le convertir immédiatement en guerre de légitimités. La critique doit redevenir immanente, au sens où elle part du monde commun et de ses contradictions au lieu de laisser ce monde se dissoudre tout entier. </a:t>
            </a:r>
          </a:p>
          <a:p>
            <a:pPr algn="just">
              <a:lnSpc>
                <a:spcPts val="1289"/>
              </a:lnSpc>
            </a:pPr>
          </a:p>
          <a:p>
            <a:pPr algn="just">
              <a:lnSpc>
                <a:spcPts val="1289"/>
              </a:lnSpc>
            </a:pPr>
            <a:r>
              <a:rPr lang="en-US" sz="920">
                <a:solidFill>
                  <a:srgbClr val="000000"/>
                </a:solidFill>
                <a:latin typeface="Roboto"/>
                <a:ea typeface="Roboto"/>
                <a:cs typeface="Roboto"/>
                <a:sym typeface="Roboto"/>
              </a:rPr>
              <a:t>Cela oblige à renoncer à deux facilités. La première est la nostalgie : croire que la crise actuelle pourrait être résolue par restauration d’une langue morale ou nationale antérieure. La seconde est la jouissance critique : croire qu’il suffirait de continuer à défaire pour rester du côté du vrai. L’une produit de faux absolus ; l’autre laisse un vide où s’épuisent les sujets et se dégradent les médiations. Ce livre récuse les deux. Il cherche une reprise : conserver à la critique sa puissance de lucidité, mais l’obliger à répondre de ce qu’elle rend encore possible pour le commun pour réinvestir la société d’une axiologie délibérée et vraie.</a:t>
            </a:r>
          </a:p>
          <a:p>
            <a:pPr algn="just">
              <a:lnSpc>
                <a:spcPts val="1289"/>
              </a:lnSpc>
            </a:pPr>
          </a:p>
          <a:p>
            <a:pPr algn="just">
              <a:lnSpc>
                <a:spcPts val="1289"/>
              </a:lnSpc>
            </a:pPr>
            <a:r>
              <a:rPr lang="en-US" sz="920">
                <a:solidFill>
                  <a:srgbClr val="000000"/>
                </a:solidFill>
                <a:latin typeface="Roboto"/>
                <a:ea typeface="Roboto"/>
                <a:cs typeface="Roboto"/>
                <a:sym typeface="Roboto"/>
              </a:rPr>
              <a:t>En ce sens, la tâche n’est ni réactionnaire ni postmoderne. Elle est politique au sens le plus sobre. Il faut réapprendre à distinguer ce qui doit être contesté, ce qui doit être médiatisé, ce qui doit être transmis et ce qui doit rester ouvert. Une démocratie vivante ne repose ni sur l’innocence supposée des formes anciennes, ni sur le soupçon sans fin.</a:t>
            </a:r>
          </a:p>
        </p:txBody>
      </p:sp>
    </p:spTree>
  </p:cSld>
  <p:clrMapOvr>
    <a:masterClrMapping/>
  </p:clrMapOvr>
</p:sld>
</file>

<file path=ppt/slides/slide14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177683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Elle repose sur une capacité à refaire monde après la critique, sans mensonge sur ses conditions et sans prétention à la totalité. La pensée de Lefort sur le lieu vide du pouvoir, celle de Ricoeur sur la médiation interprétative, et celle d’Arendt sur le monde commun convergent ici sur un point : le commun ne se rétablit ni par fusion, ni par dissolution.</a:t>
            </a:r>
          </a:p>
          <a:p>
            <a:pPr algn="just">
              <a:lnSpc>
                <a:spcPts val="1289"/>
              </a:lnSpc>
            </a:pPr>
          </a:p>
          <a:p>
            <a:pPr algn="just">
              <a:lnSpc>
                <a:spcPts val="1289"/>
              </a:lnSpc>
            </a:pPr>
            <a:r>
              <a:rPr lang="en-US" sz="920">
                <a:solidFill>
                  <a:srgbClr val="000000"/>
                </a:solidFill>
                <a:latin typeface="Roboto"/>
                <a:ea typeface="Roboto"/>
                <a:cs typeface="Roboto"/>
                <a:sym typeface="Roboto"/>
              </a:rPr>
              <a:t>La borne de ce chapitre est donc simple. Ni retour avant la critique, ni critique sans monde. Autrement dit : ni restauration de l’absolu, ni déliaison érigée en sagesse. Ce qu’il faut retrouver, c’est une faculté de médiation assez lucide pour ne pas sacraliser ses propres formes, et assez responsable pour ne pas laisser le commun se dissoudre dans l’infini de sa propre contestation.</a:t>
            </a:r>
          </a:p>
        </p:txBody>
      </p:sp>
    </p:spTree>
  </p:cSld>
  <p:clrMapOvr>
    <a:masterClrMapping/>
  </p:clrMapOvr>
</p:sld>
</file>

<file path=ppt/slides/slide14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3411990"/>
            <a:ext cx="3002932" cy="697921"/>
          </a:xfrm>
          <a:prstGeom prst="rect">
            <a:avLst/>
          </a:prstGeom>
        </p:spPr>
        <p:txBody>
          <a:bodyPr anchor="t" rtlCol="false" tIns="0" lIns="0" bIns="0" rIns="0">
            <a:spAutoFit/>
          </a:bodyPr>
          <a:lstStyle/>
          <a:p>
            <a:pPr algn="l">
              <a:lnSpc>
                <a:spcPts val="2835"/>
              </a:lnSpc>
            </a:pPr>
            <a:r>
              <a:rPr lang="en-US" sz="2025">
                <a:solidFill>
                  <a:srgbClr val="000000"/>
                </a:solidFill>
                <a:latin typeface="Anton"/>
                <a:ea typeface="Anton"/>
                <a:cs typeface="Anton"/>
                <a:sym typeface="Anton"/>
              </a:rPr>
              <a:t>Ce qui doit commencer et continuer</a:t>
            </a:r>
          </a:p>
        </p:txBody>
      </p:sp>
    </p:spTree>
  </p:cSld>
  <p:clrMapOvr>
    <a:masterClrMapping/>
  </p:clrMapOvr>
</p:sld>
</file>

<file path=ppt/slides/slide14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614881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Le pays a déjà vu trop de formes survivre à leur propre croyance. Ce qui doit commencer est plus exigeant : une ré appréhension du politique à partir du vrai, de la non-domination inconsciente et de la communication sans illusions. Non pour abolir le conflit, mais pour lui rendre une forme qui ne soit ni l’écrasement technocratique, ni la guerre des subjectivités, ni le retour d’un absolu politique. La théorie républicaine contemporaine donne ici un point d’appui décisif : la liberté politique n’y est pas pensée comme simple absence d’entrave, mais comme non-domination, c’est-à-dire comme indépendance à l’égard d’un pouvoir arbitraire ou celui d’autrui sur nous mêmes. </a:t>
            </a:r>
          </a:p>
          <a:p>
            <a:pPr algn="just">
              <a:lnSpc>
                <a:spcPts val="1289"/>
              </a:lnSpc>
            </a:pPr>
          </a:p>
          <a:p>
            <a:pPr algn="just">
              <a:lnSpc>
                <a:spcPts val="1289"/>
              </a:lnSpc>
            </a:pPr>
            <a:r>
              <a:rPr lang="en-US" sz="920">
                <a:solidFill>
                  <a:srgbClr val="000000"/>
                </a:solidFill>
                <a:latin typeface="Roboto"/>
                <a:ea typeface="Roboto"/>
                <a:cs typeface="Roboto"/>
                <a:sym typeface="Roboto"/>
              </a:rPr>
              <a:t>La première condition de ce commencement est de regarder la domination en face. Elle n’est pas un accident rare de la vie sociale. Elle est une possibilité permanente de toute relation, aussi asymétrique soit-elle au regard des âges, dès lors qu’un pouvoir peut s’exercer sans contrôle suffisant, sans justification recevable ou sans possibilité réelle de réponse. Les théories contemporaines de la domination la définissent précisément à partir de cette vulnérabilité à une puissance non maîtrisée. La question politique sérieuse n’est donc pas de prétendre l’abolir intégralement. Elle est d’apprendre à la reconnaître, à la nommer, à l’encadrer et à la limiter, y compris en soi-même. Sans cela, la morale publique reste rhétorique. </a:t>
            </a:r>
          </a:p>
          <a:p>
            <a:pPr algn="just">
              <a:lnSpc>
                <a:spcPts val="1289"/>
              </a:lnSpc>
            </a:pPr>
          </a:p>
          <a:p>
            <a:pPr algn="just">
              <a:lnSpc>
                <a:spcPts val="1289"/>
              </a:lnSpc>
            </a:pPr>
            <a:r>
              <a:rPr lang="en-US" sz="920">
                <a:solidFill>
                  <a:srgbClr val="000000"/>
                </a:solidFill>
                <a:latin typeface="Roboto"/>
                <a:ea typeface="Roboto"/>
                <a:cs typeface="Roboto"/>
                <a:sym typeface="Roboto"/>
              </a:rPr>
              <a:t>Cette lucidité vaut d’abord pour ceux qui gouvernent. Les gouvernants sont peut-être, par nécessité de rôle, les plus exposés à l’écart entre le théâtre de la maîtrise et la vérité de leur dépendance à des appareils, à des récits, à des peurs et à des contraintes qu’ils administrent sans toujours les habiter. Espérer être sauvé par la seule logique gouvernante est donc une illusion. Le système peut corriger, arbitrer, encadrer, amortir. Il ne se régénère pas moralement de lui-même. Sans réinvestissement axiologique du commun pour le redéfinir librement, il continue de tourner en reproduisant les cadres qui ont conduit au désajustement présent. Cette borne est cohérente avec l’idée de raison publique : le pouvoir commun n’est légitime qu’à condition d’être justifiable à ceux sur qui il s’exerce, et non simplement efficace dans ses propres termes. </a:t>
            </a:r>
          </a:p>
          <a:p>
            <a:pPr algn="just">
              <a:lnSpc>
                <a:spcPts val="1289"/>
              </a:lnSpc>
            </a:pPr>
          </a:p>
          <a:p>
            <a:pPr algn="just">
              <a:lnSpc>
                <a:spcPts val="1289"/>
              </a:lnSpc>
            </a:pPr>
            <a:r>
              <a:rPr lang="en-US" sz="920">
                <a:solidFill>
                  <a:srgbClr val="000000"/>
                </a:solidFill>
                <a:latin typeface="Roboto"/>
                <a:ea typeface="Roboto"/>
                <a:cs typeface="Roboto"/>
                <a:sym typeface="Roboto"/>
              </a:rPr>
              <a:t>Ce réinvestissement ne peut pourtant pas prendre la forme d’un nouveau dogme. Il doit être suffisamment neutre pour rouvrir la participation, et suffisamment orienté pour éviter le vide. Le mot de neutralité doit ici être entendu avec rigueur : non comme absence de valeurs, mais comme refus d’imposer d’emblée aux sujets une totalité morale achevée. </a:t>
            </a:r>
          </a:p>
        </p:txBody>
      </p:sp>
    </p:spTree>
  </p:cSld>
  <p:clrMapOvr>
    <a:masterClrMapping/>
  </p:clrMapOvr>
</p:sld>
</file>

<file path=ppt/slides/slide14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614881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Ce qui doit commencer en France est donc un récit public minimal, non dominateur, fondé sur quelques lignes de tenue : vérité des faits là où ils sont objectivables, reconnaissance de la conflictualité, dignité politique de chacun, refus de l’humiliation identitaire comme mode de gouvernement de soi dans le rapport à l’autre, et non-domination comme critère d’évaluation des institutions. La raison publique n’ordonne pas l’unanimité ; elle exige que la contrainte politique soit défendable sur un terrain partageable malgré le désaccord.</a:t>
            </a:r>
          </a:p>
          <a:p>
            <a:pPr algn="just">
              <a:lnSpc>
                <a:spcPts val="1289"/>
              </a:lnSpc>
            </a:pPr>
          </a:p>
          <a:p>
            <a:pPr algn="just">
              <a:lnSpc>
                <a:spcPts val="1289"/>
              </a:lnSpc>
            </a:pPr>
            <a:r>
              <a:rPr lang="en-US" sz="920">
                <a:solidFill>
                  <a:srgbClr val="000000"/>
                </a:solidFill>
                <a:latin typeface="Roboto"/>
                <a:ea typeface="Roboto"/>
                <a:cs typeface="Roboto"/>
                <a:sym typeface="Roboto"/>
              </a:rPr>
              <a:t>Ce point oblige à rouvrir la question des lieux. Le politique ne tient pas sans espace public. Chez Habermas, l’espace public désigne précisément cet entre-deux qui n’est ni l’État, ni l’économie, ni la sphère domestique, mais le lieu où des individus communiquent sur des affaires d’intérêt général et où l’opinion publique se forme. Or une partie du problème contemporain tient à ce que les environnements ordinaires proposés aux sujets sont principalement organisés autour du travail, de la consommation, de la circulation ou de la captation d’attention. Ils permettent l’interaction ; ils permettent mal la médiation politique approfondie. </a:t>
            </a:r>
          </a:p>
          <a:p>
            <a:pPr algn="just">
              <a:lnSpc>
                <a:spcPts val="1289"/>
              </a:lnSpc>
            </a:pPr>
          </a:p>
          <a:p>
            <a:pPr algn="just">
              <a:lnSpc>
                <a:spcPts val="1289"/>
              </a:lnSpc>
            </a:pPr>
            <a:r>
              <a:rPr lang="en-US" sz="920">
                <a:solidFill>
                  <a:srgbClr val="000000"/>
                </a:solidFill>
                <a:latin typeface="Roboto"/>
                <a:ea typeface="Roboto"/>
                <a:cs typeface="Roboto"/>
                <a:sym typeface="Roboto"/>
              </a:rPr>
              <a:t>Il faut prendre cette perte de lieux au sérieux. Le rapport de la Convention scientifique parle explicitement d’un déficit structurel de temps, d’espaces et de dispositifs dédiés au débat public, et recommande de financer des projets de médiation inscrits dans la durée, de faire des infrastructures de recherche des espaces visibles pour la société civile, de documenter les controverses et de structurer durablement un écosystème de communication et de débat scientifique. Le constat est lourd de conséquences : si les lieux de savoir eux-mêmes manquent d’espaces de débat durable, il n’est pas surprenant que le politique se replie vers des arènes plus pauvres, plus rapides et plus polarisées. </a:t>
            </a:r>
          </a:p>
          <a:p>
            <a:pPr algn="just">
              <a:lnSpc>
                <a:spcPts val="1289"/>
              </a:lnSpc>
            </a:pPr>
            <a:r>
              <a:rPr lang="en-US" sz="920">
                <a:solidFill>
                  <a:srgbClr val="000000"/>
                </a:solidFill>
                <a:latin typeface="Roboto"/>
                <a:ea typeface="Roboto"/>
                <a:cs typeface="Roboto"/>
                <a:sym typeface="Roboto"/>
              </a:rPr>
              <a:t>  </a:t>
            </a:r>
          </a:p>
          <a:p>
            <a:pPr algn="just">
              <a:lnSpc>
                <a:spcPts val="1289"/>
              </a:lnSpc>
            </a:pPr>
            <a:r>
              <a:rPr lang="en-US" sz="920">
                <a:solidFill>
                  <a:srgbClr val="000000"/>
                </a:solidFill>
                <a:latin typeface="Roboto"/>
                <a:ea typeface="Roboto"/>
                <a:cs typeface="Roboto"/>
                <a:sym typeface="Roboto"/>
              </a:rPr>
              <a:t>Ce qui doit commencer en France est donc aussi matériel. Il faut des arènes, des lieux, des rythmes et des ressources. Non des simulacres de participation conçus pour valider des décisions déjà prises, mais des lieux où le dialogue critique, contradictoire et rationnel puisse être soutenu dans la durée. L’OCDE insiste sur le fait qu’une participation significative suppose des dispositifs ciblés, inclusifs, des barrières d’entrée réduites, des compétences de participation développées chez les citoyens comme chez les agents publics, et surtout un impact réel de cette participation sur la décision. Elle souligne aussi que la participation n’est pas un supplément décoratif, mais une condition d’alignement entre institutions, niveaux de gouvernance et décision publique. </a:t>
            </a:r>
          </a:p>
        </p:txBody>
      </p:sp>
    </p:spTree>
  </p:cSld>
  <p:clrMapOvr>
    <a:masterClrMapping/>
  </p:clrMapOvr>
</p:sld>
</file>

<file path=ppt/slides/slide14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469148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Da</a:t>
            </a:r>
            <a:r>
              <a:rPr lang="en-US" sz="920">
                <a:solidFill>
                  <a:srgbClr val="000000"/>
                </a:solidFill>
                <a:latin typeface="Roboto"/>
                <a:ea typeface="Roboto"/>
                <a:cs typeface="Roboto"/>
                <a:sym typeface="Roboto"/>
              </a:rPr>
              <a:t>ns le cas français, cette exigence n’est plus seulement théorique. L’OCDE relève que la France a inscrit dans son plan d’action 2024-2026 pour le gouvernement ouvert l’exploration d’un statut juridique du « citoyen participant », articulé autour d’une indemnisation, d’un droit à congé citoyen et d’une reconnaissance des compétences acquises dans les processus participatifs. Ce point est important : il montre que la contribution citoyenne ne peut plus être pensée comme simple supplément de bonne volonté ; elle doit recevoir un cadre matériel et institutionnel crédible.</a:t>
            </a:r>
          </a:p>
          <a:p>
            <a:pPr algn="just">
              <a:lnSpc>
                <a:spcPts val="1289"/>
              </a:lnSpc>
            </a:pPr>
          </a:p>
          <a:p>
            <a:pPr algn="just">
              <a:lnSpc>
                <a:spcPts val="1289"/>
              </a:lnSpc>
            </a:pPr>
            <a:r>
              <a:rPr lang="en-US" sz="920">
                <a:solidFill>
                  <a:srgbClr val="000000"/>
                </a:solidFill>
                <a:latin typeface="Roboto"/>
                <a:ea typeface="Roboto"/>
                <a:cs typeface="Roboto"/>
                <a:sym typeface="Roboto"/>
              </a:rPr>
              <a:t>Ce commencement impose aussi de reconnaître que le politique est devenu plus directement inter-individuel. Non au sens où les institutions auraient disparu, mais au sens où la conflictualité première se joue désormais beaucoup plus directement dans les relations de reconnaissance, d’écoute, de crédibilité, de respect, de visibilité et de présence. L’OCDE montre que le sentiment d’avoir voix au chapitre pèse fortement sur la confiance : parmi ceux qui estiment avoir leur mot à dire dans l’action du gouvernement, la confiance est très supérieure à celle de ceux qui pensent ne pas en avoir. Le problème n’est donc pas seulement l’existence de règles ou de procédures ; il est la possibilité, pour des sujets situés, de se sentir réellement comptés dans l’ordre commun. </a:t>
            </a:r>
          </a:p>
          <a:p>
            <a:pPr algn="just">
              <a:lnSpc>
                <a:spcPts val="1289"/>
              </a:lnSpc>
            </a:pPr>
          </a:p>
          <a:p>
            <a:pPr algn="just">
              <a:lnSpc>
                <a:spcPts val="1289"/>
              </a:lnSpc>
            </a:pPr>
            <a:r>
              <a:rPr lang="en-US" sz="920">
                <a:solidFill>
                  <a:srgbClr val="000000"/>
                </a:solidFill>
                <a:latin typeface="Roboto"/>
                <a:ea typeface="Roboto"/>
                <a:cs typeface="Roboto"/>
                <a:sym typeface="Roboto"/>
              </a:rPr>
              <a:t>C’est pourquoi le commencement ne peut pas être seulement institutionnel. Il doit être aussi pédagogique au sens noble, mais sans pédagogie de surplomb. Il faut y ajouter une exigence de civic space porter pour le moment par des tiers lieux. L’OCDE traite l’espace civique comme une condition de possibilité de la participation significative : sans libertés d’expression, d’association, d’assemblée et de participation aux affaires publiques, la promesse participative devient pure façade. Refonder le politique suppose donc de protéger institutionnellement les conditions du désaccord légitime, et non de se contenter d’en appeler abstraitement au dialogue.</a:t>
            </a:r>
          </a:p>
        </p:txBody>
      </p:sp>
    </p:spTree>
  </p:cSld>
  <p:clrMapOvr>
    <a:masterClrMapping/>
  </p:clrMapOvr>
</p:sld>
</file>

<file path=ppt/slides/slide14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145298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C</a:t>
            </a:r>
            <a:r>
              <a:rPr lang="en-US" sz="920">
                <a:solidFill>
                  <a:srgbClr val="000000"/>
                </a:solidFill>
                <a:latin typeface="Roboto"/>
                <a:ea typeface="Roboto"/>
                <a:cs typeface="Roboto"/>
                <a:sym typeface="Roboto"/>
              </a:rPr>
              <a:t>e qui doit commencer en France n’est donc pas une pacification factice. C’est une capacité collective à soutenir le conflit sans l’abandonner à la haine, à l’humiliation ou à la panique morale. Le politique ne retrouvera pas sa dignité en se faisant thérapeute des âmes, ni en se retirant derrière l’expertise, ni en cédant à la pure expression défensive des intérêts blessés. Il la retrouvera s’il redevient art de médiation entre sujets situés, vulnérables, dominants et dominés tour à tour, mais tenus par des formes qui empêchent qu’aucune position ne devienne arbitrairement souveraine. C’est seulement à cette condition que quelque chose peut véritablement commencer.</a:t>
            </a:r>
          </a:p>
        </p:txBody>
      </p:sp>
    </p:spTree>
  </p:cSld>
  <p:clrMapOvr>
    <a:masterClrMapping/>
  </p:clrMapOvr>
</p:sld>
</file>

<file path=ppt/slides/slide1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857993"/>
            <a:ext cx="4262400" cy="582496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Il en va de même des mots. Ils n’entrent jamais nus dans l’espace public. Ils portent l’empreinte des institutions qui les prononcent, des usages qui les ont durcis, des rapports de pouvoir dans lesquels ils circule</a:t>
            </a:r>
            <a:r>
              <a:rPr lang="en-US" sz="920">
                <a:solidFill>
                  <a:srgbClr val="000000"/>
                </a:solidFill>
                <a:latin typeface="Roboto"/>
                <a:ea typeface="Roboto"/>
                <a:cs typeface="Roboto"/>
                <a:sym typeface="Roboto"/>
              </a:rPr>
              <a:t>nt, et des trajectoires de socialisation de ceux qui les énoncent. Le rapport sur la vie des connaissances insiste lui-même sur le poids conceptuel des termes employés : parl</a:t>
            </a:r>
            <a:r>
              <a:rPr lang="en-US" sz="920">
                <a:solidFill>
                  <a:srgbClr val="000000"/>
                </a:solidFill>
                <a:latin typeface="Roboto"/>
                <a:ea typeface="Roboto"/>
                <a:cs typeface="Roboto"/>
                <a:sym typeface="Roboto"/>
              </a:rPr>
              <a:t>er de diffusion plutôt que de médiation n’est pas anodin, parce que chaque mot emporte déjà une certaine vision des rapports entre savoir, institution et public. Dans une période où la crise de crédibilité atteint les médiations elles-mêmes, cette dimension devient décisive : les sujets n’entendent pas seulement des propositions ; ils entendent aussi qui parle, d’où l’on parle, et depuis quelle culture implicite du commun on prétend encore les lire. </a:t>
            </a:r>
          </a:p>
          <a:p>
            <a:pPr algn="just">
              <a:lnSpc>
                <a:spcPts val="1289"/>
              </a:lnSpc>
            </a:pPr>
          </a:p>
          <a:p>
            <a:pPr algn="just">
              <a:lnSpc>
                <a:spcPts val="1289"/>
              </a:lnSpc>
            </a:pPr>
            <a:r>
              <a:rPr lang="en-US" sz="920">
                <a:solidFill>
                  <a:srgbClr val="000000"/>
                </a:solidFill>
                <a:latin typeface="Roboto"/>
                <a:ea typeface="Roboto"/>
                <a:cs typeface="Roboto"/>
                <a:sym typeface="Roboto"/>
              </a:rPr>
              <a:t>C’est pourquoi la libre conscience demeure première, même dans les fers. Elle n’abolit pas les déterminations. Elle n’annule ni les héritages ni les asymétries. Mais elle demeure le lieu à partir duquel un individu reçoit, filtre, retraduit ou refuse ce qu’on lui propose comme orientation commune. Son identité première n’est pas une pure invention de soi ; elle est un ancrage dans l’existence, dans des attachements, des dépendances, des épreuves et des langues reçues. Quand une politique oublie cela, elle peut croire reconnaître les cultures alors qu’elle parle encore comme une culture d’importation. Le défaut d’adhésion vient souvent de là, et non d’un simple déficit d’explication. Ce point rejoint les observations de l’OCDE sur la confiance : les citoyens ne demandent pas seulement des services ou des preuves de compétence, mais d’être traités comme des sujets ayant prise sur l’action publique. </a:t>
            </a:r>
          </a:p>
          <a:p>
            <a:pPr algn="just">
              <a:lnSpc>
                <a:spcPts val="1289"/>
              </a:lnSpc>
            </a:pPr>
          </a:p>
          <a:p>
            <a:pPr algn="just">
              <a:lnSpc>
                <a:spcPts val="1289"/>
              </a:lnSpc>
            </a:pPr>
            <a:r>
              <a:rPr lang="en-US" sz="920">
                <a:solidFill>
                  <a:srgbClr val="000000"/>
                </a:solidFill>
                <a:latin typeface="Roboto"/>
                <a:ea typeface="Roboto"/>
                <a:cs typeface="Roboto"/>
                <a:sym typeface="Roboto"/>
              </a:rPr>
              <a:t>À partir de là, la question de la responsabilité change de nature. Les représentants ne cessent pas d’être des délégataires responsables parce que le lien de croyance se relâche. Le droit continue de leur conférer des prérogatives, des fonctions, des moyens et des obligations. Mais une responsabilité légalement définie ne suffit pas à garantir une responsabilité humainement tenue. Il y a aujourd’hui un écart visible entre la fonction et son habitation, entre le mandat et le rapport à soi de celui qui l’exerce, entre la décision prise et la conscience de ce qu’elle engage dans la vie d’autrui. Cet écart n’abolit pas l’institution ; il en affaiblit la crédibilité anthropologique. La légitimité politique elle-même ne se réduit pas à la régularité des formes ; elle concerne la capacité des institutions et des décisions à être justifiables à ceux sur qui elles s’exercent. </a:t>
            </a:r>
          </a:p>
        </p:txBody>
      </p:sp>
    </p:spTree>
  </p:cSld>
  <p:clrMapOvr>
    <a:masterClrMapping/>
  </p:clrMapOvr>
</p:sld>
</file>

<file path=ppt/slides/slide15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980284" y="3303218"/>
            <a:ext cx="1367433" cy="537845"/>
          </a:xfrm>
          <a:prstGeom prst="rect">
            <a:avLst/>
          </a:prstGeom>
        </p:spPr>
        <p:txBody>
          <a:bodyPr anchor="t" rtlCol="false" tIns="0" lIns="0" bIns="0" rIns="0">
            <a:spAutoFit/>
          </a:bodyPr>
          <a:lstStyle/>
          <a:p>
            <a:pPr algn="ctr">
              <a:lnSpc>
                <a:spcPts val="4480"/>
              </a:lnSpc>
            </a:pPr>
            <a:r>
              <a:rPr lang="en-US" sz="3200">
                <a:solidFill>
                  <a:srgbClr val="000000"/>
                </a:solidFill>
                <a:latin typeface="Anton"/>
                <a:ea typeface="Anton"/>
                <a:cs typeface="Anton"/>
                <a:sym typeface="Anton"/>
              </a:rPr>
              <a:t>ÉPILOGUE</a:t>
            </a:r>
          </a:p>
        </p:txBody>
      </p:sp>
      <p:sp>
        <p:nvSpPr>
          <p:cNvPr name="TextBox 3" id="3"/>
          <p:cNvSpPr txBox="true"/>
          <p:nvPr/>
        </p:nvSpPr>
        <p:spPr>
          <a:xfrm rot="0">
            <a:off x="1980284" y="3802963"/>
            <a:ext cx="3002932" cy="697921"/>
          </a:xfrm>
          <a:prstGeom prst="rect">
            <a:avLst/>
          </a:prstGeom>
        </p:spPr>
        <p:txBody>
          <a:bodyPr anchor="t" rtlCol="false" tIns="0" lIns="0" bIns="0" rIns="0">
            <a:spAutoFit/>
          </a:bodyPr>
          <a:lstStyle/>
          <a:p>
            <a:pPr algn="l">
              <a:lnSpc>
                <a:spcPts val="2835"/>
              </a:lnSpc>
            </a:pPr>
            <a:r>
              <a:rPr lang="en-US" sz="2025">
                <a:solidFill>
                  <a:srgbClr val="000000"/>
                </a:solidFill>
                <a:latin typeface="Anton"/>
                <a:ea typeface="Anton"/>
                <a:cs typeface="Anton"/>
                <a:sym typeface="Anton"/>
              </a:rPr>
              <a:t>Le vrai n’appartient à personne, il est en chacun</a:t>
            </a:r>
          </a:p>
        </p:txBody>
      </p:sp>
    </p:spTree>
  </p:cSld>
  <p:clrMapOvr>
    <a:masterClrMapping/>
  </p:clrMapOvr>
</p:sld>
</file>

<file path=ppt/slides/slide15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679651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Aucun appareil ne possède le vrai. Aucune institution ne peut le décréter sans reste. Aucune élite n’incarne à elle seule le commun. Aucune science ne totalise l’humain ni ne peut le faire. Aucune politique ne sauve l’âme ni ne pourra le faire car porté humainment à des fins de nécessité face à l’existence. Ce n’est pas une défaite. C’est une borne. Et c’est de cette borne qu’il faut repartir si l’on veut parler juste.</a:t>
            </a:r>
          </a:p>
          <a:p>
            <a:pPr algn="just">
              <a:lnSpc>
                <a:spcPts val="1289"/>
              </a:lnSpc>
            </a:pPr>
          </a:p>
          <a:p>
            <a:pPr algn="just">
              <a:lnSpc>
                <a:spcPts val="1289"/>
              </a:lnSpc>
            </a:pPr>
            <a:r>
              <a:rPr lang="en-US" sz="920">
                <a:solidFill>
                  <a:srgbClr val="000000"/>
                </a:solidFill>
                <a:latin typeface="Roboto"/>
                <a:ea typeface="Roboto"/>
                <a:cs typeface="Roboto"/>
                <a:sym typeface="Roboto"/>
              </a:rPr>
              <a:t>Nous avons trop longtemps voulu faire tenir dans une même forme le gouvernement des hommes, la vérité des faits, la justice du commun et l’orientation des existences. Nous avons voulu que tout coïncide enfin : la raison, la loi, la science, la société, l’histoire, la paix. Rien de cela ne coïncide complètement. Rien de cela ne le pourra. Si l’homme est sa propre mesure il ne peut être dieu, il est temps de laisser place à la contradiction d’écoute, en intégrant jeunes et femmes, générations non gouvernantes ni flattés pour leurs titres. Ce qui peut seulement être tenté, c’est une médiation plus lucide entre ces ordres distincts, sans mensonge sur leur portée, ni sur leurs limites.</a:t>
            </a:r>
          </a:p>
          <a:p>
            <a:pPr algn="just">
              <a:lnSpc>
                <a:spcPts val="1289"/>
              </a:lnSpc>
            </a:pPr>
          </a:p>
          <a:p>
            <a:pPr algn="just">
              <a:lnSpc>
                <a:spcPts val="1289"/>
              </a:lnSpc>
            </a:pPr>
            <a:r>
              <a:rPr lang="en-US" sz="920">
                <a:solidFill>
                  <a:srgbClr val="000000"/>
                </a:solidFill>
                <a:latin typeface="Roboto"/>
                <a:ea typeface="Roboto"/>
                <a:cs typeface="Roboto"/>
                <a:sym typeface="Roboto"/>
              </a:rPr>
              <a:t>Ce livre n’a donc pas été écrit pour instituer une doctrine de plus. Il a été écrit par nécessité. Nécessité de nommer ce qui, dans le rapport contemporain au politique, ne peut plus être laissé à l’état de confusion, d’automatisme, de théâtre ou d’adaptation résignée. Nécessité de rappeler que la politique n’est pas seulement affaire d’appareils, d’indicateurs, de programmes, de récits ou d’expertises, mais d’êtres humains exposés à la peur, à la dépendance, au besoin de considération, à la blessure, à la volonté, à la limite. Nécessité, enfin, de ne pas laisser le commun se réduire soit à une administration des conduites, soit à une guerre de subjectivités sans forme.</a:t>
            </a:r>
          </a:p>
          <a:p>
            <a:pPr algn="just">
              <a:lnSpc>
                <a:spcPts val="1289"/>
              </a:lnSpc>
            </a:pPr>
          </a:p>
          <a:p>
            <a:pPr algn="just">
              <a:lnSpc>
                <a:spcPts val="1289"/>
              </a:lnSpc>
            </a:pPr>
            <a:r>
              <a:rPr lang="en-US" sz="920">
                <a:solidFill>
                  <a:srgbClr val="000000"/>
                </a:solidFill>
                <a:latin typeface="Roboto"/>
                <a:ea typeface="Roboto"/>
                <a:cs typeface="Roboto"/>
                <a:sym typeface="Roboto"/>
              </a:rPr>
              <a:t>Il fallait donc écrire sans prétention gouvernante. Non pour fuir la responsabilité politique, mais pour la tenir à sa place juste. Toucher au politique ne donne pas le droit de s’ériger en maître des consciences. Cela oblige seulement à parler depuis une volonté individuelle, responsable, corrigible, limitée, traversée d’ignorance. Cette ignorance n’est pas un défaut à cacher. Elle est la condition morale d’une parole qui ne veut pas dominer sous couvert de lucidité.</a:t>
            </a:r>
          </a:p>
          <a:p>
            <a:pPr algn="just">
              <a:lnSpc>
                <a:spcPts val="1289"/>
              </a:lnSpc>
            </a:pPr>
          </a:p>
          <a:p>
            <a:pPr algn="just">
              <a:lnSpc>
                <a:spcPts val="1289"/>
              </a:lnSpc>
            </a:pPr>
            <a:r>
              <a:rPr lang="en-US" sz="920">
                <a:solidFill>
                  <a:srgbClr val="000000"/>
                </a:solidFill>
                <a:latin typeface="Roboto"/>
                <a:ea typeface="Roboto"/>
                <a:cs typeface="Roboto"/>
                <a:sym typeface="Roboto"/>
              </a:rPr>
              <a:t>Car ce qui manque le plus à notre époque n’est peut-être pas un savoir supplémentaire. C’est une manière plus juste d’habiter ce que l’on sait et ce que l’on ignore. Nous savons produire des diagnostics, raffiner des critiques, accumuler des preuves, administrer des alertes. Nous savons moins bien vivre avec la limite. Nous savons moins bien tenir ensemble l’exigence de vérité et la reconnaissance de notre incomplétude. Nous savons moins bien affronter la conflictualité humaine sans idolâtrer ni le pouvoir, ni la transparence, ni l’impossible humain de la pureté morale.</a:t>
            </a:r>
          </a:p>
        </p:txBody>
      </p:sp>
    </p:spTree>
  </p:cSld>
  <p:clrMapOvr>
    <a:masterClrMapping/>
  </p:clrMapOvr>
</p:sld>
</file>

<file path=ppt/slides/slide15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647266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C’est ici qu’il faut nommer une dimension que ni la science ni la politique ne peuvent absorber : la part mystique de l’existence. Non la mystique comme doctrine à imposer, ni comme refuge contre la raison, mais comme expérience de ce qui, en chacun, excède la simple maîtrise conceptuelle. Il existe, dans le rapport à soi, dans le rapport à l’autre, dans le face-à-face</a:t>
            </a:r>
            <a:r>
              <a:rPr lang="en-US" sz="920">
                <a:solidFill>
                  <a:srgbClr val="000000"/>
                </a:solidFill>
                <a:latin typeface="Roboto"/>
                <a:ea typeface="Roboto"/>
                <a:cs typeface="Roboto"/>
                <a:sym typeface="Roboto"/>
              </a:rPr>
              <a:t> avec la finitude, une profondeur que les savoirs ne suppriment pas. Les sciences produisent des vérités de raison sur le réel objectivable. Elles ne disent pas à elles seules ce que signifie exister, souffrir, aimer, craindre, se tenir debout devant une conscience étrangère à la sienne.</a:t>
            </a:r>
          </a:p>
          <a:p>
            <a:pPr algn="just">
              <a:lnSpc>
                <a:spcPts val="1289"/>
              </a:lnSpc>
            </a:pPr>
          </a:p>
          <a:p>
            <a:pPr algn="just">
              <a:lnSpc>
                <a:spcPts val="1289"/>
              </a:lnSpc>
            </a:pPr>
            <a:r>
              <a:rPr lang="en-US" sz="920">
                <a:solidFill>
                  <a:srgbClr val="000000"/>
                </a:solidFill>
                <a:latin typeface="Roboto"/>
                <a:ea typeface="Roboto"/>
                <a:cs typeface="Roboto"/>
                <a:sym typeface="Roboto"/>
              </a:rPr>
              <a:t>C’est là que se tiennent aussi nos ombres. Ce que nous portons sans toujours savoir le nommer. Ce qui nous meut avant nos justifications. Ce qui, en nous, cherche la vérité et la craint en même temps. Le droit peut encadrer, la science peut éclairer, la politique peut arbitrer ; aucune de ces formes ne dissout la profondeur obscure de l’expérience humaine. C’est pourquoi l’art garde une dignité irremplaçable : il ne gouverne pas, il ne démontre pas, il ne tranche pas ; il médie parfois ce que la raison seule ne peut dire sans le trahir. Il ouvre un passage là où les mots ordinaires se brisent.</a:t>
            </a:r>
          </a:p>
          <a:p>
            <a:pPr algn="just">
              <a:lnSpc>
                <a:spcPts val="1289"/>
              </a:lnSpc>
            </a:pPr>
          </a:p>
          <a:p>
            <a:pPr algn="just">
              <a:lnSpc>
                <a:spcPts val="1289"/>
              </a:lnSpc>
            </a:pPr>
            <a:r>
              <a:rPr lang="en-US" sz="920">
                <a:solidFill>
                  <a:srgbClr val="000000"/>
                </a:solidFill>
                <a:latin typeface="Roboto"/>
                <a:ea typeface="Roboto"/>
                <a:cs typeface="Roboto"/>
                <a:sym typeface="Roboto"/>
              </a:rPr>
              <a:t>Il faut alors tenir ensemble deux nécessités. La nécessité des savoirs, sans lesquels le commun est livré au faux, à l’arbitraire, au prestige brut des récits et à la violence des impressions. Et la nécessité du vrai en soi, entendu non comme possession, mais comme épreuve de conscience : l’effort d’un sujet pour ne pas mentir entièrement sur ce qu’il porte, sur ce qu’il craint, sur ce qu’il veut, sur ce qu’il fait à autrui. La science est productrice de vérités de raison ; elle ne remplace pas ce travail intérieur. Et c’est précisément parce que nous sommes condamnés à nous vivre libres, tout en demeurant pris dans les fers de la coexistence, que le renouvellement du commun ne peut se faire sans rencontre.</a:t>
            </a:r>
          </a:p>
          <a:p>
            <a:pPr algn="just">
              <a:lnSpc>
                <a:spcPts val="1289"/>
              </a:lnSpc>
            </a:pPr>
          </a:p>
          <a:p>
            <a:pPr algn="just">
              <a:lnSpc>
                <a:spcPts val="1289"/>
              </a:lnSpc>
            </a:pPr>
            <a:r>
              <a:rPr lang="en-US" sz="920">
                <a:solidFill>
                  <a:srgbClr val="000000"/>
                </a:solidFill>
                <a:latin typeface="Roboto"/>
                <a:ea typeface="Roboto"/>
                <a:cs typeface="Roboto"/>
                <a:sym typeface="Roboto"/>
              </a:rPr>
              <a:t>Non pas rencontre mythifiée. Non pas fusion des âmes. Non pas abolition des différences. Mais rencontre médiée de vrais subjectifs, c’est-à-dire de paroles suffisamment dégagées du vernis social pour risquer quelque chose de réel sans prétendre valoir comme totalité. La condition première d’une politique plus haute est peut-être là : rouvrir des cadres où la libre expression publique du vrai soit possible sans être immédiatement rabattue soit vers l’humiliation, soit vers le classement moral, soit vers l’exploitation stratégique. Chacun demeure libre. Chacun demeure juge de ce qu’il sait de lui-même. Chacun demeure responsable de se confronter ou non à ses propres peurs. Nul ne peut être forcé à la vérité. Mais une société peut encore se donner des formes qui rendent cette rencontre moins improbable.</a:t>
            </a:r>
          </a:p>
        </p:txBody>
      </p:sp>
    </p:spTree>
  </p:cSld>
  <p:clrMapOvr>
    <a:masterClrMapping/>
  </p:clrMapOvr>
</p:sld>
</file>

<file path=ppt/slides/slide15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533918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Le commun, dès lors, ne peut plus être pensé comme une évidence retrouvée. Il doit être reconstruit comme médiation lucide, limitée, exigeante. Lucide, parce qu’il ne peut plus vivre de mots morts, de formes</a:t>
            </a:r>
            <a:r>
              <a:rPr lang="en-US" sz="920">
                <a:solidFill>
                  <a:srgbClr val="000000"/>
                </a:solidFill>
                <a:latin typeface="Roboto"/>
                <a:ea typeface="Roboto"/>
                <a:cs typeface="Roboto"/>
                <a:sym typeface="Roboto"/>
              </a:rPr>
              <a:t> vidées ou de récits qui parlent encore plus fort qu’ils ne rassemblent. Limitée, parce qu’aucune médiation n’abolira le conflit, la souffrance, la pluralité des attachements ni l’asymétrie des positions humaines. Exigeante, parce qu’un commun sans discipline de vérité, sans responsabilité, sans non-domination et sans lieux réels de contribution n’est plus qu’un décor administratif.</a:t>
            </a:r>
          </a:p>
          <a:p>
            <a:pPr algn="just">
              <a:lnSpc>
                <a:spcPts val="1289"/>
              </a:lnSpc>
            </a:pPr>
          </a:p>
          <a:p>
            <a:pPr algn="just">
              <a:lnSpc>
                <a:spcPts val="1289"/>
              </a:lnSpc>
            </a:pPr>
            <a:r>
              <a:rPr lang="en-US" sz="920">
                <a:solidFill>
                  <a:srgbClr val="000000"/>
                </a:solidFill>
                <a:latin typeface="Roboto"/>
                <a:ea typeface="Roboto"/>
                <a:cs typeface="Roboto"/>
                <a:sym typeface="Roboto"/>
              </a:rPr>
              <a:t>Ce livre n’appelle donc ni à la fusion, ni à la restauration, ni à la purge. Il appelle à une reprise. Reprise de la parole contre le langage automatique. Reprise de la médiation contre le pilotage sans monde. Reprise de la responsabilité contre la simple fonction. Reprise du politique contre sa dissolution dans la technique, contre sa capture par les affects non travaillés, contre sa réduction à l’alternative stérile entre gestion et fracas.</a:t>
            </a:r>
          </a:p>
          <a:p>
            <a:pPr algn="just">
              <a:lnSpc>
                <a:spcPts val="1289"/>
              </a:lnSpc>
            </a:pPr>
          </a:p>
          <a:p>
            <a:pPr algn="just">
              <a:lnSpc>
                <a:spcPts val="1289"/>
              </a:lnSpc>
            </a:pPr>
            <a:r>
              <a:rPr lang="en-US" sz="920">
                <a:solidFill>
                  <a:srgbClr val="000000"/>
                </a:solidFill>
                <a:latin typeface="Roboto"/>
                <a:ea typeface="Roboto"/>
                <a:cs typeface="Roboto"/>
                <a:sym typeface="Roboto"/>
              </a:rPr>
              <a:t>S’il devait rester une ligne après ces pages, qu’elle soit celle-ci : nul ne possède la vérité, mais chacun est tenu de ne pas mentir sur ce qu’il sait, sur ce qu’il ignore, sur ce qu’il veut faire au commun. Nulle science ne sauve l’homme de lui-même, mais elle peut empêcher qu’on l’abandonne entièrement au faux. Nulle politique ne réconcilie l’âme, mais elle peut empêcher qu’un ordre commun devienne une machine d’abaissement. Et nul ne peut être déchargé, par les savoirs, la technique ou les institutions, de l’épreuve de conscience que suppose toute rencontre vraie avec soi-même et avec autrui.</a:t>
            </a:r>
          </a:p>
          <a:p>
            <a:pPr algn="just">
              <a:lnSpc>
                <a:spcPts val="1289"/>
              </a:lnSpc>
            </a:pPr>
          </a:p>
          <a:p>
            <a:pPr algn="just">
              <a:lnSpc>
                <a:spcPts val="1289"/>
              </a:lnSpc>
            </a:pPr>
            <a:r>
              <a:rPr lang="en-US" sz="920">
                <a:solidFill>
                  <a:srgbClr val="000000"/>
                </a:solidFill>
                <a:latin typeface="Roboto"/>
                <a:ea typeface="Roboto"/>
                <a:cs typeface="Roboto"/>
                <a:sym typeface="Roboto"/>
              </a:rPr>
              <a:t>Il ne s’agit donc pas d’espérer une fin du conflit. Il s’agit de rendre à la coexistence humaine une forme assez juste pour que la domination cesse d’être naturelle, que la peur cesse d’être souterraine, que le savoir cesse d’être alibi, que la critique cesse d’être réflexe, et que le gouvernement cesse d’être théâtre sans intériorité. À cette condition seulement, le politique peut redevenir autre chose qu’un marché de récits ou qu’une gestion du désordre : une tentative sobre, toujours inachevée, de faire tenir des êtres humains qui ne seront jamais transparents à eux-mêmes, mais qui peuvent encore choisir de ne pas ajouter au mensonge du monde.</a:t>
            </a:r>
          </a:p>
        </p:txBody>
      </p:sp>
    </p:spTree>
  </p:cSld>
  <p:clrMapOvr>
    <a:masterClrMapping/>
  </p:clrMapOvr>
</p:sld>
</file>

<file path=ppt/slides/slide15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129106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Voilà ce qui devait être écrit. Non pour conclure l’époque. Non pour s’en extraire.</a:t>
            </a:r>
            <a:r>
              <a:rPr lang="en-US" sz="920">
                <a:solidFill>
                  <a:srgbClr val="000000"/>
                </a:solidFill>
                <a:latin typeface="Roboto"/>
                <a:ea typeface="Roboto"/>
                <a:cs typeface="Roboto"/>
                <a:sym typeface="Roboto"/>
              </a:rPr>
              <a:t> Mais pour porter jusqu’au bout une nécessité de conscience : dire que le commun ne nous sera pas rendu par miracle, qu’aucune instance ne le produira à notre place, et qu’il faudra pourtant recommencer à le vouloir, sans peur sacrée, sans haine, sans innocence feinte. Avec la dignité de ceux qui savent qu’ils ignorent encore beaucoup, qu’ils portent une ombre par laquelle ils sont asservis en leur langue, qu’aucune institution ne dissipera pour eux, mais qu’ils n’ont plus le droit de se taire sur l’essentiel.</a:t>
            </a:r>
          </a:p>
        </p:txBody>
      </p:sp>
    </p:spTree>
  </p:cSld>
  <p:clrMapOvr>
    <a:masterClrMapping/>
  </p:clrMapOvr>
</p:sld>
</file>

<file path=ppt/slides/slide15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7027200"/>
            <a:ext cx="5328000" cy="532800"/>
          </a:xfrm>
          <a:custGeom>
            <a:avLst/>
            <a:gdLst/>
            <a:ahLst/>
            <a:cxnLst/>
            <a:rect r="r" b="b" t="t" l="l"/>
            <a:pathLst>
              <a:path h="532800" w="5328000">
                <a:moveTo>
                  <a:pt x="0" y="0"/>
                </a:moveTo>
                <a:lnTo>
                  <a:pt x="5328000" y="0"/>
                </a:lnTo>
                <a:lnTo>
                  <a:pt x="5328000" y="532800"/>
                </a:lnTo>
                <a:lnTo>
                  <a:pt x="0" y="532800"/>
                </a:lnTo>
                <a:lnTo>
                  <a:pt x="0" y="0"/>
                </a:lnTo>
                <a:close/>
              </a:path>
            </a:pathLst>
          </a:custGeom>
          <a:blipFill>
            <a:blip r:embed="rId2"/>
            <a:stretch>
              <a:fillRect l="0" t="-380266" r="0" b="-82400"/>
            </a:stretch>
          </a:blipFill>
        </p:spPr>
      </p:sp>
      <p:sp>
        <p:nvSpPr>
          <p:cNvPr name="Freeform 3" id="3"/>
          <p:cNvSpPr/>
          <p:nvPr/>
        </p:nvSpPr>
        <p:spPr>
          <a:xfrm flipH="false" flipV="false" rot="0">
            <a:off x="1051707" y="2030571"/>
            <a:ext cx="3224585" cy="3224585"/>
          </a:xfrm>
          <a:custGeom>
            <a:avLst/>
            <a:gdLst/>
            <a:ahLst/>
            <a:cxnLst/>
            <a:rect r="r" b="b" t="t" l="l"/>
            <a:pathLst>
              <a:path h="3224585" w="3224585">
                <a:moveTo>
                  <a:pt x="0" y="0"/>
                </a:moveTo>
                <a:lnTo>
                  <a:pt x="3224586" y="0"/>
                </a:lnTo>
                <a:lnTo>
                  <a:pt x="3224586" y="3224585"/>
                </a:lnTo>
                <a:lnTo>
                  <a:pt x="0" y="3224585"/>
                </a:lnTo>
                <a:lnTo>
                  <a:pt x="0" y="0"/>
                </a:lnTo>
                <a:close/>
              </a:path>
            </a:pathLst>
          </a:custGeom>
          <a:blipFill>
            <a:blip r:embed="rId3"/>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857993"/>
            <a:ext cx="4262400" cy="420571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C’est là, plus que dans l’effondrement spectaculaire des formes, que se situe le problème central. Les formes demeurent, mais elles parlent de plus en plus souvent à côté de leur objet. Elles continue</a:t>
            </a:r>
            <a:r>
              <a:rPr lang="en-US" sz="920">
                <a:solidFill>
                  <a:srgbClr val="000000"/>
                </a:solidFill>
                <a:latin typeface="Roboto"/>
                <a:ea typeface="Roboto"/>
                <a:cs typeface="Roboto"/>
                <a:sym typeface="Roboto"/>
              </a:rPr>
              <a:t>nt d’agir, de corriger, de gérer, de distribuer, de consulter, de réformer. Elles peinent davantage à rejoindre le lieu depuis lequel les sujets v</a:t>
            </a:r>
            <a:r>
              <a:rPr lang="en-US" sz="920">
                <a:solidFill>
                  <a:srgbClr val="000000"/>
                </a:solidFill>
                <a:latin typeface="Roboto"/>
                <a:ea typeface="Roboto"/>
                <a:cs typeface="Roboto"/>
                <a:sym typeface="Roboto"/>
              </a:rPr>
              <a:t>ivent politiquement : non seulement dans les urnes ou dans les appartenances déclarées, mais dans leur rapport à la dignité, à l’injustice, à la peur, au déclassement, à la honte, à la reconnaissance, à la possibilité même de compter. Les indicateurs de confiance et de voix au chapitre ne montrent pas autre chose : ce qui se dégrade n’est pas seulement l’évaluation d’une performance publique, mais la croyance qu’une institution parle encore depuis le lieu du commun. </a:t>
            </a:r>
          </a:p>
          <a:p>
            <a:pPr algn="just">
              <a:lnSpc>
                <a:spcPts val="1289"/>
              </a:lnSpc>
            </a:pPr>
          </a:p>
          <a:p>
            <a:pPr algn="just">
              <a:lnSpc>
                <a:spcPts val="1289"/>
              </a:lnSpc>
            </a:pPr>
            <a:r>
              <a:rPr lang="en-US" sz="920">
                <a:solidFill>
                  <a:srgbClr val="000000"/>
                </a:solidFill>
                <a:latin typeface="Roboto"/>
                <a:ea typeface="Roboto"/>
                <a:cs typeface="Roboto"/>
                <a:sym typeface="Roboto"/>
              </a:rPr>
              <a:t>Dire que le politique n’a pas disparu revient donc à refuser le diagnostic facile du vide. Dire que ses anciennes formes d’organisation ne suffisent plus revient à nommer le problème véritable : l’écart croissant entre les médiations encore disponibles et l’objet humain qu’elles prétendent toujours gouverner. Cet objet n’est ni une abstraction, ni une donnée sociologique simple, ni un sujet déjà unifié. C’est l’humain réel de notre temps, passionné, contradictoire et rationnel, formé par des cultures cohabitantes, traversé par des attentes, politiquement capable avant d’être institutionnellement reconnu, et de moins en moins réductible aux langages qui continuent à parler en son nom.</a:t>
            </a:r>
          </a:p>
          <a:p>
            <a:pPr algn="just">
              <a:lnSpc>
                <a:spcPts val="1289"/>
              </a:lnSpc>
            </a:pPr>
          </a:p>
          <a:p>
            <a:pPr algn="just">
              <a:lnSpc>
                <a:spcPts val="1289"/>
              </a:lnSpc>
            </a:pPr>
            <a:r>
              <a:rPr lang="en-US" sz="920">
                <a:solidFill>
                  <a:srgbClr val="000000"/>
                </a:solidFill>
                <a:latin typeface="Roboto"/>
                <a:ea typeface="Roboto"/>
                <a:cs typeface="Roboto"/>
                <a:sym typeface="Roboto"/>
              </a:rPr>
              <a:t>C’est seulement à partir de cette reprise qu’il devient possible de parler du peuple, de la France, des élites, de la science, de la participation et de la transition juste sans reconduire d’emblée le mensonge des formes sur ce qu’elles ne savent plus entièrement saisir.</a:t>
            </a:r>
          </a:p>
        </p:txBody>
      </p:sp>
    </p:spTree>
  </p:cSld>
  <p:clrMapOvr>
    <a:masterClrMapping/>
  </p:clrMapOvr>
</p:sld>
</file>

<file path=ppt/slides/slide1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3411990"/>
            <a:ext cx="3312369" cy="697921"/>
          </a:xfrm>
          <a:prstGeom prst="rect">
            <a:avLst/>
          </a:prstGeom>
        </p:spPr>
        <p:txBody>
          <a:bodyPr anchor="t" rtlCol="false" tIns="0" lIns="0" bIns="0" rIns="0">
            <a:spAutoFit/>
          </a:bodyPr>
          <a:lstStyle/>
          <a:p>
            <a:pPr algn="l">
              <a:lnSpc>
                <a:spcPts val="2835"/>
              </a:lnSpc>
            </a:pPr>
            <a:r>
              <a:rPr lang="en-US" sz="2025">
                <a:solidFill>
                  <a:srgbClr val="000000"/>
                </a:solidFill>
                <a:latin typeface="Anton"/>
                <a:ea typeface="Anton"/>
                <a:cs typeface="Anton"/>
                <a:sym typeface="Anton"/>
              </a:rPr>
              <a:t>Pourquoi le cas des gouvernés français peut être décisif</a:t>
            </a:r>
          </a:p>
        </p:txBody>
      </p:sp>
    </p:spTree>
  </p:cSld>
  <p:clrMapOvr>
    <a:masterClrMapping/>
  </p:clrMapOvr>
</p:sld>
</file>

<file path=ppt/slides/slide1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453181"/>
            <a:ext cx="4262400" cy="663458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Ce livre est écrit depuis la France, en français, pour une scène politique française. Ce n’est ni une gêne, ni un rétrécissement. C’est une condition de justesse. On ne parle pas honnêtement du commun depuis nulle part, en pouvant s’en détacher. On parle toujours depuis une langue, une expérience, des attachements, des limites, une culture et un territoire aux pratiques sociales et représentations communes. Le cas français n’est donc pas ici un décor. Il est la scène à partir de laquelle les tensions étudiées prennent, pour moi, leur forme la plus lisible et leur poids le plus contraigna</a:t>
            </a:r>
            <a:r>
              <a:rPr lang="en-US" sz="920">
                <a:solidFill>
                  <a:srgbClr val="000000"/>
                </a:solidFill>
                <a:latin typeface="Roboto"/>
                <a:ea typeface="Roboto"/>
                <a:cs typeface="Roboto"/>
                <a:sym typeface="Roboto"/>
              </a:rPr>
              <a:t>nt : autant par héritage historique que représentations politiques de la résistance des peuples à pouvoir se déterminer face à des centres de pouvoirs établis, des corps intermédiaires cadrant leurs langues et volontés.</a:t>
            </a:r>
          </a:p>
          <a:p>
            <a:pPr algn="just">
              <a:lnSpc>
                <a:spcPts val="1289"/>
              </a:lnSpc>
            </a:pPr>
          </a:p>
          <a:p>
            <a:pPr algn="just">
              <a:lnSpc>
                <a:spcPts val="1289"/>
              </a:lnSpc>
            </a:pPr>
            <a:r>
              <a:rPr lang="en-US" sz="920">
                <a:solidFill>
                  <a:srgbClr val="000000"/>
                </a:solidFill>
                <a:latin typeface="Roboto"/>
                <a:ea typeface="Roboto"/>
                <a:cs typeface="Roboto"/>
                <a:sym typeface="Roboto"/>
              </a:rPr>
              <a:t>Choisir la France ne revient pas à en faire la mesure du monde tel que cela fut fait il y a plusieurs siècles. Cela revient à retenir un cas dense. Ce pays concentre, avec une netteté particulière, plusieurs tensions qui débordent largement son seul cadre : crise de la représentation, affaiblissement des récits politiques, décalage entre institutions et expériences vécues, d</a:t>
            </a:r>
            <a:r>
              <a:rPr lang="en-US" sz="920">
                <a:solidFill>
                  <a:srgbClr val="000000"/>
                </a:solidFill>
                <a:latin typeface="Roboto"/>
                <a:ea typeface="Roboto"/>
                <a:cs typeface="Roboto"/>
                <a:sym typeface="Roboto"/>
              </a:rPr>
              <a:t>ifficulté à faire tenir ensemble culture, savoir, décision publique et participation. Le choix n’est pas sentimental. Il est heuristique. Il permet de regarder de près un terrain où les contradictions du présent apparaissent à découvert.</a:t>
            </a:r>
          </a:p>
          <a:p>
            <a:pPr algn="just">
              <a:lnSpc>
                <a:spcPts val="1289"/>
              </a:lnSpc>
            </a:pPr>
          </a:p>
          <a:p>
            <a:pPr algn="just">
              <a:lnSpc>
                <a:spcPts val="1289"/>
              </a:lnSpc>
            </a:pPr>
            <a:r>
              <a:rPr lang="en-US" sz="920">
                <a:solidFill>
                  <a:srgbClr val="000000"/>
                </a:solidFill>
                <a:latin typeface="Roboto"/>
                <a:ea typeface="Roboto"/>
                <a:cs typeface="Roboto"/>
                <a:sym typeface="Roboto"/>
              </a:rPr>
              <a:t>La France est décisive d’abord parce qu’elle demeure un pays où l’État conserve une signification historique, symbolique et morale forte, alors même que la capacité des institutions à faire croire qu’elles donnent réellement prise s’affaiblit ; que le projet politique entamé depuis plusieurs décennies, qui visait justement à désarçonner la prégnance de représentation de ce même État via sa structure atteint un cap d’essoufflement sans réponses ni alternatives. Le cœur du problème n’est donc peut être pas tant théorique ou systémique, mais relationnel et communicationnel car l’on retire aux citoyens les leviers &amp; langages d’expression publique de leur défiance, dans le monde tel qu’ils se le représentent culturellement et politiquement. La prolétarisation n’est pas financière au sens marxiste, mais politique au sens participatif comme possible préalable à la sujétion à un système déterminé en raison. </a:t>
            </a:r>
          </a:p>
          <a:p>
            <a:pPr algn="just">
              <a:lnSpc>
                <a:spcPts val="1289"/>
              </a:lnSpc>
            </a:pPr>
          </a:p>
          <a:p>
            <a:pPr algn="just">
              <a:lnSpc>
                <a:spcPts val="1289"/>
              </a:lnSpc>
            </a:pPr>
            <a:r>
              <a:rPr lang="en-US" sz="920">
                <a:solidFill>
                  <a:srgbClr val="000000"/>
                </a:solidFill>
                <a:latin typeface="Roboto"/>
                <a:ea typeface="Roboto"/>
                <a:cs typeface="Roboto"/>
                <a:sym typeface="Roboto"/>
              </a:rPr>
              <a:t>La France est décisive aussi parce qu’elle ne manque pas d’idées. Elle manque plus souvent de traductions recevables entre ses centres de légitimité et ses formes vécues du commun car territoriales et humaines en premier point. Les travaux de la Convention scientifique le montrent bien dans le champ des savoirs : ils partent du constat que le modèle linéaire production-diffusion-réception est faux, et que production, médiation et réception sont en interaction constante. Cela vaut au-delà de la science. Une institution peut produire un discours valide ; elle ne maîtrise pas pour autant les conditions de sa réception. Un poisson ne vole pas.</a:t>
            </a:r>
          </a:p>
        </p:txBody>
      </p:sp>
    </p:spTree>
  </p:cSld>
  <p:clrMapOvr>
    <a:masterClrMapping/>
  </p:clrMapOvr>
</p:sld>
</file>

<file path=ppt/slides/slide1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777031"/>
            <a:ext cx="4262400" cy="631073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Ce point est particulièrement visible dans le rapport entre recherche et société. La Convention scientifique souligne que les programmes sciences-société touchent encore trop peu les acteurs politiques, médiatiques et économiques locaux pourtant décisifs pour établir une relation plus symétrique entre savoirs et société. Elle insiste aussi sur la nécessité de formations relations sciences-société destinées aux élus, aux médias, aux scientifiques et aux intermédiaires pour qu’ils s’en saisissent dans le cadre d’exercice de leurs fonctions. Le problème n’est donc pas seulement de produire des contenus valides ; il est, encore une fois, de constru</a:t>
            </a:r>
            <a:r>
              <a:rPr lang="en-US" sz="920">
                <a:solidFill>
                  <a:srgbClr val="000000"/>
                </a:solidFill>
                <a:latin typeface="Roboto"/>
                <a:ea typeface="Roboto"/>
                <a:cs typeface="Roboto"/>
                <a:sym typeface="Roboto"/>
              </a:rPr>
              <a:t>ire les médiations qui permettent à ces contenus d’entrer dans la vie commune sans rester suspendus au-dessus d’elle. Afin que ces savoir soient légitimés dans leur usage final  et justificatoire, par le plus grand nombre.</a:t>
            </a:r>
          </a:p>
          <a:p>
            <a:pPr algn="just">
              <a:lnSpc>
                <a:spcPts val="1289"/>
              </a:lnSpc>
            </a:pPr>
          </a:p>
          <a:p>
            <a:pPr algn="just">
              <a:lnSpc>
                <a:spcPts val="1289"/>
              </a:lnSpc>
            </a:pPr>
            <a:r>
              <a:rPr lang="en-US" sz="920">
                <a:solidFill>
                  <a:srgbClr val="000000"/>
                </a:solidFill>
                <a:latin typeface="Roboto"/>
                <a:ea typeface="Roboto"/>
                <a:cs typeface="Roboto"/>
                <a:sym typeface="Roboto"/>
              </a:rPr>
              <a:t>Le cas français est encore décisif parce qu’il rend particulièrement visible qu’une crise de participation n’est pas réductible à un manque de consultation. Ce qui se joue est plus profond : la difficulté à convertir la parole citoyenne en capacité reconnue d’influer sur la décision. Les matériaux citoyens du projet convergent depuis le déb</a:t>
            </a:r>
            <a:r>
              <a:rPr lang="en-US" sz="920">
                <a:solidFill>
                  <a:srgbClr val="000000"/>
                </a:solidFill>
                <a:latin typeface="Roboto"/>
                <a:ea typeface="Roboto"/>
                <a:cs typeface="Roboto"/>
                <a:sym typeface="Roboto"/>
              </a:rPr>
              <a:t>ut sur ce point : ils demandent moins une multiplication abstraite des dispositifs qu’une participation effective, des formes de co-construction, des arènes de proximité, des assemblées plus habitables et des voies de retour entre délibération et décision. La demande n’est pas d’être simplement entendus ; elle est de pouvoir compter et agir dans la fabrique des politiques publiques.</a:t>
            </a:r>
          </a:p>
          <a:p>
            <a:pPr algn="just">
              <a:lnSpc>
                <a:spcPts val="1289"/>
              </a:lnSpc>
            </a:pPr>
          </a:p>
          <a:p>
            <a:pPr algn="just">
              <a:lnSpc>
                <a:spcPts val="1289"/>
              </a:lnSpc>
            </a:pPr>
            <a:r>
              <a:rPr lang="en-US" sz="920">
                <a:solidFill>
                  <a:srgbClr val="000000"/>
                </a:solidFill>
                <a:latin typeface="Roboto"/>
                <a:ea typeface="Roboto"/>
                <a:cs typeface="Roboto"/>
                <a:sym typeface="Roboto"/>
              </a:rPr>
              <a:t>La France est décisive aussi parce qu’elle permet de tenir ensemble les trois niveaux que ce livre cherche constamment à articuler. Le niveau des sujets du pouvoir, de leurs attachements, de leurs peurs, de leurs jugements et de leurs expériences. Le niveau des médiations, des groupes, des organisations, des institutions intermédiaires, des mondes professionnels et culturels. Le niveau des structures, de l’État, des héritages historiques, des normes et des cadres de légitimité. Dans le cas français, ces trois niveaux restent fortement imbriqués. L’individu s’y rapporte encore à des formes centrales puissantes, mais à travers des médiations de plus en plus fragilisées.</a:t>
            </a:r>
          </a:p>
          <a:p>
            <a:pPr algn="just">
              <a:lnSpc>
                <a:spcPts val="1289"/>
              </a:lnSpc>
            </a:pPr>
          </a:p>
          <a:p>
            <a:pPr algn="just">
              <a:lnSpc>
                <a:spcPts val="1289"/>
              </a:lnSpc>
            </a:pPr>
            <a:r>
              <a:rPr lang="en-US" sz="920">
                <a:solidFill>
                  <a:srgbClr val="000000"/>
                </a:solidFill>
                <a:latin typeface="Roboto"/>
                <a:ea typeface="Roboto"/>
                <a:cs typeface="Roboto"/>
                <a:sym typeface="Roboto"/>
              </a:rPr>
              <a:t>C’est ce qui donne à ce cas sa valeur propre. Ce n’est pas un cas exemplaire au sens moral. Ce n’est pas un cas supérieur. C’est un cas où l’on voit clairement une difficulté devenue générale : concilier ce qui fait autorité en raison et ce qui fait expérience dans un contexte de crise culturelle où ni les gouvernants ni les gouvernés ne sont différenciés juridiquement à titre individuel. La tension est purement politique, dans une société liquide ; la domination est économique, sans alternatives crédibles.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7027200"/>
            <a:ext cx="5328000" cy="532800"/>
          </a:xfrm>
          <a:custGeom>
            <a:avLst/>
            <a:gdLst/>
            <a:ahLst/>
            <a:cxnLst/>
            <a:rect r="r" b="b" t="t" l="l"/>
            <a:pathLst>
              <a:path h="532800" w="5328000">
                <a:moveTo>
                  <a:pt x="0" y="0"/>
                </a:moveTo>
                <a:lnTo>
                  <a:pt x="5328000" y="0"/>
                </a:lnTo>
                <a:lnTo>
                  <a:pt x="5328000" y="532800"/>
                </a:lnTo>
                <a:lnTo>
                  <a:pt x="0" y="532800"/>
                </a:lnTo>
                <a:lnTo>
                  <a:pt x="0" y="0"/>
                </a:lnTo>
                <a:close/>
              </a:path>
            </a:pathLst>
          </a:custGeom>
          <a:blipFill>
            <a:blip r:embed="rId2"/>
            <a:stretch>
              <a:fillRect l="0" t="-380266" r="0" b="-82400"/>
            </a:stretch>
          </a:blipFill>
        </p:spPr>
      </p:sp>
      <p:sp>
        <p:nvSpPr>
          <p:cNvPr name="TextBox 3" id="3"/>
          <p:cNvSpPr txBox="true"/>
          <p:nvPr/>
        </p:nvSpPr>
        <p:spPr>
          <a:xfrm rot="0">
            <a:off x="2317282" y="6339504"/>
            <a:ext cx="693436" cy="204745"/>
          </a:xfrm>
          <a:prstGeom prst="rect">
            <a:avLst/>
          </a:prstGeom>
        </p:spPr>
        <p:txBody>
          <a:bodyPr anchor="t" rtlCol="false" tIns="0" lIns="0" bIns="0" rIns="0">
            <a:spAutoFit/>
          </a:bodyPr>
          <a:lstStyle/>
          <a:p>
            <a:pPr algn="ctr">
              <a:lnSpc>
                <a:spcPts val="1652"/>
              </a:lnSpc>
            </a:pPr>
            <a:r>
              <a:rPr lang="en-US" sz="1180">
                <a:solidFill>
                  <a:srgbClr val="000000"/>
                </a:solidFill>
                <a:latin typeface="Anton"/>
                <a:ea typeface="Anton"/>
                <a:cs typeface="Anton"/>
                <a:sym typeface="Anton"/>
              </a:rPr>
              <a:t>© Equilibria</a:t>
            </a:r>
          </a:p>
        </p:txBody>
      </p:sp>
      <p:sp>
        <p:nvSpPr>
          <p:cNvPr name="TextBox 4" id="4"/>
          <p:cNvSpPr txBox="true"/>
          <p:nvPr/>
        </p:nvSpPr>
        <p:spPr>
          <a:xfrm rot="0">
            <a:off x="2515862" y="6579131"/>
            <a:ext cx="296277" cy="204745"/>
          </a:xfrm>
          <a:prstGeom prst="rect">
            <a:avLst/>
          </a:prstGeom>
        </p:spPr>
        <p:txBody>
          <a:bodyPr anchor="t" rtlCol="false" tIns="0" lIns="0" bIns="0" rIns="0">
            <a:spAutoFit/>
          </a:bodyPr>
          <a:lstStyle/>
          <a:p>
            <a:pPr algn="ctr">
              <a:lnSpc>
                <a:spcPts val="1652"/>
              </a:lnSpc>
            </a:pPr>
            <a:r>
              <a:rPr lang="en-US" sz="1180">
                <a:solidFill>
                  <a:srgbClr val="000000"/>
                </a:solidFill>
                <a:latin typeface="Anton"/>
                <a:ea typeface="Anton"/>
                <a:cs typeface="Anton"/>
                <a:sym typeface="Anton"/>
              </a:rPr>
              <a:t>2026</a:t>
            </a:r>
          </a:p>
        </p:txBody>
      </p:sp>
    </p:spTree>
  </p:cSld>
  <p:clrMapOvr>
    <a:masterClrMapping/>
  </p:clrMapOvr>
</p:sld>
</file>

<file path=ppt/slides/slide2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13750"/>
            <a:ext cx="4262400" cy="339608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Formulé par la convention dans son propre vocabulaire lorsqu’elle appelle à structurer durablement un écosystème de communication et de débat scientifique : existe un déficit de temps, d’espaces et de dispositifs dédiés au débat public. Une telle formule vaut ici comme symptôme plus large : ce n’est pas seulement la décision qui est en cr</a:t>
            </a:r>
            <a:r>
              <a:rPr lang="en-US" sz="920">
                <a:solidFill>
                  <a:srgbClr val="000000"/>
                </a:solidFill>
                <a:latin typeface="Roboto"/>
                <a:ea typeface="Roboto"/>
                <a:cs typeface="Roboto"/>
                <a:sym typeface="Roboto"/>
              </a:rPr>
              <a:t>ise ; c’est ce qui prétend faire autorité pour la définir.  </a:t>
            </a:r>
          </a:p>
          <a:p>
            <a:pPr algn="just">
              <a:lnSpc>
                <a:spcPts val="1289"/>
              </a:lnSpc>
            </a:pPr>
          </a:p>
          <a:p>
            <a:pPr algn="just">
              <a:lnSpc>
                <a:spcPts val="1289"/>
              </a:lnSpc>
            </a:pPr>
            <a:r>
              <a:rPr lang="en-US" sz="920">
                <a:solidFill>
                  <a:srgbClr val="000000"/>
                </a:solidFill>
                <a:latin typeface="Roboto"/>
                <a:ea typeface="Roboto"/>
                <a:cs typeface="Roboto"/>
                <a:sym typeface="Roboto"/>
              </a:rPr>
              <a:t>J’écris donc depuis la France non pour enfermer le propos dans une frontière, mais pour lui donner une scène déterminée. Le cas français n’est pas ici un fétiche national. Il est un cas-limite, un cas dense, un cas où l’on peut lire avec une netteté particulière les tensions d’un Occident qui a bea</a:t>
            </a:r>
            <a:r>
              <a:rPr lang="en-US" sz="920">
                <a:solidFill>
                  <a:srgbClr val="000000"/>
                </a:solidFill>
                <a:latin typeface="Roboto"/>
                <a:ea typeface="Roboto"/>
                <a:cs typeface="Roboto"/>
                <a:sym typeface="Roboto"/>
              </a:rPr>
              <a:t>ucoup produit pour administrer, expliquer, standardiser, critiquer et réformer, mais qui peine à se positionner sur les critères d’adhésion à ce système, par le plus grand nombre.</a:t>
            </a:r>
          </a:p>
          <a:p>
            <a:pPr algn="just">
              <a:lnSpc>
                <a:spcPts val="1289"/>
              </a:lnSpc>
            </a:pPr>
          </a:p>
          <a:p>
            <a:pPr algn="just">
              <a:lnSpc>
                <a:spcPts val="1289"/>
              </a:lnSpc>
            </a:pPr>
            <a:r>
              <a:rPr lang="en-US" sz="920">
                <a:solidFill>
                  <a:srgbClr val="000000"/>
                </a:solidFill>
                <a:latin typeface="Roboto"/>
                <a:ea typeface="Roboto"/>
                <a:cs typeface="Roboto"/>
                <a:sym typeface="Roboto"/>
              </a:rPr>
              <a:t>C’est en ce sens que la France est décisive. Non parce qu’elle résumerait le monde. Non parce qu’elle porterait un destin politique supérieur. Mais parce qu’elle offre une scène où le problème apparaît à découvert : un pays où l’histoire du commun a été fortement portée par l’État, où la langue de l’universel demeure puissante, où les médiations continuent d’exister, et où pourtant le lien entre formes, croyance et expérience du commun se relâche. C’est depuis ce lieu, et depuis ce lieu seulement, que ce livre peut parler sans se donner l’illusion de parler depuis nulle part.</a:t>
            </a:r>
          </a:p>
        </p:txBody>
      </p:sp>
    </p:spTree>
  </p:cSld>
  <p:clrMapOvr>
    <a:masterClrMapping/>
  </p:clrMapOvr>
</p:sld>
</file>

<file path=ppt/slides/slide2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3411990"/>
            <a:ext cx="3002932" cy="697921"/>
          </a:xfrm>
          <a:prstGeom prst="rect">
            <a:avLst/>
          </a:prstGeom>
        </p:spPr>
        <p:txBody>
          <a:bodyPr anchor="t" rtlCol="false" tIns="0" lIns="0" bIns="0" rIns="0">
            <a:spAutoFit/>
          </a:bodyPr>
          <a:lstStyle/>
          <a:p>
            <a:pPr algn="l">
              <a:lnSpc>
                <a:spcPts val="2835"/>
              </a:lnSpc>
            </a:pPr>
            <a:r>
              <a:rPr lang="en-US" sz="2025">
                <a:solidFill>
                  <a:srgbClr val="000000"/>
                </a:solidFill>
                <a:latin typeface="Anton"/>
                <a:ea typeface="Anton"/>
                <a:cs typeface="Anton"/>
                <a:sym typeface="Anton"/>
              </a:rPr>
              <a:t>Pourquoi la critique publique doit être réinvestie</a:t>
            </a:r>
          </a:p>
        </p:txBody>
      </p:sp>
    </p:spTree>
  </p:cSld>
  <p:clrMapOvr>
    <a:masterClrMapping/>
  </p:clrMapOvr>
</p:sld>
</file>

<file path=ppt/slides/slide2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453181"/>
            <a:ext cx="4262400" cy="663458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Ce livre ne prend pas la critique comme terme, pour adversaire. Il part d’un constat plus exigeant : la critique publique institutionnalisée a eu sa nécessité, sa fécondité et sa dignité historique. La théorie critique elle-même s’est définie comme une entreprise de critique et de transformation de la société, sur le plan politique, articulant des normes à une lecture empirique des conflits, des contradictions et des rapports de pouvoir via des organes de presse, radios et ouvrages, médias. En ce sens, la critique a permis par intermédiaire des savoirs, de défaire des évidences abusives, de montrer que ce qui se donnait pour naturel était souvent construit, et que ce qui se disait universel était souvent situé. Elle a été une conquête du regard, son partage au plus grand nombre sous formats diverses et variés jusqu’à nos jours. </a:t>
            </a:r>
          </a:p>
          <a:p>
            <a:pPr algn="just">
              <a:lnSpc>
                <a:spcPts val="1289"/>
              </a:lnSpc>
            </a:pPr>
          </a:p>
          <a:p>
            <a:pPr algn="just">
              <a:lnSpc>
                <a:spcPts val="1289"/>
              </a:lnSpc>
            </a:pPr>
            <a:r>
              <a:rPr lang="en-US" sz="920">
                <a:solidFill>
                  <a:srgbClr val="000000"/>
                </a:solidFill>
                <a:latin typeface="Roboto"/>
                <a:ea typeface="Roboto"/>
                <a:cs typeface="Roboto"/>
                <a:sym typeface="Roboto"/>
              </a:rPr>
              <a:t>Mais une conquête intellectuelle ne reste pas pure par principe. Dès lors qu’elle entre dans les institutions, les médias, les administrations culturelles, les espaces de formation et les routines de commentaire, elle change de statut. Elle ne sert plus seulement à interroger. Elle contribue aussi à cadrer ce qui doit être vu, nommé, discuté, protégé, dénoncé ou tenu pour lég</a:t>
            </a:r>
            <a:r>
              <a:rPr lang="en-US" sz="920">
                <a:solidFill>
                  <a:srgbClr val="000000"/>
                </a:solidFill>
                <a:latin typeface="Roboto"/>
                <a:ea typeface="Roboto"/>
                <a:cs typeface="Roboto"/>
                <a:sym typeface="Roboto"/>
              </a:rPr>
              <a:t>itime. La critique n’est alors plus seulement un geste ; elle devient une fonction publique de qualification du réel. Et toute fonction publique doit répondre d’elle-même quand elle est normative et positionnée par respect de la libre conscience de chacun. Encore une fois, le rapport de la Convention scientifique de 2026, va dans le même sens lorsqu’il rappelle que les mots employés pour penser la circulation des connaissances ne sont jamais neutres, et que parler de diffusion plutôt que de médiation engage déjà une conception du rapport entre savoirs, institutions et société.  </a:t>
            </a:r>
          </a:p>
          <a:p>
            <a:pPr algn="just">
              <a:lnSpc>
                <a:spcPts val="1289"/>
              </a:lnSpc>
            </a:pPr>
          </a:p>
          <a:p>
            <a:pPr algn="just">
              <a:lnSpc>
                <a:spcPts val="1289"/>
              </a:lnSpc>
            </a:pPr>
            <a:r>
              <a:rPr lang="en-US" sz="920">
                <a:solidFill>
                  <a:srgbClr val="000000"/>
                </a:solidFill>
                <a:latin typeface="Roboto"/>
                <a:ea typeface="Roboto"/>
                <a:cs typeface="Roboto"/>
                <a:sym typeface="Roboto"/>
              </a:rPr>
              <a:t>C’est ici que commence le geste fondateur de ce livre : la déconstruction de la déconstruction. Il ne s’agit ni d’un retour avant la critique, ni d’une restauration des illusions qu’elle a contribué à défaire. Il s’agit d’appliquer à la critique elle-même l’exigence qu’elle a portée contre les autres formes de pouvoir : de</a:t>
            </a:r>
            <a:r>
              <a:rPr lang="en-US" sz="920">
                <a:solidFill>
                  <a:srgbClr val="000000"/>
                </a:solidFill>
                <a:latin typeface="Roboto"/>
                <a:ea typeface="Roboto"/>
                <a:cs typeface="Roboto"/>
                <a:sym typeface="Roboto"/>
              </a:rPr>
              <a:t>puis où parle-t-elle, avec quels présupposés, dans quels circuits de légitimation, au bénéfice de quelles habitudes de pensée, et au prix de quelles nouvelles cécités ? Tant qu’elle échappe à cette épreuve, elle cesse d’être pleinement critique. Elle devient une langue déjà installée. La leçon foucaldienne reste ici décisive : la critique n’est jamais simplement hors pouvoir ; elle se déploie dans le même champ que les rationalités de gouvernement qu’elle interroge. </a:t>
            </a:r>
          </a:p>
          <a:p>
            <a:pPr algn="just">
              <a:lnSpc>
                <a:spcPts val="1289"/>
              </a:lnSpc>
            </a:pPr>
          </a:p>
          <a:p>
            <a:pPr algn="just">
              <a:lnSpc>
                <a:spcPts val="1289"/>
              </a:lnSpc>
            </a:pPr>
            <a:r>
              <a:rPr lang="en-US" sz="920">
                <a:solidFill>
                  <a:srgbClr val="000000"/>
                </a:solidFill>
                <a:latin typeface="Roboto"/>
                <a:ea typeface="Roboto"/>
                <a:cs typeface="Roboto"/>
                <a:sym typeface="Roboto"/>
              </a:rPr>
              <a:t>Ce point a été mal traité publiquement. La déconstruction a souvent été ramenée, dans l’espace médiatique ordinaire, à quelques objets de polémique rapide : querelles de vocabulaire, conflits de symboles, déboulonnages, indignations concurrentes. Ces phénomènes existent sans toucher le cœur du problème.</a:t>
            </a:r>
          </a:p>
        </p:txBody>
      </p:sp>
    </p:spTree>
  </p:cSld>
  <p:clrMapOvr>
    <a:masterClrMapping/>
  </p:clrMapOvr>
</p:sld>
</file>

<file path=ppt/slides/slide2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291256"/>
            <a:ext cx="4262400" cy="598688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Le vrai sujet est plus profond : une part du langage critique est devenue, dans certains espaces, la forme ordinaire de l’intelligence légitime du monde social. Une critique d’un système institutionnalisée dans un système. Elle n’est plus seulement un outil de dévoilement ; elle est aussi un code de reconnaissance des volontés, un style de position, un signe de légitimité morale auto-institué par ses dépositaires, volontairement défini par ses acteurs, porteurs, parfois une manière de gouverner les frontières du dicible sans reconnaître en soi l’objet de sa propre critique, sur le plan politique. Les travaux sur l’expertise critique montrent bien ce passage : un savoir critique peut entrer dans les circuits de l’action publique de façon légitime, non plus seulement pour contester, mais pour orienter la réformer axiologique (valeurs diffusées à titre de modèle systématisé) pour laquelle ils se positionnent, </a:t>
            </a:r>
            <a:r>
              <a:rPr lang="en-US" sz="920">
                <a:solidFill>
                  <a:srgbClr val="000000"/>
                </a:solidFill>
                <a:latin typeface="Roboto"/>
                <a:ea typeface="Roboto"/>
                <a:cs typeface="Roboto"/>
                <a:sym typeface="Roboto"/>
              </a:rPr>
              <a:t>et produire des savoirs jugés pertinents du point de vue des politiques publiques. </a:t>
            </a:r>
          </a:p>
          <a:p>
            <a:pPr algn="just">
              <a:lnSpc>
                <a:spcPts val="1289"/>
              </a:lnSpc>
            </a:pPr>
          </a:p>
          <a:p>
            <a:pPr algn="just">
              <a:lnSpc>
                <a:spcPts val="1289"/>
              </a:lnSpc>
            </a:pPr>
            <a:r>
              <a:rPr lang="en-US" sz="920">
                <a:solidFill>
                  <a:srgbClr val="000000"/>
                </a:solidFill>
                <a:latin typeface="Roboto"/>
                <a:ea typeface="Roboto"/>
                <a:cs typeface="Roboto"/>
                <a:sym typeface="Roboto"/>
              </a:rPr>
              <a:t>Il faut donc parler avec précision. Je ne dis pas que la critique dominerait tout sans finalité. Je dis qu’elle ne peut plus se présenter comme si elle parlait depuis un dehors innocent, lorsque portée par des organsiations, sans conscience de ce qui initie sa propre expression. Elle circule dans une partie du monde universitaire, culturel, administratif, médiatique et militant comme une manière reconnue de voir juste. À ce titre, elle participe à la fabrication de l’espace public. Elle y introduit ses catégories, ses décou</a:t>
            </a:r>
            <a:r>
              <a:rPr lang="en-US" sz="920">
                <a:solidFill>
                  <a:srgbClr val="000000"/>
                </a:solidFill>
                <a:latin typeface="Roboto"/>
                <a:ea typeface="Roboto"/>
                <a:cs typeface="Roboto"/>
                <a:sym typeface="Roboto"/>
              </a:rPr>
              <a:t>pages, ses indignations légitimes et ses angles morts. Est confirmée indirectement cette idée lorsque ces critiques demandent de structurer durablement un écosystème de communication et de débat scientifique, de documenter les controverses et de rendre visibles certains changements de paradigme aujourd’hui peu audibles dans l’espace public en raison de logiques médiatiques, économiques et politiques dominantes. Certains porteurs de la critique publique ne deviennent que caisse de résonnance de leur propre caricature sans rebond de valeurs utile au commun.</a:t>
            </a:r>
          </a:p>
          <a:p>
            <a:pPr algn="just">
              <a:lnSpc>
                <a:spcPts val="1289"/>
              </a:lnSpc>
            </a:pPr>
          </a:p>
          <a:p>
            <a:pPr algn="just">
              <a:lnSpc>
                <a:spcPts val="1289"/>
              </a:lnSpc>
            </a:pPr>
            <a:r>
              <a:rPr lang="en-US" sz="920">
                <a:solidFill>
                  <a:srgbClr val="000000"/>
                </a:solidFill>
                <a:latin typeface="Roboto"/>
                <a:ea typeface="Roboto"/>
                <a:cs typeface="Roboto"/>
                <a:sym typeface="Roboto"/>
              </a:rPr>
              <a:t>Cette nécessité apparaît plus nettement encore si l’on se focalise sur le rôle des médias. Non parce qu’ils formeraient un bloc homogène, mais parce qu’ils sont l’un des lieux où la critique se vulgarise, se simplifie, se moralise et se met en circulation à grande vitesse. Le problème n’est pas qu’ils rendent publiques des tensions ; le problème est la forme sous laquelle ils les rendent publiques. Le rythme, le format, la mise en scène, la concurrence pour l’attention et l’obligation de lisibilité immédiate favorisent souvent la condensation des conflits en signaux rapides : scandale, camp, faute, indignation, réparation, disqualification.</a:t>
            </a:r>
          </a:p>
        </p:txBody>
      </p:sp>
    </p:spTree>
  </p:cSld>
  <p:clrMapOvr>
    <a:masterClrMapping/>
  </p:clrMapOvr>
</p:sld>
</file>

<file path=ppt/slides/slide2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453181"/>
            <a:ext cx="4262400" cy="647266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Les logiques internes aux médias les plus suivis laissent peu de place à des formats prenant le temps d’exposer méthodes, résultats et incertitudes ; transparence ou conscience des intérêts défendus sans vérité, dans les jeux de pouvoir et domination formés dans un système où la domination est considérée comme un mal ou part de nous même à occulter par souci de civilité. Dans un tel cadre, la critique publique peut cesser d’éclairer pour commencer à polariser sans responsabilité réelle face aux positions de ce qu’elle partage avec construit ignorant de son rôle à conséquences. Chacun pointe en peut la cible de ses actes</a:t>
            </a:r>
          </a:p>
          <a:p>
            <a:pPr algn="just">
              <a:lnSpc>
                <a:spcPts val="1289"/>
              </a:lnSpc>
            </a:pPr>
          </a:p>
          <a:p>
            <a:pPr algn="just">
              <a:lnSpc>
                <a:spcPts val="1289"/>
              </a:lnSpc>
            </a:pPr>
            <a:r>
              <a:rPr lang="en-US" sz="920">
                <a:solidFill>
                  <a:srgbClr val="000000"/>
                </a:solidFill>
                <a:latin typeface="Roboto"/>
                <a:ea typeface="Roboto"/>
                <a:cs typeface="Roboto"/>
                <a:sym typeface="Roboto"/>
              </a:rPr>
              <a:t>Il faut aussitôt écarter un contresens. Les habitants ne sont pas idiots sauf à vivre et consentir à vivre sans réponse alternative consciente, dans notre culture ciblant le savoir comme un bien d’élévation spirituel. Personne ne reçoit passivement ce qui lui est proposé. Certaines des recherches sur la réception médiatique ont précisément rompu avec l’idée d’un public purement perméable aux </a:t>
            </a:r>
            <a:r>
              <a:rPr lang="en-US" sz="920">
                <a:solidFill>
                  <a:srgbClr val="000000"/>
                </a:solidFill>
                <a:latin typeface="Roboto"/>
                <a:ea typeface="Roboto"/>
                <a:cs typeface="Roboto"/>
                <a:sym typeface="Roboto"/>
              </a:rPr>
              <a:t>messages : elles insistent sur l’activité interprétative des publics, sur</a:t>
            </a:r>
            <a:r>
              <a:rPr lang="en-US" sz="920">
                <a:solidFill>
                  <a:srgbClr val="000000"/>
                </a:solidFill>
                <a:latin typeface="Roboto"/>
                <a:ea typeface="Roboto"/>
                <a:cs typeface="Roboto"/>
                <a:sym typeface="Roboto"/>
              </a:rPr>
              <a:t> leurs filtres, leurs usages, leurs conversations et leurs réappropriations. Existe sur ce point la reconnaissance et l’attachement à leur propre individualité et la logique de sens rattachée aux symboles représentés auxquels ils formulent une adhésion déterminant leur affiliation non inféodée. Les médias n’enferment pas totalement la complexité de leurs textes, de leurs institutions et de leurs audiences dans une marque politique définie. Cela ne retire pourtant rien à la responsabilité des médiations ; cela la rend plus exigeante encore. </a:t>
            </a:r>
          </a:p>
          <a:p>
            <a:pPr algn="just">
              <a:lnSpc>
                <a:spcPts val="1289"/>
              </a:lnSpc>
            </a:pPr>
          </a:p>
          <a:p>
            <a:pPr algn="just">
              <a:lnSpc>
                <a:spcPts val="1289"/>
              </a:lnSpc>
            </a:pPr>
            <a:r>
              <a:rPr lang="en-US" sz="920">
                <a:solidFill>
                  <a:srgbClr val="000000"/>
                </a:solidFill>
                <a:latin typeface="Roboto"/>
                <a:ea typeface="Roboto"/>
                <a:cs typeface="Roboto"/>
                <a:sym typeface="Roboto"/>
              </a:rPr>
              <a:t>C’est pourquoi la critique publique doit devenir sujet de sa fonction propre dans la détermination de ses activités. Non pas se censurer. Non pas renoncer à juger. Non pas s’interdire de nommer des abus, des mensonges, des violences ou des dominations. Mais répondre de ce qu’elle fait quand elle parle. Clarifie-t-elle une tension ou la convertit-elle en surenchère morale ? Situe-t-elle une peur ou la laisse-t-elle servir d’énergie brute à la circulation des affects ? Ouvre-t-elle un espace de discernement ou produit-elle un réflexe de classement ? Rend-elle le commun plus habitable ou plus nerveux, plus susceptible, plus inflammable ? Ces questions ne sont pas extérieures à la critique. Elles définissent sa probité, de sorte à ce qu’elle puisse conscientiser son rôle politique dans les fers.</a:t>
            </a:r>
          </a:p>
          <a:p>
            <a:pPr algn="just">
              <a:lnSpc>
                <a:spcPts val="1289"/>
              </a:lnSpc>
            </a:pPr>
          </a:p>
          <a:p>
            <a:pPr algn="just">
              <a:lnSpc>
                <a:spcPts val="1289"/>
              </a:lnSpc>
            </a:pPr>
            <a:r>
              <a:rPr lang="en-US" sz="920">
                <a:solidFill>
                  <a:srgbClr val="000000"/>
                </a:solidFill>
                <a:latin typeface="Roboto"/>
                <a:ea typeface="Roboto"/>
                <a:cs typeface="Roboto"/>
                <a:sym typeface="Roboto"/>
              </a:rPr>
              <a:t>Le problème devient alors plus net. Une partie de la critique publique contemporaine se croit encore du côté du vrai parce qu’elle dénonce, dévoile ou déconstruit. C’est insuffisant. Dénoncer n’est pas encore intégrer. Dévoiler n’est pas encore situer. Déconstruire n’est pas encore refonder. Et surtout, nul ne peut se prétendre plus proche de la vérité au seul motif qu’il parle le langage critique légitime de son temps. Une idée et une parole ne seront jamais un acte. </a:t>
            </a:r>
          </a:p>
        </p:txBody>
      </p:sp>
    </p:spTree>
  </p:cSld>
  <p:clrMapOvr>
    <a:masterClrMapping/>
  </p:clrMapOvr>
</p:sld>
</file>

<file path=ppt/slides/slide2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857993"/>
            <a:ext cx="4262400" cy="631073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La vérité, dans ce livre, n’est jamais une propriété. Elle oblige à répondre de ses mots, de ses effets, de ses limites et de sa part d’ignorance. À cette aune, la critique publique n’est pas exemptée ; elle est au contraire exposée, puisqu’elle prétend éclairer. </a:t>
            </a:r>
            <a:r>
              <a:rPr lang="en-US" sz="920">
                <a:solidFill>
                  <a:srgbClr val="000000"/>
                </a:solidFill>
                <a:latin typeface="Roboto"/>
                <a:ea typeface="Roboto"/>
                <a:cs typeface="Roboto"/>
                <a:sym typeface="Roboto"/>
              </a:rPr>
              <a:t>Il faut donc la replacer dans son histoire. La critique n’est pas tombée du ciel. Elle est née dans une certaine configuration occidentale des savoirs, des institutions, des conflits et des référentiels de vérité. En France, elle a rencontré des vecteurs spécifiques : appareil culturel, espace universitaire, médiations éditoriales, institutions symboliques de légitimation. Elle s’est d’abord formée contre des autorités ; elle a ensuite trouvé des lieux où s’installer.</a:t>
            </a:r>
          </a:p>
          <a:p>
            <a:pPr algn="just">
              <a:lnSpc>
                <a:spcPts val="1289"/>
              </a:lnSpc>
            </a:pPr>
          </a:p>
          <a:p>
            <a:pPr algn="just">
              <a:lnSpc>
                <a:spcPts val="1289"/>
              </a:lnSpc>
            </a:pPr>
            <a:r>
              <a:rPr lang="en-US" sz="920">
                <a:solidFill>
                  <a:srgbClr val="000000"/>
                </a:solidFill>
                <a:latin typeface="Roboto"/>
                <a:ea typeface="Roboto"/>
                <a:cs typeface="Roboto"/>
                <a:sym typeface="Roboto"/>
              </a:rPr>
              <a:t>Les dispositifs participatifs eux-mêmes en donnent un exemple concret : ce qui naît comme demande de critique de la verticalité peut se transformer, une fois institutionnalisé, en catégorie d’action publique et en manière de gouverner la participation. Voilà le sens précis de la déconstruction de la déconstruction. Il ne s’agit pas d’un </a:t>
            </a:r>
            <a:r>
              <a:rPr lang="en-US" sz="920">
                <a:solidFill>
                  <a:srgbClr val="000000"/>
                </a:solidFill>
                <a:latin typeface="Roboto"/>
                <a:ea typeface="Roboto"/>
                <a:cs typeface="Roboto"/>
                <a:sym typeface="Roboto"/>
              </a:rPr>
              <a:t>geste de revanche. Il s’agit d’une exigence de cohér</a:t>
            </a:r>
            <a:r>
              <a:rPr lang="en-US" sz="920">
                <a:solidFill>
                  <a:srgbClr val="000000"/>
                </a:solidFill>
                <a:latin typeface="Roboto"/>
                <a:ea typeface="Roboto"/>
                <a:cs typeface="Roboto"/>
                <a:sym typeface="Roboto"/>
              </a:rPr>
              <a:t>ence auto responsabilisante de chacun de ceux non aveugles aux nécessités de notre temps. Si la critique a appris à défaire les naturalisations, elle doit reconnaître ses propres naturalisations. Si elle a contesté les langues de pouvoir, elle doit admettre qu’elle peut devenir langue de pouvoir ; qu’elle en a le devoir lorsqu’elle intervient publiquement dans le champ des activités à influence de la détermination des consciences de l’agir - un devoir de politisation de la vérité de ses engagements à titre autonome dans un champ défini, par son activité libre. Si elle a demandé aux institutions de répondre de leurs effets, elle doit répondre des siens. À défaut, elle ne sert plus la lucidité ; elle devient une composante de l’irresponsabilité générale qu’elle prétend combattre. Celle de chacun envers soi-même dans un système monde où l’individu est dit libre, d’agir et se construire.</a:t>
            </a:r>
          </a:p>
          <a:p>
            <a:pPr algn="just">
              <a:lnSpc>
                <a:spcPts val="1289"/>
              </a:lnSpc>
            </a:pPr>
          </a:p>
          <a:p>
            <a:pPr algn="just">
              <a:lnSpc>
                <a:spcPts val="1289"/>
              </a:lnSpc>
            </a:pPr>
            <a:r>
              <a:rPr lang="en-US" sz="920">
                <a:solidFill>
                  <a:srgbClr val="000000"/>
                </a:solidFill>
                <a:latin typeface="Roboto"/>
                <a:ea typeface="Roboto"/>
                <a:cs typeface="Roboto"/>
                <a:sym typeface="Roboto"/>
              </a:rPr>
              <a:t>La suite du livre partira de là. Non d’un rejet de la critique, mais de la nécessité de la reprendre. Non contre elle, mais après son installation publique. Non pour sauver les anciennes fictions, mais pour sortir du cercle où la critique, devenue réflexe de milieu et langage médiatique de surface, n’arrive plus à produire autre chose qu’une agitation supplémentaire. Il faut lui restituer sa gravité, c’est-à-dire sa capacité à éclairer sans se croire dispensée de répondre d’elle-même.</a:t>
            </a:r>
          </a:p>
          <a:p>
            <a:pPr algn="just">
              <a:lnSpc>
                <a:spcPts val="1289"/>
              </a:lnSpc>
            </a:pPr>
          </a:p>
          <a:p>
            <a:pPr algn="just">
              <a:lnSpc>
                <a:spcPts val="1289"/>
              </a:lnSpc>
            </a:pPr>
            <a:r>
              <a:rPr lang="en-US" sz="920">
                <a:solidFill>
                  <a:srgbClr val="000000"/>
                </a:solidFill>
                <a:latin typeface="Roboto"/>
                <a:ea typeface="Roboto"/>
                <a:cs typeface="Roboto"/>
                <a:sym typeface="Roboto"/>
              </a:rPr>
              <a:t>C’est à cette condition seulement que la critique publique peut redevenir ce qu’elle promet d’être : non une machine d’excitation morale, non un capital symbolique, non une posture de supériorité, mais une discipline de discernement au service d’un commun plus lucide, en réinvestissant son agir dans le non refoulement du tragique de nos existences, pour le politique et sa place dans la cité.</a:t>
            </a:r>
          </a:p>
        </p:txBody>
      </p:sp>
    </p:spTree>
  </p:cSld>
  <p:clrMapOvr>
    <a:masterClrMapping/>
  </p:clrMapOvr>
</p:sld>
</file>

<file path=ppt/slides/slide2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2167658" y="3303218"/>
            <a:ext cx="992684" cy="537845"/>
          </a:xfrm>
          <a:prstGeom prst="rect">
            <a:avLst/>
          </a:prstGeom>
        </p:spPr>
        <p:txBody>
          <a:bodyPr anchor="t" rtlCol="false" tIns="0" lIns="0" bIns="0" rIns="0">
            <a:spAutoFit/>
          </a:bodyPr>
          <a:lstStyle/>
          <a:p>
            <a:pPr algn="ctr">
              <a:lnSpc>
                <a:spcPts val="4480"/>
              </a:lnSpc>
            </a:pPr>
            <a:r>
              <a:rPr lang="en-US" sz="3200">
                <a:solidFill>
                  <a:srgbClr val="000000"/>
                </a:solidFill>
                <a:latin typeface="Anton"/>
                <a:ea typeface="Anton"/>
                <a:cs typeface="Anton"/>
                <a:sym typeface="Anton"/>
              </a:rPr>
              <a:t>LIVRE I</a:t>
            </a:r>
          </a:p>
        </p:txBody>
      </p:sp>
      <p:sp>
        <p:nvSpPr>
          <p:cNvPr name="TextBox 3" id="3"/>
          <p:cNvSpPr txBox="true"/>
          <p:nvPr/>
        </p:nvSpPr>
        <p:spPr>
          <a:xfrm rot="0">
            <a:off x="2167658" y="3802963"/>
            <a:ext cx="2770855" cy="691514"/>
          </a:xfrm>
          <a:prstGeom prst="rect">
            <a:avLst/>
          </a:prstGeom>
        </p:spPr>
        <p:txBody>
          <a:bodyPr anchor="t" rtlCol="false" tIns="0" lIns="0" bIns="0" rIns="0">
            <a:spAutoFit/>
          </a:bodyPr>
          <a:lstStyle/>
          <a:p>
            <a:pPr algn="l">
              <a:lnSpc>
                <a:spcPts val="2835"/>
              </a:lnSpc>
            </a:pPr>
            <a:r>
              <a:rPr lang="en-US" sz="2025">
                <a:solidFill>
                  <a:srgbClr val="000000"/>
                </a:solidFill>
                <a:latin typeface="Anton"/>
                <a:ea typeface="Anton"/>
                <a:cs typeface="Anton"/>
                <a:sym typeface="Anton"/>
              </a:rPr>
              <a:t>Qu’est-ce qu’un peuple aujourd’hui ?</a:t>
            </a:r>
          </a:p>
        </p:txBody>
      </p:sp>
    </p:spTree>
  </p:cSld>
  <p:clrMapOvr>
    <a:masterClrMapping/>
  </p:clrMapOvr>
</p:sld>
</file>

<file path=ppt/slides/slide2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3411990"/>
            <a:ext cx="3002932" cy="697921"/>
          </a:xfrm>
          <a:prstGeom prst="rect">
            <a:avLst/>
          </a:prstGeom>
        </p:spPr>
        <p:txBody>
          <a:bodyPr anchor="t" rtlCol="false" tIns="0" lIns="0" bIns="0" rIns="0">
            <a:spAutoFit/>
          </a:bodyPr>
          <a:lstStyle/>
          <a:p>
            <a:pPr algn="l">
              <a:lnSpc>
                <a:spcPts val="2835"/>
              </a:lnSpc>
            </a:pPr>
            <a:r>
              <a:rPr lang="en-US" sz="2025">
                <a:solidFill>
                  <a:srgbClr val="000000"/>
                </a:solidFill>
                <a:latin typeface="Anton"/>
                <a:ea typeface="Anton"/>
                <a:cs typeface="Anton"/>
                <a:sym typeface="Anton"/>
              </a:rPr>
              <a:t>Il n’est plus là où le politique le cherche</a:t>
            </a:r>
          </a:p>
        </p:txBody>
      </p:sp>
    </p:spTree>
  </p:cSld>
  <p:clrMapOvr>
    <a:masterClrMapping/>
  </p:clrMapOvr>
</p:sld>
</file>

<file path=ppt/slides/slide2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13750"/>
            <a:ext cx="4262400" cy="647266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Le premier malentendu de notre temps n’est pas que le peuple aurait disparu. Il est que le politique continue de le chercher là où il n’est plus, ou plus tout à fait, car repositionné en communautés de valeurs construites en libre conscience. Il le cherche dans ses cartes anciennes, dans ses appareils hérités, dans s</a:t>
            </a:r>
            <a:r>
              <a:rPr lang="en-US" sz="920">
                <a:solidFill>
                  <a:srgbClr val="000000"/>
                </a:solidFill>
                <a:latin typeface="Roboto"/>
                <a:ea typeface="Roboto"/>
                <a:cs typeface="Roboto"/>
                <a:sym typeface="Roboto"/>
              </a:rPr>
              <a:t>es catégories de représentation, dans ses partis, dans ses oppositions familières et dans ses récits de gouvernem</a:t>
            </a:r>
            <a:r>
              <a:rPr lang="en-US" sz="920">
                <a:solidFill>
                  <a:srgbClr val="000000"/>
                </a:solidFill>
                <a:latin typeface="Roboto"/>
                <a:ea typeface="Roboto"/>
                <a:cs typeface="Roboto"/>
                <a:sym typeface="Roboto"/>
              </a:rPr>
              <a:t>ent. Or la science politique a depuis longtemps signalé ce décalage. Pierre Rosanvallon a formulé le problème sous le nom de peuple introuvable : au moment même où le peuple est déclaré souverain, il devient de plus en plus difficile à figurer comme unité sociologique stable, car il est composé d’individualités à la volonté propre, autodéterminée au gré de l’expérience du vivant produite par chacun. Bernard Manin a, de son côté, montré que le gouvernement représentatif entrait dans une phase de démocratie du public, marquée par l’érosion des identifications partisanes, la centralité des médias et la personnalisation du rapport politique. </a:t>
            </a:r>
          </a:p>
          <a:p>
            <a:pPr algn="just">
              <a:lnSpc>
                <a:spcPts val="1289"/>
              </a:lnSpc>
            </a:pPr>
          </a:p>
          <a:p>
            <a:pPr algn="just">
              <a:lnSpc>
                <a:spcPts val="1289"/>
              </a:lnSpc>
            </a:pPr>
            <a:r>
              <a:rPr lang="en-US" sz="920">
                <a:solidFill>
                  <a:srgbClr val="000000"/>
                </a:solidFill>
                <a:latin typeface="Roboto"/>
                <a:ea typeface="Roboto"/>
                <a:cs typeface="Roboto"/>
                <a:sym typeface="Roboto"/>
              </a:rPr>
              <a:t>Le peuple réel n’a donc pas cessé d’exister. Il s’est déplacé. Il s’est fragmenté, individualisé, désaffilié, recomposé. Les formes demeurent : élections, partis, clivages, institutions. Ce qui s’est affaibli n’est pas leur existence matérielle ; c’est la capacité de ses représentants à faire tenir des vies entières dans un récit politique habitable selon son échelle territoriale d’action. Les analyses plus récentes parlent d’ailleurs moins d’une simple démocratie d’opinion que d’une démocratie des publics, c’est-à-dire d’une configuration où le consentement des gouvernés se construit dans des espaces plus dispersés, plus médiatisés, plus intermittents et moins aisément stabilisés par les partis de masse. </a:t>
            </a:r>
          </a:p>
          <a:p>
            <a:pPr algn="just">
              <a:lnSpc>
                <a:spcPts val="1289"/>
              </a:lnSpc>
            </a:pPr>
          </a:p>
          <a:p>
            <a:pPr algn="just">
              <a:lnSpc>
                <a:spcPts val="1289"/>
              </a:lnSpc>
            </a:pPr>
            <a:r>
              <a:rPr lang="en-US" sz="920">
                <a:solidFill>
                  <a:srgbClr val="000000"/>
                </a:solidFill>
                <a:latin typeface="Roboto"/>
                <a:ea typeface="Roboto"/>
                <a:cs typeface="Roboto"/>
                <a:sym typeface="Roboto"/>
              </a:rPr>
              <a:t>Il faut être plus net. Ce qui subsiste aujourd’hui, ce ne sont plus tant des récits politiques consistants que des formes résiduelles de représentation. Les partis offrent moins des horizons historiques que des assemblages de thèmes, de marqueurs, de promesses incomplètes, d’angoisses canalisées et de symboliques électorales. Ils ne portent plus vraiment des mondes ; ils administrent des signes affaiblis de la représentation des gouvernés. Ce qu’ils mobilisent n’est plus un peuple déjà lisible dans un grand partage idéologique ; ce sont des fragments d’adhésion, des fidélités faibles, des refus, des affects et des identifications incomplètes. C’est le sens même de la mutation décrite par Manin : la représentation demeure, mais son ressort social et symbolique s’est déplacé.</a:t>
            </a:r>
          </a:p>
          <a:p>
            <a:pPr algn="just">
              <a:lnSpc>
                <a:spcPts val="1289"/>
              </a:lnSpc>
            </a:pPr>
          </a:p>
          <a:p>
            <a:pPr algn="just">
              <a:lnSpc>
                <a:spcPts val="1289"/>
              </a:lnSpc>
            </a:pPr>
            <a:r>
              <a:rPr lang="en-US" sz="920">
                <a:solidFill>
                  <a:srgbClr val="000000"/>
                </a:solidFill>
                <a:latin typeface="Roboto"/>
                <a:ea typeface="Roboto"/>
                <a:cs typeface="Roboto"/>
                <a:sym typeface="Roboto"/>
              </a:rPr>
              <a:t>La difficulté vient de ce que le peuple est désormais pris entre deux lectures culturelles du politique qui ne coïncident plus réellement. La première relève de l’appartenance vécue : territoire, mémoire, langue, dette, dignité, honte, considération, justice ressentie ou refusée. </a:t>
            </a:r>
          </a:p>
        </p:txBody>
      </p:sp>
    </p:spTree>
  </p:cSld>
  <p:clrMapOvr>
    <a:masterClrMapping/>
  </p:clrMapOvr>
</p:sld>
</file>

<file path=ppt/slides/slide2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13750"/>
            <a:ext cx="4262400" cy="631073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La seconde relève d’un modèle de gouvernement : société d’individus objectivable, administrable, consultable, orientable par catégories, procédures, indicateurs et dispositifs de participation. Cette seconde lecture n’est pas fictive ; elle correspond à une mutation historique réelle des démocraties modern</a:t>
            </a:r>
            <a:r>
              <a:rPr lang="en-US" sz="920">
                <a:solidFill>
                  <a:srgbClr val="000000"/>
                </a:solidFill>
                <a:latin typeface="Roboto"/>
                <a:ea typeface="Roboto"/>
                <a:cs typeface="Roboto"/>
                <a:sym typeface="Roboto"/>
              </a:rPr>
              <a:t>es. Mais elle ne peut absorber la première sans reste. C’est ce que mo</a:t>
            </a:r>
            <a:r>
              <a:rPr lang="en-US" sz="920">
                <a:solidFill>
                  <a:srgbClr val="000000"/>
                </a:solidFill>
                <a:latin typeface="Roboto"/>
                <a:ea typeface="Roboto"/>
                <a:cs typeface="Roboto"/>
                <a:sym typeface="Roboto"/>
              </a:rPr>
              <a:t>ntrent, sous un autre angle, les travaux français sur la participation : ils soulignent que les citoyens ne demandent pas seulement plus de consultation, mais des formes où leur expérience puisse être traduite dans la décision sans être dissoute dans la seule ingénierie procédurale.  </a:t>
            </a:r>
          </a:p>
          <a:p>
            <a:pPr algn="just">
              <a:lnSpc>
                <a:spcPts val="1289"/>
              </a:lnSpc>
            </a:pPr>
          </a:p>
          <a:p>
            <a:pPr algn="just">
              <a:lnSpc>
                <a:spcPts val="1289"/>
              </a:lnSpc>
            </a:pPr>
            <a:r>
              <a:rPr lang="en-US" sz="920">
                <a:solidFill>
                  <a:srgbClr val="000000"/>
                </a:solidFill>
                <a:latin typeface="Roboto"/>
                <a:ea typeface="Roboto"/>
                <a:cs typeface="Roboto"/>
                <a:sym typeface="Roboto"/>
              </a:rPr>
              <a:t>C’est dans l’écart entre ces deux régimes que s’installe la crise contemporaine. Le peuple continue d’exister comme réalité vécue de coexistence ; mais il est de plus en plus traduit en segments, en populations, en comportements agrégés, en préférences mesurables, en publics ciblables, en citoyens consultables, en individus gouvernables. Le problème n’est pas seulement que cette traduction simplifie. Le problème est qu’elle ne produit pas, entre la vie politique vécue et sa mise en forme institutionnelle, une vérité conjointe assez forte pour susciter une adhésion réelle justifiant l’aliénation consentie aux fers. Pour le confirmer indirectement, il s’agirait de dire que ce qui pèse le plus n’est pas la seule qualité des services et politiques publiques, mais le sentiment d’avoir réellement voix au chapitre. Autrement dit, que la bonne administration ne suffit pas quand la médiation politique ne fait plus prise.   </a:t>
            </a:r>
          </a:p>
          <a:p>
            <a:pPr algn="just">
              <a:lnSpc>
                <a:spcPts val="1289"/>
              </a:lnSpc>
            </a:pPr>
          </a:p>
          <a:p>
            <a:pPr algn="just">
              <a:lnSpc>
                <a:spcPts val="1289"/>
              </a:lnSpc>
            </a:pPr>
            <a:r>
              <a:rPr lang="en-US" sz="920">
                <a:solidFill>
                  <a:srgbClr val="000000"/>
                </a:solidFill>
                <a:latin typeface="Roboto"/>
                <a:ea typeface="Roboto"/>
                <a:cs typeface="Roboto"/>
                <a:sym typeface="Roboto"/>
              </a:rPr>
              <a:t>À cette désorientation s’est ajoutée une transformation plus profonde : une part croissante de la participation au monde commun a été recalibrée par le marché. Le citoyen n’a pas seulement été moins représenté ; il a été progressivement réinterprété comme consommateur, comme usager, comme arbitre de préférences, comme gestionnaire de ses choix par imposition des nécessités de l’auto-gouvernement sans lui permettre de se détacher de ses propres représentations du politique, fonctionnant par la représentation elle même. La littérature sur la démocratie du consommateur l’a montré de façon nette : le choix individuel y apparaît comme forme dominante d’expression, au point que consommer, sélectionner, comparer ou retirer son adhésion tend à mimer l’acte politique lui-même. Mais cette promesse d’autonomie repose sur des offres déjà codées, des dispositifs déjà chargés symboliquement et des normes sociales déjà construites. Le langage de la domination réelle est déphasé de la grille de lecture portée par les gouvernés, car la structure de pouvoir instituant ce programme normatif, demeure existant, tel qu’il permet à ce système et programme de se déployer. </a:t>
            </a:r>
          </a:p>
        </p:txBody>
      </p:sp>
    </p:spTree>
  </p:cSld>
  <p:clrMapOvr>
    <a:masterClrMapping/>
  </p:clrMapOvr>
</p:sld>
</file>

<file path=ppt/slides/slide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1553402"/>
            <a:ext cx="1641723" cy="537845"/>
          </a:xfrm>
          <a:prstGeom prst="rect">
            <a:avLst/>
          </a:prstGeom>
        </p:spPr>
        <p:txBody>
          <a:bodyPr anchor="t" rtlCol="false" tIns="0" lIns="0" bIns="0" rIns="0">
            <a:spAutoFit/>
          </a:bodyPr>
          <a:lstStyle/>
          <a:p>
            <a:pPr algn="ctr">
              <a:lnSpc>
                <a:spcPts val="4480"/>
              </a:lnSpc>
            </a:pPr>
            <a:r>
              <a:rPr lang="en-US" sz="3200">
                <a:solidFill>
                  <a:srgbClr val="000000"/>
                </a:solidFill>
                <a:latin typeface="Anton"/>
                <a:ea typeface="Anton"/>
                <a:cs typeface="Anton"/>
                <a:sym typeface="Anton"/>
              </a:rPr>
              <a:t>SOMMAIRE</a:t>
            </a:r>
          </a:p>
        </p:txBody>
      </p:sp>
      <p:sp>
        <p:nvSpPr>
          <p:cNvPr name="TextBox 3" id="3"/>
          <p:cNvSpPr txBox="true"/>
          <p:nvPr/>
        </p:nvSpPr>
        <p:spPr>
          <a:xfrm rot="0">
            <a:off x="532800" y="3031303"/>
            <a:ext cx="637592" cy="349428"/>
          </a:xfrm>
          <a:prstGeom prst="rect">
            <a:avLst/>
          </a:prstGeom>
        </p:spPr>
        <p:txBody>
          <a:bodyPr anchor="t" rtlCol="false" tIns="0" lIns="0" bIns="0" rIns="0">
            <a:spAutoFit/>
          </a:bodyPr>
          <a:lstStyle/>
          <a:p>
            <a:pPr algn="ctr">
              <a:lnSpc>
                <a:spcPts val="2877"/>
              </a:lnSpc>
            </a:pPr>
            <a:r>
              <a:rPr lang="en-US" sz="2055">
                <a:solidFill>
                  <a:srgbClr val="000000"/>
                </a:solidFill>
                <a:latin typeface="Anton"/>
                <a:ea typeface="Anton"/>
                <a:cs typeface="Anton"/>
                <a:sym typeface="Anton"/>
              </a:rPr>
              <a:t>LIVRE I</a:t>
            </a:r>
          </a:p>
        </p:txBody>
      </p:sp>
      <p:sp>
        <p:nvSpPr>
          <p:cNvPr name="TextBox 4" id="4"/>
          <p:cNvSpPr txBox="true"/>
          <p:nvPr/>
        </p:nvSpPr>
        <p:spPr>
          <a:xfrm rot="0">
            <a:off x="1536151" y="3101222"/>
            <a:ext cx="2885345" cy="208007"/>
          </a:xfrm>
          <a:prstGeom prst="rect">
            <a:avLst/>
          </a:prstGeom>
        </p:spPr>
        <p:txBody>
          <a:bodyPr anchor="t" rtlCol="false" tIns="0" lIns="0" bIns="0" rIns="0">
            <a:spAutoFit/>
          </a:bodyPr>
          <a:lstStyle/>
          <a:p>
            <a:pPr algn="l">
              <a:lnSpc>
                <a:spcPts val="1669"/>
              </a:lnSpc>
            </a:pPr>
            <a:r>
              <a:rPr lang="en-US" sz="1192">
                <a:solidFill>
                  <a:srgbClr val="000000"/>
                </a:solidFill>
                <a:latin typeface="Anton"/>
                <a:ea typeface="Anton"/>
                <a:cs typeface="Anton"/>
                <a:sym typeface="Anton"/>
              </a:rPr>
              <a:t>Qu’est-ce qu’un peuple aujourd’hui ?</a:t>
            </a:r>
          </a:p>
        </p:txBody>
      </p:sp>
      <p:sp>
        <p:nvSpPr>
          <p:cNvPr name="TextBox 5" id="5"/>
          <p:cNvSpPr txBox="true"/>
          <p:nvPr/>
        </p:nvSpPr>
        <p:spPr>
          <a:xfrm rot="0">
            <a:off x="532800" y="3395621"/>
            <a:ext cx="696796" cy="349428"/>
          </a:xfrm>
          <a:prstGeom prst="rect">
            <a:avLst/>
          </a:prstGeom>
        </p:spPr>
        <p:txBody>
          <a:bodyPr anchor="t" rtlCol="false" tIns="0" lIns="0" bIns="0" rIns="0">
            <a:spAutoFit/>
          </a:bodyPr>
          <a:lstStyle/>
          <a:p>
            <a:pPr algn="ctr">
              <a:lnSpc>
                <a:spcPts val="2877"/>
              </a:lnSpc>
            </a:pPr>
            <a:r>
              <a:rPr lang="en-US" sz="2055">
                <a:solidFill>
                  <a:srgbClr val="000000"/>
                </a:solidFill>
                <a:latin typeface="Anton"/>
                <a:ea typeface="Anton"/>
                <a:cs typeface="Anton"/>
                <a:sym typeface="Anton"/>
              </a:rPr>
              <a:t>LIVRE II</a:t>
            </a:r>
          </a:p>
        </p:txBody>
      </p:sp>
      <p:sp>
        <p:nvSpPr>
          <p:cNvPr name="TextBox 6" id="6"/>
          <p:cNvSpPr txBox="true"/>
          <p:nvPr/>
        </p:nvSpPr>
        <p:spPr>
          <a:xfrm rot="0">
            <a:off x="1536151" y="3469409"/>
            <a:ext cx="2425960" cy="214314"/>
          </a:xfrm>
          <a:prstGeom prst="rect">
            <a:avLst/>
          </a:prstGeom>
        </p:spPr>
        <p:txBody>
          <a:bodyPr anchor="t" rtlCol="false" tIns="0" lIns="0" bIns="0" rIns="0">
            <a:spAutoFit/>
          </a:bodyPr>
          <a:lstStyle/>
          <a:p>
            <a:pPr algn="l">
              <a:lnSpc>
                <a:spcPts val="1707"/>
              </a:lnSpc>
            </a:pPr>
            <a:r>
              <a:rPr lang="en-US" sz="1219">
                <a:solidFill>
                  <a:srgbClr val="000000"/>
                </a:solidFill>
                <a:latin typeface="Anton"/>
                <a:ea typeface="Anton"/>
                <a:cs typeface="Anton"/>
                <a:sym typeface="Anton"/>
              </a:rPr>
              <a:t>Qu’est-ce que le vrai en politique ?</a:t>
            </a:r>
          </a:p>
        </p:txBody>
      </p:sp>
      <p:sp>
        <p:nvSpPr>
          <p:cNvPr name="TextBox 7" id="7"/>
          <p:cNvSpPr txBox="true"/>
          <p:nvPr/>
        </p:nvSpPr>
        <p:spPr>
          <a:xfrm rot="0">
            <a:off x="532800" y="3762876"/>
            <a:ext cx="756109" cy="349428"/>
          </a:xfrm>
          <a:prstGeom prst="rect">
            <a:avLst/>
          </a:prstGeom>
        </p:spPr>
        <p:txBody>
          <a:bodyPr anchor="t" rtlCol="false" tIns="0" lIns="0" bIns="0" rIns="0">
            <a:spAutoFit/>
          </a:bodyPr>
          <a:lstStyle/>
          <a:p>
            <a:pPr algn="ctr">
              <a:lnSpc>
                <a:spcPts val="2877"/>
              </a:lnSpc>
            </a:pPr>
            <a:r>
              <a:rPr lang="en-US" sz="2055">
                <a:solidFill>
                  <a:srgbClr val="000000"/>
                </a:solidFill>
                <a:latin typeface="Anton"/>
                <a:ea typeface="Anton"/>
                <a:cs typeface="Anton"/>
                <a:sym typeface="Anton"/>
              </a:rPr>
              <a:t>LIVRE III</a:t>
            </a:r>
          </a:p>
        </p:txBody>
      </p:sp>
      <p:sp>
        <p:nvSpPr>
          <p:cNvPr name="TextBox 8" id="8"/>
          <p:cNvSpPr txBox="true"/>
          <p:nvPr/>
        </p:nvSpPr>
        <p:spPr>
          <a:xfrm rot="0">
            <a:off x="1536151" y="3836664"/>
            <a:ext cx="3148588" cy="214314"/>
          </a:xfrm>
          <a:prstGeom prst="rect">
            <a:avLst/>
          </a:prstGeom>
        </p:spPr>
        <p:txBody>
          <a:bodyPr anchor="t" rtlCol="false" tIns="0" lIns="0" bIns="0" rIns="0">
            <a:spAutoFit/>
          </a:bodyPr>
          <a:lstStyle/>
          <a:p>
            <a:pPr algn="l">
              <a:lnSpc>
                <a:spcPts val="1707"/>
              </a:lnSpc>
            </a:pPr>
            <a:r>
              <a:rPr lang="en-US" sz="1219">
                <a:solidFill>
                  <a:srgbClr val="000000"/>
                </a:solidFill>
                <a:latin typeface="Anton"/>
                <a:ea typeface="Anton"/>
                <a:cs typeface="Anton"/>
                <a:sym typeface="Anton"/>
              </a:rPr>
              <a:t>La France hors de sa culture politique passionnée</a:t>
            </a:r>
          </a:p>
        </p:txBody>
      </p:sp>
      <p:sp>
        <p:nvSpPr>
          <p:cNvPr name="TextBox 9" id="9"/>
          <p:cNvSpPr txBox="true"/>
          <p:nvPr/>
        </p:nvSpPr>
        <p:spPr>
          <a:xfrm rot="0">
            <a:off x="532800" y="4130131"/>
            <a:ext cx="760042" cy="349428"/>
          </a:xfrm>
          <a:prstGeom prst="rect">
            <a:avLst/>
          </a:prstGeom>
        </p:spPr>
        <p:txBody>
          <a:bodyPr anchor="t" rtlCol="false" tIns="0" lIns="0" bIns="0" rIns="0">
            <a:spAutoFit/>
          </a:bodyPr>
          <a:lstStyle/>
          <a:p>
            <a:pPr algn="ctr">
              <a:lnSpc>
                <a:spcPts val="2877"/>
              </a:lnSpc>
            </a:pPr>
            <a:r>
              <a:rPr lang="en-US" sz="2055">
                <a:solidFill>
                  <a:srgbClr val="000000"/>
                </a:solidFill>
                <a:latin typeface="Anton"/>
                <a:ea typeface="Anton"/>
                <a:cs typeface="Anton"/>
                <a:sym typeface="Anton"/>
              </a:rPr>
              <a:t>LIVRE IV</a:t>
            </a:r>
          </a:p>
        </p:txBody>
      </p:sp>
      <p:sp>
        <p:nvSpPr>
          <p:cNvPr name="TextBox 10" id="10"/>
          <p:cNvSpPr txBox="true"/>
          <p:nvPr/>
        </p:nvSpPr>
        <p:spPr>
          <a:xfrm rot="0">
            <a:off x="1536151" y="4203919"/>
            <a:ext cx="2204010" cy="214314"/>
          </a:xfrm>
          <a:prstGeom prst="rect">
            <a:avLst/>
          </a:prstGeom>
        </p:spPr>
        <p:txBody>
          <a:bodyPr anchor="t" rtlCol="false" tIns="0" lIns="0" bIns="0" rIns="0">
            <a:spAutoFit/>
          </a:bodyPr>
          <a:lstStyle/>
          <a:p>
            <a:pPr algn="l">
              <a:lnSpc>
                <a:spcPts val="1707"/>
              </a:lnSpc>
            </a:pPr>
            <a:r>
              <a:rPr lang="en-US" sz="1219">
                <a:solidFill>
                  <a:srgbClr val="000000"/>
                </a:solidFill>
                <a:latin typeface="Anton"/>
                <a:ea typeface="Anton"/>
                <a:cs typeface="Anton"/>
                <a:sym typeface="Anton"/>
              </a:rPr>
              <a:t>Qu’est devenue la bourgeoisie ? </a:t>
            </a:r>
          </a:p>
        </p:txBody>
      </p:sp>
      <p:sp>
        <p:nvSpPr>
          <p:cNvPr name="TextBox 11" id="11"/>
          <p:cNvSpPr txBox="true"/>
          <p:nvPr/>
        </p:nvSpPr>
        <p:spPr>
          <a:xfrm rot="0">
            <a:off x="532800" y="4497385"/>
            <a:ext cx="700728" cy="349428"/>
          </a:xfrm>
          <a:prstGeom prst="rect">
            <a:avLst/>
          </a:prstGeom>
        </p:spPr>
        <p:txBody>
          <a:bodyPr anchor="t" rtlCol="false" tIns="0" lIns="0" bIns="0" rIns="0">
            <a:spAutoFit/>
          </a:bodyPr>
          <a:lstStyle/>
          <a:p>
            <a:pPr algn="ctr">
              <a:lnSpc>
                <a:spcPts val="2877"/>
              </a:lnSpc>
            </a:pPr>
            <a:r>
              <a:rPr lang="en-US" sz="2055">
                <a:solidFill>
                  <a:srgbClr val="000000"/>
                </a:solidFill>
                <a:latin typeface="Anton"/>
                <a:ea typeface="Anton"/>
                <a:cs typeface="Anton"/>
                <a:sym typeface="Anton"/>
              </a:rPr>
              <a:t>LIVRE V</a:t>
            </a:r>
          </a:p>
        </p:txBody>
      </p:sp>
      <p:sp>
        <p:nvSpPr>
          <p:cNvPr name="TextBox 12" id="12"/>
          <p:cNvSpPr txBox="true"/>
          <p:nvPr/>
        </p:nvSpPr>
        <p:spPr>
          <a:xfrm rot="0">
            <a:off x="1536151" y="4570633"/>
            <a:ext cx="2204010" cy="214314"/>
          </a:xfrm>
          <a:prstGeom prst="rect">
            <a:avLst/>
          </a:prstGeom>
        </p:spPr>
        <p:txBody>
          <a:bodyPr anchor="t" rtlCol="false" tIns="0" lIns="0" bIns="0" rIns="0">
            <a:spAutoFit/>
          </a:bodyPr>
          <a:lstStyle/>
          <a:p>
            <a:pPr algn="l">
              <a:lnSpc>
                <a:spcPts val="1707"/>
              </a:lnSpc>
            </a:pPr>
            <a:r>
              <a:rPr lang="en-US" sz="1219">
                <a:solidFill>
                  <a:srgbClr val="000000"/>
                </a:solidFill>
                <a:latin typeface="Anton"/>
                <a:ea typeface="Anton"/>
                <a:cs typeface="Anton"/>
                <a:sym typeface="Anton"/>
              </a:rPr>
              <a:t>Que faut-il refonder ?</a:t>
            </a:r>
          </a:p>
        </p:txBody>
      </p:sp>
      <p:sp>
        <p:nvSpPr>
          <p:cNvPr name="TextBox 13" id="13"/>
          <p:cNvSpPr txBox="true"/>
          <p:nvPr/>
        </p:nvSpPr>
        <p:spPr>
          <a:xfrm rot="0">
            <a:off x="532800" y="5600021"/>
            <a:ext cx="878232" cy="349428"/>
          </a:xfrm>
          <a:prstGeom prst="rect">
            <a:avLst/>
          </a:prstGeom>
        </p:spPr>
        <p:txBody>
          <a:bodyPr anchor="t" rtlCol="false" tIns="0" lIns="0" bIns="0" rIns="0">
            <a:spAutoFit/>
          </a:bodyPr>
          <a:lstStyle/>
          <a:p>
            <a:pPr algn="ctr">
              <a:lnSpc>
                <a:spcPts val="2877"/>
              </a:lnSpc>
            </a:pPr>
            <a:r>
              <a:rPr lang="en-US" sz="2055">
                <a:solidFill>
                  <a:srgbClr val="000000"/>
                </a:solidFill>
                <a:latin typeface="Anton"/>
                <a:ea typeface="Anton"/>
                <a:cs typeface="Anton"/>
                <a:sym typeface="Anton"/>
              </a:rPr>
              <a:t>ÉPILOGUE</a:t>
            </a:r>
          </a:p>
        </p:txBody>
      </p:sp>
      <p:sp>
        <p:nvSpPr>
          <p:cNvPr name="TextBox 14" id="14"/>
          <p:cNvSpPr txBox="true"/>
          <p:nvPr/>
        </p:nvSpPr>
        <p:spPr>
          <a:xfrm rot="0">
            <a:off x="1536151" y="5670035"/>
            <a:ext cx="3081487" cy="214314"/>
          </a:xfrm>
          <a:prstGeom prst="rect">
            <a:avLst/>
          </a:prstGeom>
        </p:spPr>
        <p:txBody>
          <a:bodyPr anchor="t" rtlCol="false" tIns="0" lIns="0" bIns="0" rIns="0">
            <a:spAutoFit/>
          </a:bodyPr>
          <a:lstStyle/>
          <a:p>
            <a:pPr algn="l">
              <a:lnSpc>
                <a:spcPts val="1707"/>
              </a:lnSpc>
            </a:pPr>
            <a:r>
              <a:rPr lang="en-US" sz="1219">
                <a:solidFill>
                  <a:srgbClr val="000000"/>
                </a:solidFill>
                <a:latin typeface="Anton"/>
                <a:ea typeface="Anton"/>
                <a:cs typeface="Anton"/>
                <a:sym typeface="Anton"/>
              </a:rPr>
              <a:t>Le vrai n’appartient à personne, il est en chacun</a:t>
            </a:r>
          </a:p>
        </p:txBody>
      </p:sp>
      <p:sp>
        <p:nvSpPr>
          <p:cNvPr name="TextBox 15" id="15"/>
          <p:cNvSpPr txBox="true"/>
          <p:nvPr/>
        </p:nvSpPr>
        <p:spPr>
          <a:xfrm rot="0">
            <a:off x="532800" y="2386561"/>
            <a:ext cx="962778" cy="349428"/>
          </a:xfrm>
          <a:prstGeom prst="rect">
            <a:avLst/>
          </a:prstGeom>
        </p:spPr>
        <p:txBody>
          <a:bodyPr anchor="t" rtlCol="false" tIns="0" lIns="0" bIns="0" rIns="0">
            <a:spAutoFit/>
          </a:bodyPr>
          <a:lstStyle/>
          <a:p>
            <a:pPr algn="ctr">
              <a:lnSpc>
                <a:spcPts val="2877"/>
              </a:lnSpc>
            </a:pPr>
            <a:r>
              <a:rPr lang="en-US" sz="2055">
                <a:solidFill>
                  <a:srgbClr val="000000"/>
                </a:solidFill>
                <a:latin typeface="Anton"/>
                <a:ea typeface="Anton"/>
                <a:cs typeface="Anton"/>
                <a:sym typeface="Anton"/>
              </a:rPr>
              <a:t>PROLOGUE</a:t>
            </a:r>
          </a:p>
        </p:txBody>
      </p:sp>
    </p:spTree>
  </p:cSld>
  <p:clrMapOvr>
    <a:masterClrMapping/>
  </p:clrMapOvr>
</p:sld>
</file>

<file path=ppt/slides/slide3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13750"/>
            <a:ext cx="4262400" cy="663458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Il faut mesurer la portée d’un tel basculement. Quand la participation politique devient pensable uniquement sur le modèle du choix consommateur, la domination change de visage. Elle ne passe plus seulement par l’ordre, l’interdit ou la contrainte visible, légitimée par le vote ou l’adhésion publique formalisée. Elle passe par l’offre, l’incitation, la distinction, la comparaison et la promesse d’une autonomie individualisée. Le sujet se croit libre parce qu’il choisit ; mais il choisit dans un univers de formes déjà préparées dont il est sujet, dans lequel il est dominé et incité à ne plus l’être, assujetti et aliéné précisément là où en lui, il pourrait être autonome. Le marché ne détruit pas le politique ; il le recode dans une économie symbolique de l’adhésion par les ombres. C’est pourquoi le peuple devient plus difficile à lire : il </a:t>
            </a:r>
            <a:r>
              <a:rPr lang="en-US" sz="920">
                <a:solidFill>
                  <a:srgbClr val="000000"/>
                </a:solidFill>
                <a:latin typeface="Roboto"/>
                <a:ea typeface="Roboto"/>
                <a:cs typeface="Roboto"/>
                <a:sym typeface="Roboto"/>
              </a:rPr>
              <a:t>est à la fois appartenance vécue au commun et société d’individus gouvernable par des dispositifs de préférence. </a:t>
            </a:r>
          </a:p>
          <a:p>
            <a:pPr algn="just">
              <a:lnSpc>
                <a:spcPts val="1289"/>
              </a:lnSpc>
            </a:pPr>
          </a:p>
          <a:p>
            <a:pPr algn="just">
              <a:lnSpc>
                <a:spcPts val="1289"/>
              </a:lnSpc>
            </a:pPr>
            <a:r>
              <a:rPr lang="en-US" sz="920">
                <a:solidFill>
                  <a:srgbClr val="000000"/>
                </a:solidFill>
                <a:latin typeface="Roboto"/>
                <a:ea typeface="Roboto"/>
                <a:cs typeface="Roboto"/>
                <a:sym typeface="Roboto"/>
              </a:rPr>
              <a:t>Cette difficulté explique au</a:t>
            </a:r>
            <a:r>
              <a:rPr lang="en-US" sz="920">
                <a:solidFill>
                  <a:srgbClr val="000000"/>
                </a:solidFill>
                <a:latin typeface="Roboto"/>
                <a:ea typeface="Roboto"/>
                <a:cs typeface="Roboto"/>
                <a:sym typeface="Roboto"/>
              </a:rPr>
              <a:t>ssi la faiblesse croissante des appels contemporains à la participation. Ils veulent du citoyen actif, mais souvent sur le modèle d’un individu déjà formaté par la logique de la réponse, de l’interface, du choix proposé et de la consultation bornée. Même les tentatives les plus sérieuses de réarticuler sciences, société et démocratie reconnaissent désormais que le vieux schéma vertical — produire, diffuser, recevoir — ne tient plus, tel qu’exposé au préalable dans la mention des travaux de la convention.</a:t>
            </a:r>
          </a:p>
          <a:p>
            <a:pPr algn="just">
              <a:lnSpc>
                <a:spcPts val="1289"/>
              </a:lnSpc>
            </a:pPr>
          </a:p>
          <a:p>
            <a:pPr algn="just">
              <a:lnSpc>
                <a:spcPts val="1289"/>
              </a:lnSpc>
            </a:pPr>
            <a:r>
              <a:rPr lang="en-US" sz="920">
                <a:solidFill>
                  <a:srgbClr val="000000"/>
                </a:solidFill>
                <a:latin typeface="Roboto"/>
                <a:ea typeface="Roboto"/>
                <a:cs typeface="Roboto"/>
                <a:sym typeface="Roboto"/>
              </a:rPr>
              <a:t>La portée de ce déplacement est considérable. Si même la science, dans son rapport au public, ne peut plus se penser selon le vieux modèle d’une vérité simplement descendante, c’est bien que l’époque a changé de structure et que précisément elle ne peut plus la justifier. La science n’est pas la Vérité ; elle est une méthode publique de production de vérités partielles, révisables, partageables, indispensables sur le plan factuel, mais insuffisantes à elles seules pour susciter l’adhésion politique. La discussion des controverses et du débat scientifique est politique, et s’érige de nos jours comme enjeu démocratique majeur. Cela vaut a fortiori pour le politique : une forme ne tient plus parce qu’elle existe, ni parce qu’elle est rationnelle, mais parce qu’elle devient habitable pour ceux qu’elle prétend organiser. La seule science non médiée est la science politique, car usée à titre de justification du système érigeant la science en vérité ; c’est s’arroger le pouvoir par le biais des fondements pouvant le critiquer, l’ayant constitué. A demeurer ainsi, l’erreur serait alors double. La première consisterait à dissoudre le peuple dans la pure individualité, à n’y voir plus qu’un agrégat de préférences privées, de comportements de marché et de réactions d’audience. Cette erreur produit la gouvernance sans peuple. La seconde consisterait à plaquer sur le présent une image homogène du peuple, déjà constitué, déjà unifié, déjà prêt à se reconnaître dans les récits qu’on lui tend ; donnant voix à des fictions d’incarnation totale par des hommes dieux.</a:t>
            </a:r>
          </a:p>
        </p:txBody>
      </p:sp>
    </p:spTree>
  </p:cSld>
  <p:clrMapOvr>
    <a:masterClrMapping/>
  </p:clrMapOvr>
</p:sld>
</file>

<file path=ppt/slides/slide3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787493"/>
            <a:ext cx="4262400" cy="177683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Entre les deux, il faut tenir une ligne plus difficile : l</a:t>
            </a:r>
            <a:r>
              <a:rPr lang="en-US" sz="920">
                <a:solidFill>
                  <a:srgbClr val="000000"/>
                </a:solidFill>
                <a:latin typeface="Roboto"/>
                <a:ea typeface="Roboto"/>
                <a:cs typeface="Roboto"/>
                <a:sym typeface="Roboto"/>
              </a:rPr>
              <a:t>e peuple exi</a:t>
            </a:r>
            <a:r>
              <a:rPr lang="en-US" sz="920">
                <a:solidFill>
                  <a:srgbClr val="000000"/>
                </a:solidFill>
                <a:latin typeface="Roboto"/>
                <a:ea typeface="Roboto"/>
                <a:cs typeface="Roboto"/>
                <a:sym typeface="Roboto"/>
              </a:rPr>
              <a:t>ste encore, mais sous une forme désaccordée avec les langages politiques qui prétendent encore le saisir. C’est pourquoi le politique le manque moins parce qu’il n’existerait plus, que parce qu’il continue de le chercher comme une masse à représenter ou une population à piloter, alors qu’il lui fait face comme à une pluralité d’individus déjà interprètes d’eux-mêmes, déjà façonnés par des régimes concurrents d’appartenance, mais nullement délivrés du besoin de commun. </a:t>
            </a:r>
          </a:p>
          <a:p>
            <a:pPr algn="just">
              <a:lnSpc>
                <a:spcPts val="1289"/>
              </a:lnSpc>
            </a:pPr>
          </a:p>
          <a:p>
            <a:pPr algn="just">
              <a:lnSpc>
                <a:spcPts val="1289"/>
              </a:lnSpc>
            </a:pPr>
            <a:r>
              <a:rPr lang="en-US" sz="920">
                <a:solidFill>
                  <a:srgbClr val="000000"/>
                </a:solidFill>
                <a:latin typeface="Roboto"/>
                <a:ea typeface="Roboto"/>
                <a:cs typeface="Roboto"/>
                <a:sym typeface="Roboto"/>
              </a:rPr>
              <a:t>C’est seulement à cette condition que la question suivante peut être posée sérieusement : si le peuple n’est plus là où le politique le cherche, sous quelle forme faut-il désormais apprendre à le reconnaître ?</a:t>
            </a:r>
          </a:p>
        </p:txBody>
      </p:sp>
    </p:spTree>
  </p:cSld>
  <p:clrMapOvr>
    <a:masterClrMapping/>
  </p:clrMapOvr>
</p:sld>
</file>

<file path=ppt/slides/slide3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3411990"/>
            <a:ext cx="3649936" cy="697921"/>
          </a:xfrm>
          <a:prstGeom prst="rect">
            <a:avLst/>
          </a:prstGeom>
        </p:spPr>
        <p:txBody>
          <a:bodyPr anchor="t" rtlCol="false" tIns="0" lIns="0" bIns="0" rIns="0">
            <a:spAutoFit/>
          </a:bodyPr>
          <a:lstStyle/>
          <a:p>
            <a:pPr algn="l">
              <a:lnSpc>
                <a:spcPts val="2835"/>
              </a:lnSpc>
            </a:pPr>
            <a:r>
              <a:rPr lang="en-US" sz="2025">
                <a:solidFill>
                  <a:srgbClr val="000000"/>
                </a:solidFill>
                <a:latin typeface="Anton"/>
                <a:ea typeface="Anton"/>
                <a:cs typeface="Anton"/>
                <a:sym typeface="Anton"/>
              </a:rPr>
              <a:t>Un peuple est moins une somme d’électeurs que d’habitants</a:t>
            </a:r>
          </a:p>
        </p:txBody>
      </p:sp>
    </p:spTree>
  </p:cSld>
  <p:clrMapOvr>
    <a:masterClrMapping/>
  </p:clrMapOvr>
</p:sld>
</file>

<file path=ppt/slides/slide3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716462"/>
            <a:ext cx="4262400" cy="631073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Le chapitre précédent établissait un point de départ : le peuple n’est plus là où le politique le cherche. Il ne se laisse plus rejoindre pleinement par les récits de gouvernement, les partis, les clivages résiduels ni par la seule traduction administrative d’une société d’individus. Il faut maintenant franchir un pas supplémentaire. Le problèm</a:t>
            </a:r>
            <a:r>
              <a:rPr lang="en-US" sz="920">
                <a:solidFill>
                  <a:srgbClr val="000000"/>
                </a:solidFill>
                <a:latin typeface="Roboto"/>
                <a:ea typeface="Roboto"/>
                <a:cs typeface="Roboto"/>
                <a:sym typeface="Roboto"/>
              </a:rPr>
              <a:t>e n’est pas seulemen</a:t>
            </a:r>
            <a:r>
              <a:rPr lang="en-US" sz="920">
                <a:solidFill>
                  <a:srgbClr val="000000"/>
                </a:solidFill>
                <a:latin typeface="Roboto"/>
                <a:ea typeface="Roboto"/>
                <a:cs typeface="Roboto"/>
                <a:sym typeface="Roboto"/>
              </a:rPr>
              <a:t>t que les anciennes médiations représentent mal. Il est que l’objet politique réel de notre temps ne peut plus être pensé correctement qu’à partir de l’individuation, c’est-à-dire à partir du travail inégal par lequel un sujet devient capable d’habiter sa propre vie, de juger ce qui l’affecte, et de se rapporter au commun autrement que comme simple destinataire.</a:t>
            </a:r>
          </a:p>
          <a:p>
            <a:pPr algn="just">
              <a:lnSpc>
                <a:spcPts val="1289"/>
              </a:lnSpc>
            </a:pPr>
          </a:p>
          <a:p>
            <a:pPr algn="just">
              <a:lnSpc>
                <a:spcPts val="1289"/>
              </a:lnSpc>
            </a:pPr>
            <a:r>
              <a:rPr lang="en-US" sz="920">
                <a:solidFill>
                  <a:srgbClr val="000000"/>
                </a:solidFill>
                <a:latin typeface="Roboto"/>
                <a:ea typeface="Roboto"/>
                <a:cs typeface="Roboto"/>
                <a:sym typeface="Roboto"/>
              </a:rPr>
              <a:t>Il faut immédiatement préciser ce terme. L’individuation ne désigne pas ici l’individu libéral abstrait, autosuffisant, transparent à ses motifs et propriétaire de lui-même. La littérature sur l’individualisme méthodologique rappelle d’ailleurs qu’une approche centrée sur les individus n’implique pas en elle-même un système de valeurs individualiste ; Weber lui-même mettait en garde contre ce contresens. Parler d’individuation, dans ce livre, revient donc à désigner un processus plus rude : celui par lequel un sujet est contraint de se confronter à ce qu’il porte, à ce qui l’a formé, à ce qu’il subit, à ce qu’il désire, à ce qu’il craint, et à ce qu’il ne maîtrise pas encore en lui-même. </a:t>
            </a:r>
          </a:p>
          <a:p>
            <a:pPr algn="just">
              <a:lnSpc>
                <a:spcPts val="1289"/>
              </a:lnSpc>
            </a:pPr>
          </a:p>
          <a:p>
            <a:pPr algn="just">
              <a:lnSpc>
                <a:spcPts val="1289"/>
              </a:lnSpc>
            </a:pPr>
            <a:r>
              <a:rPr lang="en-US" sz="920">
                <a:solidFill>
                  <a:srgbClr val="000000"/>
                </a:solidFill>
                <a:latin typeface="Roboto"/>
                <a:ea typeface="Roboto"/>
                <a:cs typeface="Roboto"/>
                <a:sym typeface="Roboto"/>
              </a:rPr>
              <a:t>C’est ici que se joue le point décisif. Sans rapport plus vrai à soi, à l’autre, il n’y a ni ombre intégrée ni citoyenneté active pleine. Et sans ombre intégrée, le sujet ne devient pas libre ; il demeure en partie asservi à lui-même. Il reste pris dans des mécanismes de compensation, de justification, de projection, d’imitation, de ressentiment ou de peur qu’il ne sait pas encore nommer. Il peut croire choisir alors qu’il réagit. Il peut croire juger alors qu’il répète. Il peut croire participer alors qu’il s’ajuste. L’individuation réelle ne commence donc pas avec la revendication de soi, mais avec la capacité à ne plus se mentir entièrement.</a:t>
            </a:r>
          </a:p>
          <a:p>
            <a:pPr algn="just">
              <a:lnSpc>
                <a:spcPts val="1289"/>
              </a:lnSpc>
            </a:pPr>
          </a:p>
          <a:p>
            <a:pPr algn="just">
              <a:lnSpc>
                <a:spcPts val="1289"/>
              </a:lnSpc>
            </a:pPr>
            <a:r>
              <a:rPr lang="en-US" sz="920">
                <a:solidFill>
                  <a:srgbClr val="000000"/>
                </a:solidFill>
                <a:latin typeface="Roboto"/>
                <a:ea typeface="Roboto"/>
                <a:cs typeface="Roboto"/>
                <a:sym typeface="Roboto"/>
              </a:rPr>
              <a:t>C’est pour cette raison qu’un peuple d’individus n’est pas une somme d’électeurs. L’électeur n’est qu’une découpe juridique précise du sujet politique : un moment où une préférence est exprimée, comptée et traduite. Cette opération est décisive, mais elle n’épuise pas la matière politique réelle. L’OCDE rappelle elle-même que le vote demeure la forme centrale de la démocratie représentative, tout en soulignant qu’une participation citoyenne effective suppose aussi de réduire les obstacles à l’engagement, de renforcer les compétences des citoyennes, des citoyens et des agents publics, et surtout de garantir que la participation ait un impact réel sur la décision.</a:t>
            </a:r>
          </a:p>
        </p:txBody>
      </p:sp>
    </p:spTree>
  </p:cSld>
  <p:clrMapOvr>
    <a:masterClrMapping/>
  </p:clrMapOvr>
</p:sld>
</file>

<file path=ppt/slides/slide3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716462"/>
            <a:ext cx="4262400" cy="582496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Le peuple contemporain déborde donc largement le vote. Il se compose de sujets dont la vie politique continue bien au-delà du scrutin : dans leurs attachements, leurs fidélités contradictoires, leurs humiliations, leurs aspirations, leurs rapports à l’autorité, au savoir, à la dignité, à la honte, au marché, au territoire, au mérite et au regard d’autrui. Réduire ce peuple à une agrégation de choix</a:t>
            </a:r>
            <a:r>
              <a:rPr lang="en-US" sz="920">
                <a:solidFill>
                  <a:srgbClr val="000000"/>
                </a:solidFill>
                <a:latin typeface="Roboto"/>
                <a:ea typeface="Roboto"/>
                <a:cs typeface="Roboto"/>
                <a:sym typeface="Roboto"/>
              </a:rPr>
              <a:t> instantanés, c’est déjà manquer ce</a:t>
            </a:r>
            <a:r>
              <a:rPr lang="en-US" sz="920">
                <a:solidFill>
                  <a:srgbClr val="000000"/>
                </a:solidFill>
                <a:latin typeface="Roboto"/>
                <a:ea typeface="Roboto"/>
                <a:cs typeface="Roboto"/>
                <a:sym typeface="Roboto"/>
              </a:rPr>
              <a:t> que l’on prétend saisir. La participation ne devient significative que lorsqu’elle rencontre des sujets capables de transformer une expérience en parole, une parole en contribution, et une contribution en prise reconnue sur le commun. </a:t>
            </a:r>
          </a:p>
          <a:p>
            <a:pPr algn="just">
              <a:lnSpc>
                <a:spcPts val="1289"/>
              </a:lnSpc>
            </a:pPr>
          </a:p>
          <a:p>
            <a:pPr algn="just">
              <a:lnSpc>
                <a:spcPts val="1289"/>
              </a:lnSpc>
            </a:pPr>
            <a:r>
              <a:rPr lang="en-US" sz="920">
                <a:solidFill>
                  <a:srgbClr val="000000"/>
                </a:solidFill>
                <a:latin typeface="Roboto"/>
                <a:ea typeface="Roboto"/>
                <a:cs typeface="Roboto"/>
                <a:sym typeface="Roboto"/>
              </a:rPr>
              <a:t>Cette insuffisance n’est pas seulement institutionnelle. Elle est anthropologique. Plus une société produit des individus juridiquement autonomes, culturellement réflexifs et socialement comparatifs, plus le rapport au politique devient discontinu, exigeant et vulnérable. Le sujet n’entre plus aussi naturellement dans les fidélités stables et communautaires, qui permettaient autrefois aux partis, aux classes ou aux grands récits de l’agréger durablement. Les corps intermédiaires sont déboutés de leurs leviers symboliques de mobilisation collective. Le sujet doit composer avec lui-même, pour son avenir propre, avec plusieurs appartenances, avec plusieurs langues du vrai, avec plusieurs ordres de contrainte. De ce point de vue, l’individu contemporain n’est pas moins politique que ses prédécesseurs. Il l’est autrement, et souvent plus douloureusement, à titre individuel, avec sa volonté propre face au monde tel qu’il ne le comprends plus à titre de cosmos compréhensible, car factuellement et en raison présenté dans son éclatement désenchanté. C’est entre autres ce que nous vivons, sans ne pouvoir apporter de réponse immédiate.</a:t>
            </a:r>
          </a:p>
          <a:p>
            <a:pPr algn="just">
              <a:lnSpc>
                <a:spcPts val="1289"/>
              </a:lnSpc>
            </a:pPr>
          </a:p>
          <a:p>
            <a:pPr algn="just">
              <a:lnSpc>
                <a:spcPts val="1289"/>
              </a:lnSpc>
            </a:pPr>
            <a:r>
              <a:rPr lang="en-US" sz="920">
                <a:solidFill>
                  <a:srgbClr val="000000"/>
                </a:solidFill>
                <a:latin typeface="Roboto"/>
                <a:ea typeface="Roboto"/>
                <a:cs typeface="Roboto"/>
                <a:sym typeface="Roboto"/>
              </a:rPr>
              <a:t>Ce point est capital, parce que cette individuation ne se distribue pas à égalité. Elle suppose du temps, du langage, de la confiance, une certaine distance à l’urgence, des médiations, des expériences de reconnaissance, des ressources pour lire ce que l’on vit et pour le convertir en parole recevable. Sur ce point, certaines des propositions issues du Grand Débat national vont nettement dans ce sens. C’est l’expérience partagée qui est utile à l’autre dans son propre rapport au vivant, non la transmission ou l’imposition d’un savoir orgueilleusement transmis sans apprentissage préalable de la déconstruction de notre savoir. Chacun ne s’évalue qu’à proportion de ce qu’il sait de lui même, et l’autre est différent : le savoir n’est pas pour autant le reconnaître. </a:t>
            </a:r>
          </a:p>
        </p:txBody>
      </p:sp>
    </p:spTree>
  </p:cSld>
  <p:clrMapOvr>
    <a:masterClrMapping/>
  </p:clrMapOvr>
</p:sld>
</file>

<file path=ppt/slides/slide3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716462"/>
            <a:ext cx="4262400" cy="598688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Ces proposition demandent notamment de pouvoir clarifier les cadre</a:t>
            </a:r>
            <a:r>
              <a:rPr lang="en-US" sz="920">
                <a:solidFill>
                  <a:srgbClr val="000000"/>
                </a:solidFill>
                <a:latin typeface="Roboto"/>
                <a:ea typeface="Roboto"/>
                <a:cs typeface="Roboto"/>
                <a:sym typeface="Roboto"/>
              </a:rPr>
              <a:t>s de</a:t>
            </a:r>
            <a:r>
              <a:rPr lang="en-US" sz="920">
                <a:solidFill>
                  <a:srgbClr val="000000"/>
                </a:solidFill>
                <a:latin typeface="Roboto"/>
                <a:ea typeface="Roboto"/>
                <a:cs typeface="Roboto"/>
                <a:sym typeface="Roboto"/>
              </a:rPr>
              <a:t> participation, de distinguer co-construction, consultation, délibération et évaluation, de former les élus et les agents à l’écoute, notamment des plus fragiles, et d’accompagner les citoyens dès le plus jeune âge pour leur apprendre à participer, à s’exprimer et à donner de la visibilité à leurs propositions.</a:t>
            </a:r>
          </a:p>
          <a:p>
            <a:pPr algn="just">
              <a:lnSpc>
                <a:spcPts val="1289"/>
              </a:lnSpc>
            </a:pPr>
          </a:p>
          <a:p>
            <a:pPr algn="just">
              <a:lnSpc>
                <a:spcPts val="1289"/>
              </a:lnSpc>
            </a:pPr>
            <a:r>
              <a:rPr lang="en-US" sz="920">
                <a:solidFill>
                  <a:srgbClr val="000000"/>
                </a:solidFill>
                <a:latin typeface="Roboto"/>
                <a:ea typeface="Roboto"/>
                <a:cs typeface="Roboto"/>
                <a:sym typeface="Roboto"/>
              </a:rPr>
              <a:t>Ces matériaux sont précieux parce qu’ils disent, sans le concept, quelque chose d’essentiel : un peuple n’est pas politiquement présent à lui-même par simple existence. Il faut des conditions d’appropriation. Plusieurs des synthèses citoyennes vont jusqu’à proposer des parcours de citoyenneté tout au long de la vie, des mentors, des référents, des assemblées tirées au sort accompagnées et formées, ou encore des réunions de quartier rémunérées pour rendre la participation praticable. Ce faisceau de propositions n’aurait aucun sens si le peuple n’était qu’une masse d’électeurs rationnellement présents à eux-mêmes. Il devient au contraire parfaitement intelligible dès lors qu’on reconnaît que la participation dépend de conditions inégalement distribuées de parole, de confiance et d’apprentissage.   </a:t>
            </a:r>
          </a:p>
          <a:p>
            <a:pPr algn="just">
              <a:lnSpc>
                <a:spcPts val="1289"/>
              </a:lnSpc>
            </a:pPr>
          </a:p>
          <a:p>
            <a:pPr algn="just">
              <a:lnSpc>
                <a:spcPts val="1289"/>
              </a:lnSpc>
            </a:pPr>
            <a:r>
              <a:rPr lang="en-US" sz="920">
                <a:solidFill>
                  <a:srgbClr val="000000"/>
                </a:solidFill>
                <a:latin typeface="Roboto"/>
                <a:ea typeface="Roboto"/>
                <a:cs typeface="Roboto"/>
                <a:sym typeface="Roboto"/>
              </a:rPr>
              <a:t>C’est à ce niveau qu’il faut réintroduire le critère du vrai. Une politisation saine ne peut pas naître d’un sujet qui reste entièrement étranger à lui-même, dominé par ses peurs, conduit par des affects qu’il ne sait ni nommer ni travailler, puis sommé néanmoins d’entrer dans un jeu de représentation qui présuppose sa lisibilité. L’offre politique ne peut plus répondre sérieusement à des enjeux sociaux devenus si intimes et si diffus lorsque les sujets eux-mêmes ne trouvent plus les médiations capables de convertir leur expérience en parole commune. D’autant plus si ils sont déterminés dans le sens d’une morale rationnelle et scientifique qui ne considère que de façon confuse les causes factuelles qui les érige en problème à traiter collectivement. C’est pourquoi la question n’est pas seulement de mieux représenter ; elle est aussi de mieux former, de mieux outiller les sujets pour qu’ils puissent habiter politiquement ce qu’ils vivent.</a:t>
            </a:r>
          </a:p>
          <a:p>
            <a:pPr algn="just">
              <a:lnSpc>
                <a:spcPts val="1289"/>
              </a:lnSpc>
            </a:pPr>
          </a:p>
          <a:p>
            <a:pPr algn="just">
              <a:lnSpc>
                <a:spcPts val="1289"/>
              </a:lnSpc>
            </a:pPr>
            <a:r>
              <a:rPr lang="en-US" sz="920">
                <a:solidFill>
                  <a:srgbClr val="000000"/>
                </a:solidFill>
                <a:latin typeface="Roboto"/>
                <a:ea typeface="Roboto"/>
                <a:cs typeface="Roboto"/>
                <a:sym typeface="Roboto"/>
              </a:rPr>
              <a:t>Cette difficulté éclaire aussi le déplacement contemporain du rapport au savoir. Encore, le rapport de la Convention scientifique sur la fabrique des connaissances refuse explicitement que la légitimité des savoirs dépend de plus en plus de l’implication active des citoyennes et des citoyens dès leur production, et que les publics doivent être pensés dans leur pluralité réelle, non comme récepteurs passifs d’un cadre descendu d’en haut. </a:t>
            </a:r>
          </a:p>
        </p:txBody>
      </p:sp>
    </p:spTree>
  </p:cSld>
  <p:clrMapOvr>
    <a:masterClrMapping/>
  </p:clrMapOvr>
</p:sld>
</file>

<file path=ppt/slides/slide3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716462"/>
            <a:ext cx="4262400" cy="388186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Il recommande ain</a:t>
            </a:r>
            <a:r>
              <a:rPr lang="en-US" sz="920">
                <a:solidFill>
                  <a:srgbClr val="000000"/>
                </a:solidFill>
                <a:latin typeface="Roboto"/>
                <a:ea typeface="Roboto"/>
                <a:cs typeface="Roboto"/>
                <a:sym typeface="Roboto"/>
              </a:rPr>
              <a:t>s</a:t>
            </a:r>
            <a:r>
              <a:rPr lang="en-US" sz="920">
                <a:solidFill>
                  <a:srgbClr val="000000"/>
                </a:solidFill>
                <a:latin typeface="Roboto"/>
                <a:ea typeface="Roboto"/>
                <a:cs typeface="Roboto"/>
                <a:sym typeface="Roboto"/>
              </a:rPr>
              <a:t>i de structurer les sciences participatives dès la formation scolaire, de développer la recherche-action collaborative comme levier d’engagement citoyen, et de poursuivre l’inclusion de tous les publics dans l’orientation des politiques scientifiques.</a:t>
            </a:r>
          </a:p>
          <a:p>
            <a:pPr algn="just">
              <a:lnSpc>
                <a:spcPts val="1289"/>
              </a:lnSpc>
            </a:pPr>
          </a:p>
          <a:p>
            <a:pPr algn="just">
              <a:lnSpc>
                <a:spcPts val="1289"/>
              </a:lnSpc>
            </a:pPr>
            <a:r>
              <a:rPr lang="en-US" sz="920">
                <a:solidFill>
                  <a:srgbClr val="000000"/>
                </a:solidFill>
                <a:latin typeface="Roboto"/>
                <a:ea typeface="Roboto"/>
                <a:cs typeface="Roboto"/>
                <a:sym typeface="Roboto"/>
              </a:rPr>
              <a:t>Ce déplacement est instructif pour le politique lui-même. Si même sur le terrain du vrai factuel on ne peut plus traiter les publics comme des récepteurs passifs, idiots ou coupables d’ignorance ; car on comprend de nos jours qu’un peuple d’individus ne peut plus être traité comme simple matériau électoral périodique, ni comme masse administrée à qui l’on expliquerait ensuite ce qu’elle est. Il faut le penser à partir de sujets qui n’entrent pas tous de la même manière dans les conditions de la participation, de la compréhension, de la vérité sur eux-mêmes et de la transformation de leurs expériences en parole publique recevable et intégrée. La démocratie représentative ne disparaît pas pour autant ; elle se découvre simplement plus pauvre que ce qu’elle croyait suffire à embrasser.</a:t>
            </a:r>
          </a:p>
          <a:p>
            <a:pPr algn="just">
              <a:lnSpc>
                <a:spcPts val="1289"/>
              </a:lnSpc>
            </a:pPr>
          </a:p>
          <a:p>
            <a:pPr algn="just">
              <a:lnSpc>
                <a:spcPts val="1289"/>
              </a:lnSpc>
            </a:pPr>
            <a:r>
              <a:rPr lang="en-US" sz="920">
                <a:solidFill>
                  <a:srgbClr val="000000"/>
                </a:solidFill>
                <a:latin typeface="Roboto"/>
                <a:ea typeface="Roboto"/>
                <a:cs typeface="Roboto"/>
                <a:sym typeface="Roboto"/>
              </a:rPr>
              <a:t>Dire qu’un peuple d’individus n’est pas une somme d’électeurs ne revient donc ni à dévaluer le suffrage, ni à glorifier l’individu. Cela signifie que le commun ne peut plus être reconstruit à partir d’une abstraction statistique du peuple. Il doit être repensé à partir d’individus situés, inégalement capables d’intégrer la vérité d’eux-mêmes, inégalement préparés à habiter les cadres du politique, mais néanmoins appelés à composer un monde commun. Le peuple contemporain n’est ni une pure masse ni une pure poussière. Il est une pluralité d’existences en travail, dont l’unité politique ne peut plus être présupposée, mais doit être médiée.</a:t>
            </a:r>
          </a:p>
        </p:txBody>
      </p:sp>
    </p:spTree>
  </p:cSld>
  <p:clrMapOvr>
    <a:masterClrMapping/>
  </p:clrMapOvr>
</p:sld>
</file>

<file path=ppt/slides/slide3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3411990"/>
            <a:ext cx="3002932" cy="697921"/>
          </a:xfrm>
          <a:prstGeom prst="rect">
            <a:avLst/>
          </a:prstGeom>
        </p:spPr>
        <p:txBody>
          <a:bodyPr anchor="t" rtlCol="false" tIns="0" lIns="0" bIns="0" rIns="0">
            <a:spAutoFit/>
          </a:bodyPr>
          <a:lstStyle/>
          <a:p>
            <a:pPr algn="l">
              <a:lnSpc>
                <a:spcPts val="2835"/>
              </a:lnSpc>
            </a:pPr>
            <a:r>
              <a:rPr lang="en-US" sz="2025">
                <a:solidFill>
                  <a:srgbClr val="000000"/>
                </a:solidFill>
                <a:latin typeface="Anton"/>
                <a:ea typeface="Anton"/>
                <a:cs typeface="Anton"/>
                <a:sym typeface="Anton"/>
              </a:rPr>
              <a:t>Ce qui tient encore un peuple</a:t>
            </a:r>
          </a:p>
        </p:txBody>
      </p:sp>
    </p:spTree>
  </p:cSld>
  <p:clrMapOvr>
    <a:masterClrMapping/>
  </p:clrMapOvr>
</p:sld>
</file>

<file path=ppt/slides/slide3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787493"/>
            <a:ext cx="4262400" cy="582496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Le chapitre précédent montrait qu’un peuple d’individus ne se réduit plus à une somme d’électeurs. Il faut désormais déplacer encore le regard. La bonne question n’est plus seulement : comment le représenter ? Elle devient : par quoi se rend-il encore perceptible ? Car le peuple contemporain ne subsiste pas comme totalité continue, immédiatement consciente d’elle-même, ni comme unité déjà disponible à la représentation. Il apparaît plus souvent par moments, par condensations, par cristallisations. Il devient visible quand des attachements, des refus, des seuils de dignité ou des expériences partagées font apparaître, pour un temps, qu’un commun existe encore. La théorie du peuple moderne l’a souvent rappelé : dans les démocraties contemporaines, le peuple ne se donne plus comme bloc simple, mais comme réalité intermittente, difficile à figurer de manière univoque. </a:t>
            </a:r>
          </a:p>
          <a:p>
            <a:pPr algn="just">
              <a:lnSpc>
                <a:spcPts val="1289"/>
              </a:lnSpc>
            </a:pPr>
          </a:p>
          <a:p>
            <a:pPr algn="just">
              <a:lnSpc>
                <a:spcPts val="1289"/>
              </a:lnSpc>
            </a:pPr>
            <a:r>
              <a:rPr lang="en-US" sz="920">
                <a:solidFill>
                  <a:srgbClr val="000000"/>
                </a:solidFill>
                <a:latin typeface="Roboto"/>
                <a:ea typeface="Roboto"/>
                <a:cs typeface="Roboto"/>
                <a:sym typeface="Roboto"/>
              </a:rPr>
              <a:t>Il faut donc sortir d’une erreur tenace : traiter l</a:t>
            </a:r>
            <a:r>
              <a:rPr lang="en-US" sz="920">
                <a:solidFill>
                  <a:srgbClr val="000000"/>
                </a:solidFill>
                <a:latin typeface="Roboto"/>
                <a:ea typeface="Roboto"/>
                <a:cs typeface="Roboto"/>
                <a:sym typeface="Roboto"/>
              </a:rPr>
              <a:t>e peuple comme une idée homogène. Le peuple n’e</a:t>
            </a:r>
            <a:r>
              <a:rPr lang="en-US" sz="920">
                <a:solidFill>
                  <a:srgbClr val="000000"/>
                </a:solidFill>
                <a:latin typeface="Roboto"/>
                <a:ea typeface="Roboto"/>
                <a:cs typeface="Roboto"/>
                <a:sym typeface="Roboto"/>
              </a:rPr>
              <a:t>st plus un bloc. Ce qui demeure, en revanche, ce sont des lignes de force capables de condenser une unité morale et pratique. Elles ne produisent pas à elles seules un peuple stable, mais elles en donnent encore les signes. Ces lignes sont peu nombreuses, mais décisives : la dignité, les attachements, la conscience morale, la souffrance, le désir de reconnaissance, le besoin de sens et le besoin de prise. Ce n’est pas leur pureté qui importe. C’est leur persistance. Les travaux sur la reconnaissance montrent précisément que les expériences de mépris, de non-reconnaissance ou de déni touchent au cœur de l’identité des sujets et peuvent devenir des ressorts puissants de mobilisation et de résistance. </a:t>
            </a:r>
          </a:p>
          <a:p>
            <a:pPr algn="just">
              <a:lnSpc>
                <a:spcPts val="1289"/>
              </a:lnSpc>
            </a:pPr>
          </a:p>
          <a:p>
            <a:pPr algn="just">
              <a:lnSpc>
                <a:spcPts val="1289"/>
              </a:lnSpc>
            </a:pPr>
            <a:r>
              <a:rPr lang="en-US" sz="920">
                <a:solidFill>
                  <a:srgbClr val="000000"/>
                </a:solidFill>
                <a:latin typeface="Roboto"/>
                <a:ea typeface="Roboto"/>
                <a:cs typeface="Roboto"/>
                <a:sym typeface="Roboto"/>
              </a:rPr>
              <a:t>La dignité vient d’abord. Non parce qu’elle résoudrait tout, mais parce qu’elle reste l’un des derniers noms communs capables de lier des existences qui ne partagent plus spontanément les mêmes récits politiques. Dans l’analyse des cahiers citoyens du Grand Débat, la citoyenneté est rapportée à la participation à la vie de la cité, à la proximité avec les élus, au besoin d’écoute, mais aussi au respect d’autrui, au vivre-ensemble, à l’accès aux droits et à des conditions de vie jugées décentes. Cela ne signifie pas qu’il existerait un accord profond sur tout. Cela signifie qu’une société continue de se juger à partir de seuils implicites de dignité. Or le respect, dans son sens politique fort, ne désigne pas la simple politesse ; il désigne la reconnaissance de la personne comme fin et non comme simple variable d’ajustement.  </a:t>
            </a:r>
          </a:p>
        </p:txBody>
      </p:sp>
    </p:spTree>
  </p:cSld>
  <p:clrMapOvr>
    <a:masterClrMapping/>
  </p:clrMapOvr>
</p:sld>
</file>

<file path=ppt/slides/slide3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787493"/>
            <a:ext cx="4262400" cy="598688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Ces seuils ne vivent pas dans l’abstraction. Ils se nouent à des attachements. Un peuple tient encore par ce à quoi il reste attaché, même lorsque ces attachements ne trouvent plus de forme politique stabl</a:t>
            </a:r>
            <a:r>
              <a:rPr lang="en-US" sz="920">
                <a:solidFill>
                  <a:srgbClr val="000000"/>
                </a:solidFill>
                <a:latin typeface="Roboto"/>
                <a:ea typeface="Roboto"/>
                <a:cs typeface="Roboto"/>
                <a:sym typeface="Roboto"/>
              </a:rPr>
              <a:t>e pour se dire. Ils peuven</a:t>
            </a:r>
            <a:r>
              <a:rPr lang="en-US" sz="920">
                <a:solidFill>
                  <a:srgbClr val="000000"/>
                </a:solidFill>
                <a:latin typeface="Roboto"/>
                <a:ea typeface="Roboto"/>
                <a:cs typeface="Roboto"/>
                <a:sym typeface="Roboto"/>
              </a:rPr>
              <a:t>t concerner un territoire, une manière de vivre, un usage de justice, une forme de proximité, un service jugé essentiel, une mémoire de ce qui ne devrait pas être abandonné. Les conférences citoyennes régionales et thématiques du Grand Débat ont fait quant à elles, remonter ce besoin d’ancrage à travers des demandes de revenus décents, de soutien aux activités locales, de décentralisation de l’accès à l’emploi, de proximité des services et de dispositifs réguliers d’assemblées citoyennes ancrées dans la vie locale. Ce qui se lit ici n’est pas une doctrine ; c’est une exigence d’inscription concrète du commun, encore une fois.</a:t>
            </a:r>
          </a:p>
          <a:p>
            <a:pPr algn="just">
              <a:lnSpc>
                <a:spcPts val="1289"/>
              </a:lnSpc>
            </a:pPr>
          </a:p>
          <a:p>
            <a:pPr algn="just">
              <a:lnSpc>
                <a:spcPts val="1289"/>
              </a:lnSpc>
            </a:pPr>
            <a:r>
              <a:rPr lang="en-US" sz="920">
                <a:solidFill>
                  <a:srgbClr val="000000"/>
                </a:solidFill>
                <a:latin typeface="Roboto"/>
                <a:ea typeface="Roboto"/>
                <a:cs typeface="Roboto"/>
                <a:sym typeface="Roboto"/>
              </a:rPr>
              <a:t>Comme abordé précédemment, ces attachements ne s’expriment plus seulement dans les formes politiques classiques ; c’est ici que le lien entre appréhension institutionnelle représentative et libérale démocratique, de le démocratie, peut se révéler l’un à l’autre. C’est l’un des traits majeurs de l’époque. En l’absence de médiations suffisamment robustes, ils se déposent aussi dans des conduites apparemment privées mais socialement et moralement chargées : ce que l’on accepte d’acheter, les biens que l’on juge indispensables, les services que l’on refuse de voir disparaître, les signes auxquels on accorde du prix ou du mépris. Le marché ne remplace pas la politique ; il devient l’un des lieux catalyseurs, où se lisent ses restes, ses reflets, ses cristallisations affaiblies en tant qu’expressions vraies, du citoyen. Peuvent être lu les dynamiques d’espérance du politique, et le rapport au politique, par la consommation ; ce dans le rêve d’une société pouvant être pleinement régulée, et contrôlée. </a:t>
            </a:r>
          </a:p>
          <a:p>
            <a:pPr algn="just">
              <a:lnSpc>
                <a:spcPts val="1289"/>
              </a:lnSpc>
            </a:pPr>
          </a:p>
          <a:p>
            <a:pPr algn="just">
              <a:lnSpc>
                <a:spcPts val="1289"/>
              </a:lnSpc>
            </a:pPr>
            <a:r>
              <a:rPr lang="en-US" sz="920">
                <a:solidFill>
                  <a:srgbClr val="000000"/>
                </a:solidFill>
                <a:latin typeface="Roboto"/>
                <a:ea typeface="Roboto"/>
                <a:cs typeface="Roboto"/>
                <a:sym typeface="Roboto"/>
              </a:rPr>
              <a:t>C’est pourquoi le peuple doit pouvoir commencer à être pensé comme une possibilité de convergence. Il se rend visible lorsqu’une culture partagée, une mémoire incorporée et une sensibilité commune trouvent à se condenser dans le réel. Ce qui fait alors unité n’est pas encore un programme, ni même toujours une parole articulée ; c’est un seuil moral partagé. Une société dit encore quelque chose d’elle-même lorsqu’elle manifeste, fût-ce de façon dispersée, ce qu’elle considère comme défendable, insupportable, respectable ou dégradant. La notion de bien commun aide ici à tenir la ligne juste : il ne s’agit ni d’une fusion morale, ni d’une pure agrégation d’intérêts, mais d’une relation sociale où les membres d’une communauté politique continuent de donner un certain poids aux intérêts et à la condition des autres dans leur propre jugement pratique. </a:t>
            </a:r>
          </a:p>
        </p:txBody>
      </p:sp>
    </p:spTree>
  </p:cSld>
  <p:clrMapOvr>
    <a:masterClrMapping/>
  </p:clrMapOvr>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914502" y="3303218"/>
            <a:ext cx="1498997" cy="537845"/>
          </a:xfrm>
          <a:prstGeom prst="rect">
            <a:avLst/>
          </a:prstGeom>
        </p:spPr>
        <p:txBody>
          <a:bodyPr anchor="t" rtlCol="false" tIns="0" lIns="0" bIns="0" rIns="0">
            <a:spAutoFit/>
          </a:bodyPr>
          <a:lstStyle/>
          <a:p>
            <a:pPr algn="ctr">
              <a:lnSpc>
                <a:spcPts val="4480"/>
              </a:lnSpc>
            </a:pPr>
            <a:r>
              <a:rPr lang="en-US" sz="3200">
                <a:solidFill>
                  <a:srgbClr val="000000"/>
                </a:solidFill>
                <a:latin typeface="Anton"/>
                <a:ea typeface="Anton"/>
                <a:cs typeface="Anton"/>
                <a:sym typeface="Anton"/>
              </a:rPr>
              <a:t>PROLOGUE</a:t>
            </a:r>
          </a:p>
        </p:txBody>
      </p:sp>
    </p:spTree>
  </p:cSld>
  <p:clrMapOvr>
    <a:masterClrMapping/>
  </p:clrMapOvr>
</p:sld>
</file>

<file path=ppt/slides/slide4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787493"/>
            <a:ext cx="4262400" cy="582496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La conscience morale intervient alors comme charnière. Il ne faut</a:t>
            </a:r>
            <a:r>
              <a:rPr lang="en-US" sz="920">
                <a:solidFill>
                  <a:srgbClr val="000000"/>
                </a:solidFill>
                <a:latin typeface="Roboto"/>
                <a:ea typeface="Roboto"/>
                <a:cs typeface="Roboto"/>
                <a:sym typeface="Roboto"/>
              </a:rPr>
              <a:t> pas l’en</a:t>
            </a:r>
            <a:r>
              <a:rPr lang="en-US" sz="920">
                <a:solidFill>
                  <a:srgbClr val="000000"/>
                </a:solidFill>
                <a:latin typeface="Roboto"/>
                <a:ea typeface="Roboto"/>
                <a:cs typeface="Roboto"/>
                <a:sym typeface="Roboto"/>
              </a:rPr>
              <a:t>tendre comme un catéchisme fruit de la morale publique, ni comme l’application mécanique de principes abstraits. Elle désigne ce lieu où un sujet éprouve qu’il y a du juste et de l’injuste, du supportable et de l’insupportable, avant même de toujours pouvoir le conceptualiser. Cette conscience peut être brouillée, instrumentalisée, raidie ou honteuse. Elle n’en demeure pas moins une force organisatrice de la vie politique réelle. Une société tient encore tant que cette conscience n’est pas entièrement dissoute dans le cynisme, dans le pur calcul ou dans l’indifférence. Les enquêtes de confiance de l’OCDE vont dans ce sens lorsqu’elles montrent que les citoyens ne jugent pas seulement les institutions à partir de leur efficacité, mais aussi à partir du sentiment d’être traités avec ouverture, intégrité et équité. </a:t>
            </a:r>
          </a:p>
          <a:p>
            <a:pPr algn="just">
              <a:lnSpc>
                <a:spcPts val="1289"/>
              </a:lnSpc>
            </a:pPr>
          </a:p>
          <a:p>
            <a:pPr algn="just">
              <a:lnSpc>
                <a:spcPts val="1289"/>
              </a:lnSpc>
            </a:pPr>
            <a:r>
              <a:rPr lang="en-US" sz="920">
                <a:solidFill>
                  <a:srgbClr val="000000"/>
                </a:solidFill>
                <a:latin typeface="Roboto"/>
                <a:ea typeface="Roboto"/>
                <a:cs typeface="Roboto"/>
                <a:sym typeface="Roboto"/>
              </a:rPr>
              <a:t>La souffrance joue ici un rôle égal bien que non traitable ni par autrui ou le politique, car un peuple ne tient pas seulement par ses espérances ; il tient aussi par la manière dont ses blessures peuvent trouver ou non une forme commune. Si la souffrance est niée, elle se retourne en fermeture, en suspicion, en désir de sanction ou de retrait. Si elle n’est accueillie que sous une forme compassionnelle ou psychologisée, elle ne devient pas davantage matière politique ; elle reste blessure privée, exposition sans traduction. Ce qui tient encore un peuple, c’est donc aussi l’existence de médiations capables de faire passer une part de l’épreuve vécue vers un langage commun, sans trahir l’expérience individuelle de compassion à la reconnaissance de notre égalité face au monde. Les travaux sur la reconnaissance l’établissent fortement : la blessure sociale n’est pas seulement matérielle ; elle touche au rapport à soi et au sentiment d’exister légitimement dans un ordre commun. </a:t>
            </a:r>
          </a:p>
          <a:p>
            <a:pPr algn="just">
              <a:lnSpc>
                <a:spcPts val="1289"/>
              </a:lnSpc>
            </a:pPr>
          </a:p>
          <a:p>
            <a:pPr algn="just">
              <a:lnSpc>
                <a:spcPts val="1289"/>
              </a:lnSpc>
            </a:pPr>
            <a:r>
              <a:rPr lang="en-US" sz="920">
                <a:solidFill>
                  <a:srgbClr val="000000"/>
                </a:solidFill>
                <a:latin typeface="Roboto"/>
                <a:ea typeface="Roboto"/>
                <a:cs typeface="Roboto"/>
                <a:sym typeface="Roboto"/>
              </a:rPr>
              <a:t>Une participation significative suppose que les personnes puissent constater que leurs actions comptent, qu’elles sont reconnues, que les comportements nuisibles appellent des comptes, et qu’il demeure possible de créer des communautés, d’éprouver de la compassion et de ne pas faire face seuls à l’avenir. Ce constat est majeur : ce qui tient encore un peuple ne relève pas seulement des institutions prises isolément, mais de la possibilité d’éprouver que l’existence commune n’est ni arbitraire ni abandonnée. Une participation qui ne change rien, ou qui ne produit aucune forme de reconnaissance, use davantage le lien civique qu’elle ne le répare. </a:t>
            </a:r>
          </a:p>
        </p:txBody>
      </p:sp>
    </p:spTree>
  </p:cSld>
  <p:clrMapOvr>
    <a:masterClrMapping/>
  </p:clrMapOvr>
</p:sld>
</file>

<file path=ppt/slides/slide4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453181"/>
            <a:ext cx="4262400" cy="663458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De là vient </a:t>
            </a:r>
            <a:r>
              <a:rPr lang="en-US" sz="920">
                <a:solidFill>
                  <a:srgbClr val="000000"/>
                </a:solidFill>
                <a:latin typeface="Roboto"/>
                <a:ea typeface="Roboto"/>
                <a:cs typeface="Roboto"/>
                <a:sym typeface="Roboto"/>
              </a:rPr>
              <a:t>l’</a:t>
            </a:r>
            <a:r>
              <a:rPr lang="en-US" sz="920">
                <a:solidFill>
                  <a:srgbClr val="000000"/>
                </a:solidFill>
                <a:latin typeface="Roboto"/>
                <a:ea typeface="Roboto"/>
                <a:cs typeface="Roboto"/>
                <a:sym typeface="Roboto"/>
              </a:rPr>
              <a:t>importance du désir de reconnaissance, commune, individuelle et alinéative au faire société, pour un avenir en commun. La reconnaissance n’est pas la flatterie indéfinie des subjectivités. Elle est ce par quoi un sujet, une expérience, un territoire, une manière de vivre deviennent visibles comme ayant un poids réel dans l’ordre commun à titre d’identité : individuelle ou collective. Sans reconnaissance, la dignité se blesse, les attachements se rigidifient, la conscience morale se tait ou se durcit, l’isolement et la solitude se renforce. Les propositions du Grand Débat peuvent être relues ainsi : rapprocher les citoyens des enjeux démocratiques, développer une culture citoyenne, renforcer la participation, assurer un suivi réel des propositions émises, rendre les élus plus responsables et plus accessibles. Ce qui est demandé n’est pas seulement plus de procédure ; c’est une présence réelle du commun dans les vies. </a:t>
            </a:r>
          </a:p>
          <a:p>
            <a:pPr algn="just">
              <a:lnSpc>
                <a:spcPts val="1289"/>
              </a:lnSpc>
            </a:pPr>
          </a:p>
          <a:p>
            <a:pPr algn="just">
              <a:lnSpc>
                <a:spcPts val="1289"/>
              </a:lnSpc>
            </a:pPr>
            <a:r>
              <a:rPr lang="en-US" sz="920">
                <a:solidFill>
                  <a:srgbClr val="000000"/>
                </a:solidFill>
                <a:latin typeface="Roboto"/>
                <a:ea typeface="Roboto"/>
                <a:cs typeface="Roboto"/>
                <a:sym typeface="Roboto"/>
              </a:rPr>
              <a:t>Le besoin de sens vient ensuite. Il ne faut pas l’entendre comme nostalgie d’un grand récit total, ni comme désir de salut collectif, ni une abstraction rationnelle servant des intérêts définis sans partage démocratisée d’une ligne guide à suivre par la délibération. Il renvoie à quelque chose de plus simple : la possibilité pour des individus de comprendre dans quel monde ils vivent, pourquoi certaines contraintes leur sont imposées, à quelles fins ils contribuent, et ce que deviennent leurs existences dans le cadre politique qui les organise. Une société ne tient pas durablement par la seule juxtaposition de dispositifs, d’indicateurs et d’arbitrages techniques. Il lui faut au moins un horizon intelligible de justification. C’est précisément pourquoi la Convention scientifique refuse le schéma linéaire de diffusion du savoir et insiste sur la médiation, l’appropriation et la discussion : même le vrai factuel ne tient publiquement que s’il peut être compris, débattu et approprié dans des formes de vie réelles.   </a:t>
            </a:r>
          </a:p>
          <a:p>
            <a:pPr algn="just">
              <a:lnSpc>
                <a:spcPts val="1289"/>
              </a:lnSpc>
            </a:pPr>
          </a:p>
          <a:p>
            <a:pPr algn="just">
              <a:lnSpc>
                <a:spcPts val="1289"/>
              </a:lnSpc>
            </a:pPr>
            <a:r>
              <a:rPr lang="en-US" sz="920">
                <a:solidFill>
                  <a:srgbClr val="000000"/>
                </a:solidFill>
                <a:latin typeface="Roboto"/>
                <a:ea typeface="Roboto"/>
                <a:cs typeface="Roboto"/>
                <a:sym typeface="Roboto"/>
              </a:rPr>
              <a:t>Reste enfin le besoin de prise. Un peuple peut supporter des désaccords, des lenteurs et des conflits ; il supporte beaucoup moins le sentiment durable que rien de ce qu’il vit, dit ou propose n’a d’effet sur le cours des décisions. L’OCDE rappelle que la participation inclusive, transparente et équitable améliore la qualité des politiques et contribue à restaurer la confiance en montrant que les intérêts divergents, les valeurs et les objectifs communs peuvent encore être articulés. Un peuple tient lorsqu’il perçoit qu’il existe des lieux, des procédures et des médiations où sa voix peut être traduite. Il se défait lorsqu’il n’y rencontre plus que des procédures sans prise. </a:t>
            </a:r>
          </a:p>
          <a:p>
            <a:pPr algn="just">
              <a:lnSpc>
                <a:spcPts val="1289"/>
              </a:lnSpc>
            </a:pPr>
          </a:p>
          <a:p>
            <a:pPr algn="just">
              <a:lnSpc>
                <a:spcPts val="1289"/>
              </a:lnSpc>
            </a:pPr>
            <a:r>
              <a:rPr lang="en-US" sz="920">
                <a:solidFill>
                  <a:srgbClr val="000000"/>
                </a:solidFill>
                <a:latin typeface="Roboto"/>
                <a:ea typeface="Roboto"/>
                <a:cs typeface="Roboto"/>
                <a:sym typeface="Roboto"/>
              </a:rPr>
              <a:t>Il faut donc conclure sans surcharge. Ce qui tient encore un peuple n’est ni une doctrine unique, ni une représentation homogène de lui-même. C’est un ensemble de points de cristallisation où se condensent dignité, attachements, conscience morale, souffrance, reconnaissance, sens et prise.</a:t>
            </a:r>
          </a:p>
        </p:txBody>
      </p:sp>
    </p:spTree>
  </p:cSld>
  <p:clrMapOvr>
    <a:masterClrMapping/>
  </p:clrMapOvr>
</p:sld>
</file>

<file path=ppt/slides/slide4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787493"/>
            <a:ext cx="4262400" cy="161491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Ces forces ne produisent pas une unité continue. Elles rendent perceptible, par moments, qu’un commun demeure possible. Le peuple contemporain ne doit donc plus être pensé comme une substance. Il doit être lu comme une forme intermittente de cristallisation du commun, toujours fragile, jamais définitivement acquise, mais encore visible dans ce qu’une société tient ensemble pour juste, supportable, digne ou défendable.</a:t>
            </a:r>
          </a:p>
          <a:p>
            <a:pPr algn="just">
              <a:lnSpc>
                <a:spcPts val="1289"/>
              </a:lnSpc>
            </a:pPr>
          </a:p>
          <a:p>
            <a:pPr algn="just">
              <a:lnSpc>
                <a:spcPts val="1289"/>
              </a:lnSpc>
            </a:pPr>
            <a:r>
              <a:rPr lang="en-US" sz="920">
                <a:solidFill>
                  <a:srgbClr val="000000"/>
                </a:solidFill>
                <a:latin typeface="Roboto"/>
                <a:ea typeface="Roboto"/>
                <a:cs typeface="Roboto"/>
                <a:sym typeface="Roboto"/>
              </a:rPr>
              <a:t>La question suivante devient alors plus précise : si le peuple n’apparaît plus que par cristallisations, comment les jeunes générations révèlent-elles aujourd’hui la forme la plus nue de cette mutation ?</a:t>
            </a:r>
          </a:p>
        </p:txBody>
      </p:sp>
    </p:spTree>
  </p:cSld>
  <p:clrMapOvr>
    <a:masterClrMapping/>
  </p:clrMapOvr>
</p:sld>
</file>

<file path=ppt/slides/slide4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3411990"/>
            <a:ext cx="3424891" cy="697921"/>
          </a:xfrm>
          <a:prstGeom prst="rect">
            <a:avLst/>
          </a:prstGeom>
        </p:spPr>
        <p:txBody>
          <a:bodyPr anchor="t" rtlCol="false" tIns="0" lIns="0" bIns="0" rIns="0">
            <a:spAutoFit/>
          </a:bodyPr>
          <a:lstStyle/>
          <a:p>
            <a:pPr algn="l">
              <a:lnSpc>
                <a:spcPts val="2835"/>
              </a:lnSpc>
            </a:pPr>
            <a:r>
              <a:rPr lang="en-US" sz="2025">
                <a:solidFill>
                  <a:srgbClr val="000000"/>
                </a:solidFill>
                <a:latin typeface="Anton"/>
                <a:ea typeface="Anton"/>
                <a:cs typeface="Anton"/>
                <a:sym typeface="Anton"/>
              </a:rPr>
              <a:t>Les jeunesses parlent vrai avant la sujétion des psychés</a:t>
            </a:r>
          </a:p>
        </p:txBody>
      </p:sp>
    </p:spTree>
  </p:cSld>
  <p:clrMapOvr>
    <a:masterClrMapping/>
  </p:clrMapOvr>
</p:sld>
</file>

<file path=ppt/slides/slide4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787493"/>
            <a:ext cx="4262400" cy="614881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Les jeunes générations n’ont pas à être idéalisées, ni méprisées. Elles ne portent ni une innocence politique naturelle, ni une supériorité morale automatique. Mais elles ont, sur le présent, un privilège particulier : elles en subissent plus directement la vérité nue. Elles entrent dans un monde où les institutions tiennent encore à titre de premiers fers oraux de socialisation au politique (familles &amp; localités), où l</a:t>
            </a:r>
            <a:r>
              <a:rPr lang="en-US" sz="920">
                <a:solidFill>
                  <a:srgbClr val="000000"/>
                </a:solidFill>
                <a:latin typeface="Roboto"/>
                <a:ea typeface="Roboto"/>
                <a:cs typeface="Roboto"/>
                <a:sym typeface="Roboto"/>
              </a:rPr>
              <a:t>es procédures subsistent, où les langages poli</a:t>
            </a:r>
            <a:r>
              <a:rPr lang="en-US" sz="920">
                <a:solidFill>
                  <a:srgbClr val="000000"/>
                </a:solidFill>
                <a:latin typeface="Roboto"/>
                <a:ea typeface="Roboto"/>
                <a:cs typeface="Roboto"/>
                <a:sym typeface="Roboto"/>
              </a:rPr>
              <a:t>tiques circulent toujours, mais où les anciennes médiations ne suffisent plus à donner une forme crédible à l’expérience du commun. C’est en ce sens, et en ce sens seulement, qu’elles disent vrai sur l’époque autant par évidence que nécessité humaine. </a:t>
            </a:r>
          </a:p>
          <a:p>
            <a:pPr algn="just">
              <a:lnSpc>
                <a:spcPts val="1289"/>
              </a:lnSpc>
            </a:pPr>
          </a:p>
          <a:p>
            <a:pPr algn="just">
              <a:lnSpc>
                <a:spcPts val="1289"/>
              </a:lnSpc>
            </a:pPr>
            <a:r>
              <a:rPr lang="en-US" sz="920">
                <a:solidFill>
                  <a:srgbClr val="000000"/>
                </a:solidFill>
                <a:latin typeface="Roboto"/>
                <a:ea typeface="Roboto"/>
                <a:cs typeface="Roboto"/>
                <a:sym typeface="Roboto"/>
              </a:rPr>
              <a:t>Il faut d’abord écarter un contresens devenu routinier. Les jeunes ne sont pas sortis du politique. Anne Muxel le montre nettement : leur rapport à la citoyenneté s’est transformé. Il est plus critique, plus expressif, moins spontanément attaché aux médiations représentatives traditionnelles, et davantage tourné vers la participation directe, la protestation et les formes non conventionnelles d’engagement. L’intérêt pour la politique n’a pas disparu ; il tend même, sur la dernière décennie, à se rapprocher de celui des générations plus âgées, alors que la défiance envers les partis et les institutions continue de structurer le rapport des plus jeunes à la démocratie représentative. </a:t>
            </a:r>
          </a:p>
          <a:p>
            <a:pPr algn="just">
              <a:lnSpc>
                <a:spcPts val="1289"/>
              </a:lnSpc>
            </a:pPr>
          </a:p>
          <a:p>
            <a:pPr algn="just">
              <a:lnSpc>
                <a:spcPts val="1289"/>
              </a:lnSpc>
            </a:pPr>
            <a:r>
              <a:rPr lang="en-US" sz="920">
                <a:solidFill>
                  <a:srgbClr val="000000"/>
                </a:solidFill>
                <a:latin typeface="Roboto"/>
                <a:ea typeface="Roboto"/>
                <a:cs typeface="Roboto"/>
                <a:sym typeface="Roboto"/>
              </a:rPr>
              <a:t>Cette transformation ne doit pourtant pas être traitée comme une essence générationnelle. Il n’existe pas une jeunesse homogène. Anne Muxel insiste au contraire sur les fractures intragénérationnelles qui traversent les moins de 35 ans selon le diplôme, la précarité, l’appartenance sociale, les trajectoires étudiantes ou les héritages migratoires. La jeunesse n’est donc pas un sujet unifié ; elle est un révélateur. Elle rend visible, à cru, ce que le reste de la société continue parfois de masquer : l’écart entre des formes politiques encore en place et la difficulté croissante à y habiter réellement le commun.</a:t>
            </a:r>
          </a:p>
          <a:p>
            <a:pPr algn="just">
              <a:lnSpc>
                <a:spcPts val="1289"/>
              </a:lnSpc>
            </a:pPr>
          </a:p>
          <a:p>
            <a:pPr algn="just">
              <a:lnSpc>
                <a:spcPts val="1289"/>
              </a:lnSpc>
            </a:pPr>
            <a:r>
              <a:rPr lang="en-US" sz="920">
                <a:solidFill>
                  <a:srgbClr val="000000"/>
                </a:solidFill>
                <a:latin typeface="Roboto"/>
                <a:ea typeface="Roboto"/>
                <a:cs typeface="Roboto"/>
                <a:sym typeface="Roboto"/>
              </a:rPr>
              <a:t>Les dispositifs eux-mêmes reconnaissent ce défaut de médiation. Le simple fait que les synthèses citoyennes multiplient les propositions de parcours citoyen, de kit citoyen, de passeport, de carnet, de diplôme, de service, de mentorat et de formation à la citoyenneté montre qu’un manque est perçu, et qu’il est perçu comme structurel plutôt qu’accidentel. Quand une société doit inventer autant de prothèses pour rendre la citoyenneté sensible, praticable et désirable, elle admet implicitement que ses formes ordinaires de transmission ne suffisent plus ; ou que ce qui est expression citoyenne véritable n’est pas reconnue comme tel, car non correspondante à ce que l’on souhaiterait y voir, attendrait d’elle.</a:t>
            </a:r>
          </a:p>
        </p:txBody>
      </p:sp>
    </p:spTree>
  </p:cSld>
  <p:clrMapOvr>
    <a:masterClrMapping/>
  </p:clrMapOvr>
</p:sld>
</file>

<file path=ppt/slides/slide4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696068"/>
            <a:ext cx="4262400" cy="631073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Ce manque n’est pas seulement pédagogique. Il est politique au sens fort. La conférence citoyenne le formule presque malgré elle lorsqu’elle écrit que « la citoyenneté ne se pense pas, elle se vit », et qu’elle relie cette idée à des expériences concrètes : année de </a:t>
            </a:r>
            <a:r>
              <a:rPr lang="en-US" sz="920">
                <a:solidFill>
                  <a:srgbClr val="000000"/>
                </a:solidFill>
                <a:latin typeface="Roboto"/>
                <a:ea typeface="Roboto"/>
                <a:cs typeface="Roboto"/>
                <a:sym typeface="Roboto"/>
              </a:rPr>
              <a:t>césure citoyenne, engagement associa</a:t>
            </a:r>
            <a:r>
              <a:rPr lang="en-US" sz="920">
                <a:solidFill>
                  <a:srgbClr val="000000"/>
                </a:solidFill>
                <a:latin typeface="Roboto"/>
                <a:ea typeface="Roboto"/>
                <a:cs typeface="Roboto"/>
                <a:sym typeface="Roboto"/>
              </a:rPr>
              <a:t>tif, découverte du territoire, mentorat, liens intergénérationnels, diplômes ou attestations adossés à des pratiques réelles. D’autres propositions demandent que l’éducation civique devienne une matière vivante, qu’elle comporte des débats, des stages, des actions collectives et des exercices de participation. Ce qui est cherché n’est donc pas seulement un stock de connaissances civiques. Ce qui est cherché est une entrée habitable dans le commun.   </a:t>
            </a:r>
          </a:p>
          <a:p>
            <a:pPr algn="just">
              <a:lnSpc>
                <a:spcPts val="1289"/>
              </a:lnSpc>
            </a:pPr>
          </a:p>
          <a:p>
            <a:pPr algn="just">
              <a:lnSpc>
                <a:spcPts val="1289"/>
              </a:lnSpc>
            </a:pPr>
            <a:r>
              <a:rPr lang="en-US" sz="920">
                <a:solidFill>
                  <a:srgbClr val="000000"/>
                </a:solidFill>
                <a:latin typeface="Roboto"/>
                <a:ea typeface="Roboto"/>
                <a:cs typeface="Roboto"/>
                <a:sym typeface="Roboto"/>
              </a:rPr>
              <a:t>Il faut alors lire le symptôme avec précision. Les jeunes générations ne sont pas “dépolitisées”. Elles sont plus souvent confrontées à une difficulté de traduction de leur volonté propre. On leur parle encore dans une langue politique forgée par d’autres rythmes, d’autres fidélités et d’autres médiations culturellement et humainement héritées. Elles entrent pourtant dans une société qui leur demande d’être autonomes, visibles, adaptables, compétitives, réflexives, tout en continuant à attendre d’elles qu’elles croient à des formes politiques dont elles constatent souvent, dans les faits, qu’elles ne suffisent plus à faire monde. Leur distance n’est donc pas d’abord une défaillance civique ; elle est une épreuve de cohérence imposée à l’ordre commun ; et de souci d’appartenance justificative de leur être en société.</a:t>
            </a:r>
          </a:p>
          <a:p>
            <a:pPr algn="just">
              <a:lnSpc>
                <a:spcPts val="1289"/>
              </a:lnSpc>
            </a:pPr>
          </a:p>
          <a:p>
            <a:pPr algn="just">
              <a:lnSpc>
                <a:spcPts val="1289"/>
              </a:lnSpc>
            </a:pPr>
            <a:r>
              <a:rPr lang="en-US" sz="920">
                <a:solidFill>
                  <a:srgbClr val="000000"/>
                </a:solidFill>
                <a:latin typeface="Roboto"/>
                <a:ea typeface="Roboto"/>
                <a:cs typeface="Roboto"/>
                <a:sym typeface="Roboto"/>
              </a:rPr>
              <a:t>Les matériaux du Grand Débat convergent nettement sur ce point. Ils ne demandent pas seulement que l’on explique mieux les institutions. Ils demandent que l’on fasse expérimenter la participation, que l’on développe l’esprit critique, que l’on favorise l’intergénérationnel, que l’on accompagne, que l’on implique, et surtout que l’on donne un rôle réel plutôt qu’un simple statut de destinataire. L’insistance récurrente sur le contact humain, sur la présence d’un mentor ou d’un référent, sur les rencontres avec les élus, sur les réunions de quartier et sur les formes locales d’engagement montre bien que le problème n’est pas celui d’un déficit d’information pure. Il est celui d’une médiation crédible entre individu et chose commune.</a:t>
            </a:r>
          </a:p>
          <a:p>
            <a:pPr algn="just">
              <a:lnSpc>
                <a:spcPts val="1289"/>
              </a:lnSpc>
            </a:pPr>
          </a:p>
          <a:p>
            <a:pPr algn="just">
              <a:lnSpc>
                <a:spcPts val="1289"/>
              </a:lnSpc>
            </a:pPr>
            <a:r>
              <a:rPr lang="en-US" sz="920">
                <a:solidFill>
                  <a:srgbClr val="000000"/>
                </a:solidFill>
                <a:latin typeface="Roboto"/>
                <a:ea typeface="Roboto"/>
                <a:cs typeface="Roboto"/>
                <a:sym typeface="Roboto"/>
              </a:rPr>
              <a:t>Le déplacement est confirmé dans le champ des savoirs. La Convention scientifique recommande d’ouvrir la recherche aux élèves, de développer la recherche-action collaborative dès le plus jeune âge, de structurer les sciences participatives à l’école, et de faire de l’accès et de la participation aux sciences un espace d’exercice de la démocratie contemporaine. </a:t>
            </a:r>
          </a:p>
        </p:txBody>
      </p:sp>
    </p:spTree>
  </p:cSld>
  <p:clrMapOvr>
    <a:masterClrMapping/>
  </p:clrMapOvr>
</p:sld>
</file>

<file path=ppt/slides/slide4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787493"/>
            <a:ext cx="4262400" cy="582496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Elle insiste auss</a:t>
            </a:r>
            <a:r>
              <a:rPr lang="en-US" sz="920">
                <a:solidFill>
                  <a:srgbClr val="000000"/>
                </a:solidFill>
                <a:latin typeface="Roboto"/>
                <a:ea typeface="Roboto"/>
                <a:cs typeface="Roboto"/>
                <a:sym typeface="Roboto"/>
              </a:rPr>
              <a:t>i s</a:t>
            </a:r>
            <a:r>
              <a:rPr lang="en-US" sz="920">
                <a:solidFill>
                  <a:srgbClr val="000000"/>
                </a:solidFill>
                <a:latin typeface="Roboto"/>
                <a:ea typeface="Roboto"/>
                <a:cs typeface="Roboto"/>
                <a:sym typeface="Roboto"/>
              </a:rPr>
              <a:t>ur l’appropriation sociale des connaissances, sur la pluralité des publics et sur la nécessité de rendre les sciences discutables, praticables et situées. Si même le rapport aux sciences ne peut plus être pensé selon un modèle descendant, on comprend que le rapport au politique ne peut plus l’être non plus.</a:t>
            </a:r>
          </a:p>
          <a:p>
            <a:pPr algn="just">
              <a:lnSpc>
                <a:spcPts val="1289"/>
              </a:lnSpc>
            </a:pPr>
          </a:p>
          <a:p>
            <a:pPr algn="just">
              <a:lnSpc>
                <a:spcPts val="1289"/>
              </a:lnSpc>
            </a:pPr>
            <a:r>
              <a:rPr lang="en-US" sz="920">
                <a:solidFill>
                  <a:srgbClr val="000000"/>
                </a:solidFill>
                <a:latin typeface="Roboto"/>
                <a:ea typeface="Roboto"/>
                <a:cs typeface="Roboto"/>
                <a:sym typeface="Roboto"/>
              </a:rPr>
              <a:t>Ce que les jeunes générations révèlent est donc moins une crise de civisme qu’une crise de reconnaissance de leur expression propre, expérientielle de la vie dans la cité, tel qu’elle est structurée. Derrière les protections de l’ego, derrière les gestes d’ironie, de retrait, de réserve ou d’esquive, elles exposent la difficulté contemporaine à construire une appartenance commune crédible sans recourir aux vieilles certitudes et sans se satisfaire non plus d’une pure gestion technico-administrative des existences. Elles vivent plus frontalement que d’autres la contradiction entre l’injonction à l’individuation et l’affaiblissement des formes collectives d’orientation. </a:t>
            </a:r>
          </a:p>
          <a:p>
            <a:pPr algn="just">
              <a:lnSpc>
                <a:spcPts val="1289"/>
              </a:lnSpc>
            </a:pPr>
          </a:p>
          <a:p>
            <a:pPr algn="just">
              <a:lnSpc>
                <a:spcPts val="1289"/>
              </a:lnSpc>
            </a:pPr>
            <a:r>
              <a:rPr lang="en-US" sz="920">
                <a:solidFill>
                  <a:srgbClr val="000000"/>
                </a:solidFill>
                <a:latin typeface="Roboto"/>
                <a:ea typeface="Roboto"/>
                <a:cs typeface="Roboto"/>
                <a:sym typeface="Roboto"/>
              </a:rPr>
              <a:t>C’est pourquoi elles disent vrai sur l’époque ; elles tendent un miroir humain à une société qui se pense humaniste ; un miroir de vérité dans une société qui se pense l’avoir apportée sur terre. Non parce qu’elles auraient raison sur tout. Non parce qu’elles porteraient naturellement la solution. Mais parce qu’en elles se lit avec moins de fard qu’ailleurs le défaut de médiation de notre temps et la seule chose qu’elle possède de naissance : une voix et une raison, pour s’engager et se positionner dans ce qui fait espace publics et espace des idées politiques, à une époque donnée. Tiraillée entre deux acculturations du politique, traditionnelle provinciale ou moderne et libérale - elle se vit libre et vraie, insouciante et libre consciente jusqu’à la prise de conscience nécessaire de sa propre substance comme individualité non détachée d’un commun ayant déjà ses règles. </a:t>
            </a:r>
          </a:p>
          <a:p>
            <a:pPr algn="just">
              <a:lnSpc>
                <a:spcPts val="1289"/>
              </a:lnSpc>
            </a:pPr>
          </a:p>
          <a:p>
            <a:pPr algn="just">
              <a:lnSpc>
                <a:spcPts val="1289"/>
              </a:lnSpc>
            </a:pPr>
            <a:r>
              <a:rPr lang="en-US" sz="920">
                <a:solidFill>
                  <a:srgbClr val="000000"/>
                </a:solidFill>
                <a:latin typeface="Roboto"/>
                <a:ea typeface="Roboto"/>
                <a:cs typeface="Roboto"/>
                <a:sym typeface="Roboto"/>
              </a:rPr>
              <a:t>Si une société se juge aussi à la manière dont ses plus jeunes membres peuvent se sentir légitimement parties prenantes de la chose commune. Lorsqu’elle doit multiplier les dispositifs pour leur réapprendre ce qu’est une citoyenneté vécue, elle dit déjà quelque chose d’essentiel sur elle-même : ses formes ordinaires de transmission politique ne suffisent plus. Quand ses jeunesses n’ont ni prise, ni chemin possible de compréhension des causes du rejet qu’elles suscitent en se vivant tel qu’elles se soient saisies de leur liberté : elles sont condamnées à l’errance car sacrifiées par leurs aïeux, irresponsables d’eux mêmes sur la question politique. </a:t>
            </a:r>
          </a:p>
        </p:txBody>
      </p:sp>
    </p:spTree>
  </p:cSld>
  <p:clrMapOvr>
    <a:masterClrMapping/>
  </p:clrMapOvr>
</p:sld>
</file>

<file path=ppt/slides/slide4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3411990"/>
            <a:ext cx="3002932" cy="697921"/>
          </a:xfrm>
          <a:prstGeom prst="rect">
            <a:avLst/>
          </a:prstGeom>
        </p:spPr>
        <p:txBody>
          <a:bodyPr anchor="t" rtlCol="false" tIns="0" lIns="0" bIns="0" rIns="0">
            <a:spAutoFit/>
          </a:bodyPr>
          <a:lstStyle/>
          <a:p>
            <a:pPr algn="l">
              <a:lnSpc>
                <a:spcPts val="2835"/>
              </a:lnSpc>
            </a:pPr>
            <a:r>
              <a:rPr lang="en-US" sz="2025">
                <a:solidFill>
                  <a:srgbClr val="000000"/>
                </a:solidFill>
                <a:latin typeface="Anton"/>
                <a:ea typeface="Anton"/>
                <a:cs typeface="Anton"/>
                <a:sym typeface="Anton"/>
              </a:rPr>
              <a:t>Un peuple sans récit devient communautés politiques</a:t>
            </a:r>
          </a:p>
        </p:txBody>
      </p:sp>
    </p:spTree>
  </p:cSld>
  <p:clrMapOvr>
    <a:masterClrMapping/>
  </p:clrMapOvr>
</p:sld>
</file>

<file path=ppt/slides/slide4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13750"/>
            <a:ext cx="4262400" cy="631073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L’affaiblissement des grands réc</a:t>
            </a:r>
            <a:r>
              <a:rPr lang="en-US" sz="920">
                <a:solidFill>
                  <a:srgbClr val="000000"/>
                </a:solidFill>
                <a:latin typeface="Roboto"/>
                <a:ea typeface="Roboto"/>
                <a:cs typeface="Roboto"/>
                <a:sym typeface="Roboto"/>
              </a:rPr>
              <a:t>its</a:t>
            </a:r>
            <a:r>
              <a:rPr lang="en-US" sz="920">
                <a:solidFill>
                  <a:srgbClr val="000000"/>
                </a:solidFill>
                <a:latin typeface="Roboto"/>
                <a:ea typeface="Roboto"/>
                <a:cs typeface="Roboto"/>
                <a:sym typeface="Roboto"/>
              </a:rPr>
              <a:t> n’a pas supprimé le politique. Il a d’abord défait la manière dont la politique prétendait l’ordonner. Un peuple peut donc cesser de se reconnaître dans les langues qui parlaient jadis en son nom sans cesser pour autant d’être travaillé par la question du commun. Il peut ne plus croire aux promesses disponibles, ne plus se laisser porter par les fidélités anciennes, ne plus s’identifier aux vieux partages idéologiques, et continuer malgré cela à chercher une forme de médiation, de légitimité et de prise sur ce qui le gouverne.</a:t>
            </a:r>
          </a:p>
          <a:p>
            <a:pPr algn="just">
              <a:lnSpc>
                <a:spcPts val="1289"/>
              </a:lnSpc>
            </a:pPr>
          </a:p>
          <a:p>
            <a:pPr algn="just">
              <a:lnSpc>
                <a:spcPts val="1289"/>
              </a:lnSpc>
            </a:pPr>
            <a:r>
              <a:rPr lang="en-US" sz="920">
                <a:solidFill>
                  <a:srgbClr val="000000"/>
                </a:solidFill>
                <a:latin typeface="Roboto"/>
                <a:ea typeface="Roboto"/>
                <a:cs typeface="Roboto"/>
                <a:sym typeface="Roboto"/>
              </a:rPr>
              <a:t>Il faut ici serrer le concept. Le peuple contemporain ne se laisse plus penser comme une substance sociale simple, immédiatement représentable. La problématique du « peuple introuvable », reprise dans les travaux du CEVIPOF à partir de Pierre Rosanvallon, désigne précisément cet écart : le peuple demeure principe de souveraineté, mais sa réalité sociale est beaucoup moins aisément unifiable qu’on ne le suppose. Il y a dès lors une distance durable entre le peuple comme fondement de légitimité et le peuple comme société réelle, traversée de différenciations, d’expériences et de médiations incomplètes. </a:t>
            </a:r>
          </a:p>
          <a:p>
            <a:pPr algn="just">
              <a:lnSpc>
                <a:spcPts val="1289"/>
              </a:lnSpc>
            </a:pPr>
          </a:p>
          <a:p>
            <a:pPr algn="just">
              <a:lnSpc>
                <a:spcPts val="1289"/>
              </a:lnSpc>
            </a:pPr>
            <a:r>
              <a:rPr lang="en-US" sz="920">
                <a:solidFill>
                  <a:srgbClr val="000000"/>
                </a:solidFill>
                <a:latin typeface="Roboto"/>
                <a:ea typeface="Roboto"/>
                <a:cs typeface="Roboto"/>
                <a:sym typeface="Roboto"/>
              </a:rPr>
              <a:t>C’est pourquoi un peuple sans récit n’est pas un peuple sans politique. Ce qui se défait, ce n’est pas le besoin de commun ; c’est la capacité des récits disponibles à lui donner une forme tenable. Tant que les récits tiennent, ils absorbent une part du travail de cohésion : ils distribuent les appartenances, simplifient les conflits, orientent les sacrifices, donnent aux institutions un langage crédible. Lorsqu’ils se vident, ils ne laissent pas derrière eux un désert ; ils laissent apparaître plus frontalement ce qu’ils recouvraient : le besoin persistant de juger, de contribuer, de compter, de se sentir lié à d’autres dans une orientation commune.</a:t>
            </a:r>
          </a:p>
          <a:p>
            <a:pPr algn="just">
              <a:lnSpc>
                <a:spcPts val="1289"/>
              </a:lnSpc>
            </a:pPr>
          </a:p>
          <a:p>
            <a:pPr algn="just">
              <a:lnSpc>
                <a:spcPts val="1289"/>
              </a:lnSpc>
            </a:pPr>
            <a:r>
              <a:rPr lang="en-US" sz="920">
                <a:solidFill>
                  <a:srgbClr val="000000"/>
                </a:solidFill>
                <a:latin typeface="Roboto"/>
                <a:ea typeface="Roboto"/>
                <a:cs typeface="Roboto"/>
                <a:sym typeface="Roboto"/>
              </a:rPr>
              <a:t>C’est ici qu’il faut situer la mutation contemporaine de la représentation. Bernard Manin a montré que les démocraties représentatives avaient quitté la forme de la démocratie des partis pour entrer dans une démocratie du public, où la personnalisation, la visibilité, l’opinion et les séquences d’expression pèsent davantage que l’agrégation stable opérée par les partis de masse. Le peuple n’y disparaît pas ; il se cristallise autrement, par votes, prises de position, sondages, mobilisations, séquences de défiance et moments de visibilité. </a:t>
            </a:r>
          </a:p>
          <a:p>
            <a:pPr algn="just">
              <a:lnSpc>
                <a:spcPts val="1289"/>
              </a:lnSpc>
            </a:pPr>
          </a:p>
          <a:p>
            <a:pPr algn="just">
              <a:lnSpc>
                <a:spcPts val="1289"/>
              </a:lnSpc>
            </a:pPr>
            <a:r>
              <a:rPr lang="en-US" sz="920">
                <a:solidFill>
                  <a:srgbClr val="000000"/>
                </a:solidFill>
                <a:latin typeface="Roboto"/>
                <a:ea typeface="Roboto"/>
                <a:cs typeface="Roboto"/>
                <a:sym typeface="Roboto"/>
              </a:rPr>
              <a:t>Cela aide à mieux comprendre le présent. Ce que nous appelons ici peuple n’est plus, pour l’essentiel, un corps déjà organisé par les fidélités partisanes massives du siècle précédent. Il apparaît davantage comme une réalité politique dispersée dans une société d’individus, dont la volonté commune ne se laisse plus capter par les seules formes héritées. </a:t>
            </a:r>
          </a:p>
        </p:txBody>
      </p:sp>
    </p:spTree>
  </p:cSld>
  <p:clrMapOvr>
    <a:masterClrMapping/>
  </p:clrMapOvr>
</p:sld>
</file>

<file path=ppt/slides/slide4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716462"/>
            <a:ext cx="4262400" cy="582496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Cela n’implique ni son inexistence, ni son inconsistance. Cela implique que son expression est devenue plus discontinue, plus médiée, plus instable et plus difficile à totaliser.</a:t>
            </a:r>
          </a:p>
          <a:p>
            <a:pPr algn="just">
              <a:lnSpc>
                <a:spcPts val="1289"/>
              </a:lnSpc>
            </a:pPr>
          </a:p>
          <a:p>
            <a:pPr algn="just">
              <a:lnSpc>
                <a:spcPts val="1289"/>
              </a:lnSpc>
            </a:pPr>
            <a:r>
              <a:rPr lang="en-US" sz="920">
                <a:solidFill>
                  <a:srgbClr val="000000"/>
                </a:solidFill>
                <a:latin typeface="Roboto"/>
                <a:ea typeface="Roboto"/>
                <a:cs typeface="Roboto"/>
                <a:sym typeface="Roboto"/>
              </a:rPr>
              <a:t>Les matériaux citoyens versés au projet vont clairement dans ce sens. Ils ne décrivent pas un peuple désengagé au sens fort ; ils décrivent un peuple qui demande davantage de proximité, de culture citoyenne et de lien avec ses représentants. L’analyse des cahiers du Grand Débat montre explicitement que la citoyenneté y est d’abord comprise comme participation active à la vie de la cité, en particulier à l’échelle locale, avec une forte demande de consultation, d’assemblées citoyennes territoriales et de rapprochement entre élus et citoyens. </a:t>
            </a:r>
          </a:p>
          <a:p>
            <a:pPr algn="just">
              <a:lnSpc>
                <a:spcPts val="1289"/>
              </a:lnSpc>
            </a:pPr>
          </a:p>
          <a:p>
            <a:pPr algn="just">
              <a:lnSpc>
                <a:spcPts val="1289"/>
              </a:lnSpc>
            </a:pPr>
            <a:r>
              <a:rPr lang="en-US" sz="920">
                <a:solidFill>
                  <a:srgbClr val="000000"/>
                </a:solidFill>
                <a:latin typeface="Roboto"/>
                <a:ea typeface="Roboto"/>
                <a:cs typeface="Roboto"/>
                <a:sym typeface="Roboto"/>
              </a:rPr>
              <a:t>Il faut alors tenir ensemble deux propositions. D’une part, un peuple sans récit n’est pas un peuple sans imaginaire, sans affects, sans jugements ni sans attentes. D’autre part, la volonté générale ne s’y donne plus comme une évidence lisible. Les théories contemporaines de la démocratie rappellent utilement que la volonté commune n’apparaît pas comme une substance transparente dans la dispersion des opinions ; elle devient politiquement saisissable à travers des procédures, des médiations et des formes de décision collective. Cela signifie que le peuple contemporain peut bien être porteur d’une orientation commune réelle, mais que cette orientation est fragmentée, intermittente, souvent inconsciente d’elle-même, et mal recueillie par les formes anciennes de la représentation. </a:t>
            </a:r>
          </a:p>
          <a:p>
            <a:pPr algn="just">
              <a:lnSpc>
                <a:spcPts val="1289"/>
              </a:lnSpc>
            </a:pPr>
          </a:p>
          <a:p>
            <a:pPr algn="just">
              <a:lnSpc>
                <a:spcPts val="1289"/>
              </a:lnSpc>
            </a:pPr>
            <a:r>
              <a:rPr lang="en-US" sz="920">
                <a:solidFill>
                  <a:srgbClr val="000000"/>
                </a:solidFill>
                <a:latin typeface="Roboto"/>
                <a:ea typeface="Roboto"/>
                <a:cs typeface="Roboto"/>
                <a:sym typeface="Roboto"/>
              </a:rPr>
              <a:t>La crise doit donc être requalifiée. On la lit souvent comme crise de confiance, de représentation ou d’autorité. Elle est aussi crise de culture et de lecture de son être dans l’espace public. Le récit ne suffit plus à lui seul à relier des individus à la chose commune. Il faut des prises plus tangibles, des expériences plus concrètes, des formes plus praticables d’entrée dans le commun que la seule finalité d’être soi-même sans manuel permettant de cautionner et légitimer l’acte d’agir en ce sens, à titre de système d’émancipation commun sans vérité. Les propositions de parcours citoyen, de mentorat, de passeports citoyens, d’éducation permanente à la citoyenneté, de journées de démocratie participative, de coordinateurs locaux ou d’assemblées citoyennes ne doivent pas être lues comme des accessoires institutionnels, mais comme les symptômes d’un besoin plus profond : rétablir un passage entre individus et monde commun là où les grandes narrations ne suffisent plus à produire cette liaison. </a:t>
            </a:r>
          </a:p>
        </p:txBody>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3411990"/>
            <a:ext cx="2770855" cy="697921"/>
          </a:xfrm>
          <a:prstGeom prst="rect">
            <a:avLst/>
          </a:prstGeom>
        </p:spPr>
        <p:txBody>
          <a:bodyPr anchor="t" rtlCol="false" tIns="0" lIns="0" bIns="0" rIns="0">
            <a:spAutoFit/>
          </a:bodyPr>
          <a:lstStyle/>
          <a:p>
            <a:pPr algn="l">
              <a:lnSpc>
                <a:spcPts val="2835"/>
              </a:lnSpc>
            </a:pPr>
            <a:r>
              <a:rPr lang="en-US" sz="2025">
                <a:solidFill>
                  <a:srgbClr val="000000"/>
                </a:solidFill>
                <a:latin typeface="Anton"/>
                <a:ea typeface="Anton"/>
                <a:cs typeface="Anton"/>
                <a:sym typeface="Anton"/>
              </a:rPr>
              <a:t>La lucidité ignorante n’est ni une guerre ni une folie</a:t>
            </a:r>
          </a:p>
        </p:txBody>
      </p:sp>
    </p:spTree>
  </p:cSld>
  <p:clrMapOvr>
    <a:masterClrMapping/>
  </p:clrMapOvr>
</p:sld>
</file>

<file path=ppt/slides/slide5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696068"/>
            <a:ext cx="4262400" cy="501533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Ce déplacement éclaire directement le problème du peuple contemporain : on ne peut plus présumer qu’une vérité bien formulée, un récit bien construit ou une politique rationnellement pensée suffisent à produire l’adhésion commune. Les données de l’OCDE renforcent ce diagnostic. En 2023, dans les pays étudiés, seuls 30 % des répondants estimaient que le système politique permettait à des gens comme eux d’avoir voix au chapitre, et ce sentiment pesait fortement sur la confiance dans le gouvernement. En France, la confiance dans le gouvernement local était nettement supérieure à celle accordée au gouvernement national et aux partis politiques. Cela suggère que le problème n’est pas seulement l’existence des institutions, mais la croyance qu’elles offrent encore une prise réelle. </a:t>
            </a:r>
          </a:p>
          <a:p>
            <a:pPr algn="just">
              <a:lnSpc>
                <a:spcPts val="1289"/>
              </a:lnSpc>
            </a:pPr>
          </a:p>
          <a:p>
            <a:pPr algn="just">
              <a:lnSpc>
                <a:spcPts val="1289"/>
              </a:lnSpc>
            </a:pPr>
            <a:r>
              <a:rPr lang="en-US" sz="920">
                <a:solidFill>
                  <a:srgbClr val="000000"/>
                </a:solidFill>
                <a:latin typeface="Roboto"/>
                <a:ea typeface="Roboto"/>
                <a:cs typeface="Roboto"/>
                <a:sym typeface="Roboto"/>
              </a:rPr>
              <a:t>Il faut donc renoncer à une nostalgie inutile. Le livre ne défend pas un retour aux grands récits comme s’ils avaient été eux-mêmes innocents ou suffisants. Déconstruits en raison et de façon objective, ils ne peuvent pas être réinvestis ou mobilisables. Il constate seulement qu’après leur affaiblissement, le besoin de médiation n’a pas disparu. Il s’est déplacé vers d’autres attentes : plus de proximité, plus de lisibilité, plus de prise, plus de dignité, plus de contribution, plus de traduction entre les niveaux de vie réelle et les formes instituées. Un peuple sans récit n’est pas un peuple réconcilié avec l’absence de forme ; c’est un peuple qui demande encore une forme, mais ne croit plus spontanément à celles qu’on lui présente. Ce qui le pousse à l’auto détermination locale et invisible volontaire. </a:t>
            </a:r>
          </a:p>
          <a:p>
            <a:pPr algn="just">
              <a:lnSpc>
                <a:spcPts val="1289"/>
              </a:lnSpc>
            </a:pPr>
          </a:p>
          <a:p>
            <a:pPr algn="just">
              <a:lnSpc>
                <a:spcPts val="1289"/>
              </a:lnSpc>
            </a:pPr>
            <a:r>
              <a:rPr lang="en-US" sz="920">
                <a:solidFill>
                  <a:srgbClr val="000000"/>
                </a:solidFill>
                <a:latin typeface="Roboto"/>
                <a:ea typeface="Roboto"/>
                <a:cs typeface="Roboto"/>
                <a:sym typeface="Roboto"/>
              </a:rPr>
              <a:t>Cette situation le rend plus exposé à des cristallisations affectives rapides, à des langages simplificateurs, à des captations identitaires ou à des promesses de restitution immédiate. Mais cette vulnérabilité n’est pas la preuve qu’il faudrait restaurer un récit vertical plus fort. Elle indique surtout qu’un peuple privé de médiations crédibles ne cesse pas de chercher le commun ; il le cherche là où il le peut, parfois sous des formes dégradées, parfois dans des demandes de justice que les institutions lisent trop vite comme de l’irrationalité, parfois dans des votes qui condensent davantage un refus de l’état présent qu’une adhésion doctrinale pleine.</a:t>
            </a:r>
          </a:p>
        </p:txBody>
      </p:sp>
    </p:spTree>
  </p:cSld>
  <p:clrMapOvr>
    <a:masterClrMapping/>
  </p:clrMapOvr>
</p:sld>
</file>

<file path=ppt/slides/slide5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716462"/>
            <a:ext cx="4262400" cy="193876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Le point décisif est donc le suivant : un peuple sans récit n’est pas un peuple sans politique, parce que le commun continue de peser sur les existences même quand les mots pour le dire s’usent. Les citoyens n’ont pas cessé d’être concernés. Comme peuple, ils ne deviennent pas apolitique ils se déterminent d’eux même.</a:t>
            </a:r>
          </a:p>
          <a:p>
            <a:pPr algn="just">
              <a:lnSpc>
                <a:spcPts val="1289"/>
              </a:lnSpc>
            </a:pPr>
          </a:p>
          <a:p>
            <a:pPr algn="just">
              <a:lnSpc>
                <a:spcPts val="1289"/>
              </a:lnSpc>
            </a:pPr>
            <a:r>
              <a:rPr lang="en-US" sz="920">
                <a:solidFill>
                  <a:srgbClr val="000000"/>
                </a:solidFill>
                <a:latin typeface="Roboto"/>
                <a:ea typeface="Roboto"/>
                <a:cs typeface="Roboto"/>
                <a:sym typeface="Roboto"/>
              </a:rPr>
              <a:t>C’est là que le chapitre rejoint le cœur du livre. La tâche n’est ni de célébrer le vide, ni de ranimer autoritairement une grande narration, ni de faire comme si le peuple parlait d’une seule voix dès qu’il s’exprime. Elle est de reconstruire des médiations capables de rendre la participation habitable, la contribution crédible et la légitimité plus sensible que déclarée. C’est à cette condition que le peuple peut cesser d’être seulement l’objet perdu de la politique instituée pour redevenir le sujet réel à partir duquel le commun recommence à se penser.</a:t>
            </a:r>
          </a:p>
        </p:txBody>
      </p:sp>
    </p:spTree>
  </p:cSld>
  <p:clrMapOvr>
    <a:masterClrMapping/>
  </p:clrMapOvr>
</p:sld>
</file>

<file path=ppt/slides/slide5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2121521" y="3303218"/>
            <a:ext cx="1084957" cy="537845"/>
          </a:xfrm>
          <a:prstGeom prst="rect">
            <a:avLst/>
          </a:prstGeom>
        </p:spPr>
        <p:txBody>
          <a:bodyPr anchor="t" rtlCol="false" tIns="0" lIns="0" bIns="0" rIns="0">
            <a:spAutoFit/>
          </a:bodyPr>
          <a:lstStyle/>
          <a:p>
            <a:pPr algn="ctr">
              <a:lnSpc>
                <a:spcPts val="4480"/>
              </a:lnSpc>
            </a:pPr>
            <a:r>
              <a:rPr lang="en-US" sz="3200">
                <a:solidFill>
                  <a:srgbClr val="000000"/>
                </a:solidFill>
                <a:latin typeface="Anton"/>
                <a:ea typeface="Anton"/>
                <a:cs typeface="Anton"/>
                <a:sym typeface="Anton"/>
              </a:rPr>
              <a:t>LIVRE II</a:t>
            </a:r>
          </a:p>
        </p:txBody>
      </p:sp>
      <p:sp>
        <p:nvSpPr>
          <p:cNvPr name="TextBox 3" id="3"/>
          <p:cNvSpPr txBox="true"/>
          <p:nvPr/>
        </p:nvSpPr>
        <p:spPr>
          <a:xfrm rot="0">
            <a:off x="2121521" y="3802963"/>
            <a:ext cx="2257471" cy="697921"/>
          </a:xfrm>
          <a:prstGeom prst="rect">
            <a:avLst/>
          </a:prstGeom>
        </p:spPr>
        <p:txBody>
          <a:bodyPr anchor="t" rtlCol="false" tIns="0" lIns="0" bIns="0" rIns="0">
            <a:spAutoFit/>
          </a:bodyPr>
          <a:lstStyle/>
          <a:p>
            <a:pPr algn="l">
              <a:lnSpc>
                <a:spcPts val="2835"/>
              </a:lnSpc>
            </a:pPr>
            <a:r>
              <a:rPr lang="en-US" sz="2025">
                <a:solidFill>
                  <a:srgbClr val="000000"/>
                </a:solidFill>
                <a:latin typeface="Anton"/>
                <a:ea typeface="Anton"/>
                <a:cs typeface="Anton"/>
                <a:sym typeface="Anton"/>
              </a:rPr>
              <a:t>Qu’est-ce que le vrai en politique ?</a:t>
            </a:r>
          </a:p>
        </p:txBody>
      </p:sp>
    </p:spTree>
  </p:cSld>
  <p:clrMapOvr>
    <a:masterClrMapping/>
  </p:clrMapOvr>
</p:sld>
</file>

<file path=ppt/slides/slide5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3411990"/>
            <a:ext cx="3002932" cy="697921"/>
          </a:xfrm>
          <a:prstGeom prst="rect">
            <a:avLst/>
          </a:prstGeom>
        </p:spPr>
        <p:txBody>
          <a:bodyPr anchor="t" rtlCol="false" tIns="0" lIns="0" bIns="0" rIns="0">
            <a:spAutoFit/>
          </a:bodyPr>
          <a:lstStyle/>
          <a:p>
            <a:pPr algn="l">
              <a:lnSpc>
                <a:spcPts val="2835"/>
              </a:lnSpc>
            </a:pPr>
            <a:r>
              <a:rPr lang="en-US" sz="2025">
                <a:solidFill>
                  <a:srgbClr val="000000"/>
                </a:solidFill>
                <a:latin typeface="Anton"/>
                <a:ea typeface="Anton"/>
                <a:cs typeface="Anton"/>
                <a:sym typeface="Anton"/>
              </a:rPr>
              <a:t>La science ne peut être la vérité</a:t>
            </a:r>
          </a:p>
        </p:txBody>
      </p:sp>
    </p:spTree>
  </p:cSld>
  <p:clrMapOvr>
    <a:masterClrMapping/>
  </p:clrMapOvr>
</p:sld>
</file>

<file path=ppt/slides/slide5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696068"/>
            <a:ext cx="4262400" cy="614881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La première nécessité de ce chapitre est négative. Il faut écarter deux contresens symétriques. Le premier consiste à traiter la science comme une instance souveraine du vrai, capable de trancher à elle seule ce qu’il faut vouloir, ce qu’il faut être, et la manière juste d’ordonner le commun. Le second consiste à la rabattre sur une opinion de plus, une idéologie savante, ou un simple effet de pouvoir parmi d’autres. Le livre refuse l’un et l’autre. Il ne s’écrit ni contre la science, ni sous son empire.</a:t>
            </a:r>
          </a:p>
          <a:p>
            <a:pPr algn="just">
              <a:lnSpc>
                <a:spcPts val="1289"/>
              </a:lnSpc>
            </a:pPr>
          </a:p>
          <a:p>
            <a:pPr algn="just">
              <a:lnSpc>
                <a:spcPts val="1289"/>
              </a:lnSpc>
            </a:pPr>
            <a:r>
              <a:rPr lang="en-US" sz="920">
                <a:solidFill>
                  <a:srgbClr val="000000"/>
                </a:solidFill>
                <a:latin typeface="Roboto"/>
                <a:ea typeface="Roboto"/>
                <a:cs typeface="Roboto"/>
                <a:sym typeface="Roboto"/>
              </a:rPr>
              <a:t>Dire que la science n’est pas la Vérité ne revient donc pas à l’affaiblir. Cela revient à la replacer à sa juste hauteur. La philosophie des sciences distingue clairement la méthode scientifique de ses buts et de ses produits : la méthode désigne les moyens par lesquels on cherche à produire des connaissances, des prédictions, des explications ou des capacités de contrôle ; elle n’est pas en elle-même une morale, une fin de l’histoire ou une promesse de salut. Cette distinction est décisive. Elle interdit de transformer la science en religion séculière du vrai, tout en empêchant de la dissoudre dans le relativisme. </a:t>
            </a:r>
          </a:p>
          <a:p>
            <a:pPr algn="just">
              <a:lnSpc>
                <a:spcPts val="1289"/>
              </a:lnSpc>
            </a:pPr>
          </a:p>
          <a:p>
            <a:pPr algn="just">
              <a:lnSpc>
                <a:spcPts val="1289"/>
              </a:lnSpc>
            </a:pPr>
            <a:r>
              <a:rPr lang="en-US" sz="920">
                <a:solidFill>
                  <a:srgbClr val="000000"/>
                </a:solidFill>
                <a:latin typeface="Roboto"/>
                <a:ea typeface="Roboto"/>
                <a:cs typeface="Roboto"/>
                <a:sym typeface="Roboto"/>
              </a:rPr>
              <a:t>La force propre de la science tient à autre chose. Elle produit des vérités partielles, publiques, révisables, sur des objets déterminés, à travers des protocoles, des controverses, des vérifications, des recoupements et des procédures de preuve. Sa dignité ne vient pas d’une prétention à l’absolu, mais d’une discipline de l’enquête. L’objectivité scientifique, dans la philosophie contemporaine, doit être comprise comme un idéal de contrôle des biais, des intérêts particuliers, des jugements de valeur et des perspectives situées ; elle n’est ni pureté absolue, ni innocence sociale, ni sortie magique de l’histoire. Reconnaître cela n’ôte rien à la science ; cela l’empêche seulement d’être mythifiée. </a:t>
            </a:r>
          </a:p>
          <a:p>
            <a:pPr algn="just">
              <a:lnSpc>
                <a:spcPts val="1289"/>
              </a:lnSpc>
            </a:pPr>
          </a:p>
          <a:p>
            <a:pPr algn="just">
              <a:lnSpc>
                <a:spcPts val="1289"/>
              </a:lnSpc>
            </a:pPr>
            <a:r>
              <a:rPr lang="en-US" sz="920">
                <a:solidFill>
                  <a:srgbClr val="000000"/>
                </a:solidFill>
                <a:latin typeface="Roboto"/>
                <a:ea typeface="Roboto"/>
                <a:cs typeface="Roboto"/>
                <a:sym typeface="Roboto"/>
              </a:rPr>
              <a:t>C’est pourquoi il faut refuser une confusion devenue fréquente. On mobilise souvent les résultats scientifiques comme s’ils autorisaient à eux seuls une orientation politique complète. Or une vérité factuelle robuste n’est pas encore une norme politique totale. Qu’un phénomène soit établi, mesuré, corrélé, modélisé ou anticipé ne dit pas, à lui seul, ce qu’une société doit vouloir, accepter, sacrifier ou hiérarchiser. Entre le vrai factuel et la décision commune, il y a toujours un espace de médiation, de jugement, de délibération et de légitimité. La science éclaire cet espace ; elle ne le supprime pas. C’est d’ailleurs ce que rappellent, en France, les réflexions contemporaines sur l’intégrité scientifique : leur objet premier est de garantir une activité de recherche honnête et rigoureuse, non de transformer la science en pouvoir normatif général.</a:t>
            </a:r>
          </a:p>
        </p:txBody>
      </p:sp>
    </p:spTree>
  </p:cSld>
  <p:clrMapOvr>
    <a:masterClrMapping/>
  </p:clrMapOvr>
</p:sld>
</file>

<file path=ppt/slides/slide5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696068"/>
            <a:ext cx="4262400" cy="517726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Il faut être plus net encore. Dans ce livre, la Vérité ne désigne jamais un bien possédé. Elle désigne un horizon de recherche, une exigence de justesse, une mise à l’épreuve continue. La science contribue puissamment à cet horizon lorsqu’il s’agit du réel objectivable. Mais elle ne peut pas totaliser la question humaine. Elle ne décide pas à elle seule du bien, du mal, de la faute, de la dignité, du pardon, du sens d’une vie ou de la mesure juste d’un sacrifice collectif. Elle n’est pas une anthropologie complète. Elle ne contient pas à elle seule une morale politique.</a:t>
            </a:r>
          </a:p>
          <a:p>
            <a:pPr algn="just">
              <a:lnSpc>
                <a:spcPts val="1289"/>
              </a:lnSpc>
            </a:pPr>
          </a:p>
          <a:p>
            <a:pPr algn="just">
              <a:lnSpc>
                <a:spcPts val="1289"/>
              </a:lnSpc>
            </a:pPr>
            <a:r>
              <a:rPr lang="en-US" sz="920">
                <a:solidFill>
                  <a:srgbClr val="000000"/>
                </a:solidFill>
                <a:latin typeface="Roboto"/>
                <a:ea typeface="Roboto"/>
                <a:cs typeface="Roboto"/>
                <a:sym typeface="Roboto"/>
              </a:rPr>
              <a:t>Ce point vaut d’autant plus aujourd’hui que le prestige social de la science a été investi comme autorité publique du vrai. Même dans les mondes savants, on sait désormais qu’un résultat ne parle pas de lui-même, qu’une connaissance n’entre pas mécaniquement dans la cité, et que la vie des savoirs dépend de médiations politiques, sociales, culturelles et psychologiques.  </a:t>
            </a:r>
          </a:p>
          <a:p>
            <a:pPr algn="just">
              <a:lnSpc>
                <a:spcPts val="1289"/>
              </a:lnSpc>
            </a:pPr>
          </a:p>
          <a:p>
            <a:pPr algn="just">
              <a:lnSpc>
                <a:spcPts val="1289"/>
              </a:lnSpc>
            </a:pPr>
            <a:r>
              <a:rPr lang="en-US" sz="920">
                <a:solidFill>
                  <a:srgbClr val="000000"/>
                </a:solidFill>
                <a:latin typeface="Roboto"/>
                <a:ea typeface="Roboto"/>
                <a:cs typeface="Roboto"/>
                <a:sym typeface="Roboto"/>
              </a:rPr>
              <a:t>Ce déplacement est essentiel pour ce livre. Il signifie que la science ne doit plus être pensée comme une pure diffusion de vérités vers un public réputé déficitaire, mais comme une pratique publique qui demande l’explication des méthodes, l’exposition des incertitudes, la visibilité des controverses et des capacités d’appropriation par des publics divers. D’autant plus que le fact-checking ne suffit pas, car le rapport à la connaissance est aussi façonné par des facteurs politiques, sociaux et psychologiques, et l’on ne saurait obliger chacun à se défaire de son obligation politique, pas même ceux étant à charge de représentation. Là encore, la science gagne en légitimité lorsqu’elle montre sa méthode et ses limites, non lorsqu’elle mime l’absolu lorsque portée par certains. </a:t>
            </a:r>
          </a:p>
          <a:p>
            <a:pPr algn="just">
              <a:lnSpc>
                <a:spcPts val="1289"/>
              </a:lnSpc>
            </a:pPr>
          </a:p>
          <a:p>
            <a:pPr algn="just">
              <a:lnSpc>
                <a:spcPts val="1289"/>
              </a:lnSpc>
            </a:pPr>
            <a:r>
              <a:rPr lang="en-US" sz="920">
                <a:solidFill>
                  <a:srgbClr val="000000"/>
                </a:solidFill>
                <a:latin typeface="Roboto"/>
                <a:ea typeface="Roboto"/>
                <a:cs typeface="Roboto"/>
                <a:sym typeface="Roboto"/>
              </a:rPr>
              <a:t>On peut alors préciser ce que signifie, positivement, la formule du chapitre. La science est une méthode publique parce qu’elle soumet ses résultats à des procédures partageables, discutables et révisables, plutôt qu’à la seule autorité d’un sujet ou d’un corps. Elle est publique aussi parce qu’elle peut être ouverte, rendue accessible, réutilisable, critiquable, et parce que ses conditions de production peuvent elles-mêmes être rendues plus transparentes.</a:t>
            </a:r>
          </a:p>
        </p:txBody>
      </p:sp>
    </p:spTree>
  </p:cSld>
  <p:clrMapOvr>
    <a:masterClrMapping/>
  </p:clrMapOvr>
</p:sld>
</file>

<file path=ppt/slides/slide5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716462"/>
            <a:ext cx="4262400" cy="614881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La recommandation de l’UNESCO sur la science ouverte la définit comme un cadre inclusif visant à rendre les connaissances scientifiques ouvertes, accessibles et réutilisables, tout en ouvrant les processus de création, d’évaluation et de communication des connaissances à des acteurs sociaux au-delà de la seule communauté scientifique. Le rapport de Convention reprend cette logique lorsqu’il défend l’accès aux sciences, la co-construction des savoirs, l’ouverture des connaissances et leur ancrage dans des réalités sociales et territoriales.   </a:t>
            </a:r>
          </a:p>
          <a:p>
            <a:pPr algn="just">
              <a:lnSpc>
                <a:spcPts val="1289"/>
              </a:lnSpc>
            </a:pPr>
          </a:p>
          <a:p>
            <a:pPr algn="just">
              <a:lnSpc>
                <a:spcPts val="1289"/>
              </a:lnSpc>
            </a:pPr>
            <a:r>
              <a:rPr lang="en-US" sz="920">
                <a:solidFill>
                  <a:srgbClr val="000000"/>
                </a:solidFill>
                <a:latin typeface="Roboto"/>
                <a:ea typeface="Roboto"/>
                <a:cs typeface="Roboto"/>
                <a:sym typeface="Roboto"/>
              </a:rPr>
              <a:t>Cela ne veut pas dire que la science doive être dissoute dans la délibération générale. Cela veut dire qu’elle doit être objet d’aide à la détermination politique délibérée, sans être affaiblie, discutée sans être relativisée, appropriée sans être trahie ; pour que personne ne s’en arroge le monopole de lecture, pas même les plus intelligents car elle n’est pas un critère au delà du politique. Ce fut le cas peut être, pour théoriser la sortie de l’absolutisme au nom de dieu, comme légitime souverain, ce n’est pas le cas dans une société civile : car personne ne pourrait faire mieux que d’autres sur ce point du bon gouvernement des âmes, de nos jours. Le problème de notre temps n’est pas qu’il y aurait trop de science. C’est qu’on lui demande tour à tour de sauver, de gouverner, de légitimer, de rassurer, ou de fournir à des volontés humaines un vêtement de nécessité. À ce régime, elle devient soit idole, soit bouc émissaire. Dans les deux cas, on la sort de sa fonction - elle n’a pas a justifier la condition de l’homme pour l’éternité.</a:t>
            </a:r>
          </a:p>
          <a:p>
            <a:pPr algn="just">
              <a:lnSpc>
                <a:spcPts val="1289"/>
              </a:lnSpc>
            </a:pPr>
          </a:p>
          <a:p>
            <a:pPr algn="just">
              <a:lnSpc>
                <a:spcPts val="1289"/>
              </a:lnSpc>
            </a:pPr>
            <a:r>
              <a:rPr lang="en-US" sz="920">
                <a:solidFill>
                  <a:srgbClr val="000000"/>
                </a:solidFill>
                <a:latin typeface="Roboto"/>
                <a:ea typeface="Roboto"/>
                <a:cs typeface="Roboto"/>
                <a:sym typeface="Roboto"/>
              </a:rPr>
              <a:t>Il faut donc lui rendre cette fonction. La science n’a pas pour rôle de fournir une absolution aux dirigeants, une supériorité morale aux experts, ou une identité intellectuelle aux groupes cultivés. Elle a pour rôle plus rude et plus précieux de contraindre le débat public sur les objets qu’elle peut sérieusement instruire. Elle oblige à sortir du caprice, du confort de l’intuition brute, du mensonge trop facile sur les faits. Elle impose des bornes. Cette tâche est considérable et elle n’a pas besoin d’être gonflée en nouvelle théologie.</a:t>
            </a:r>
          </a:p>
          <a:p>
            <a:pPr algn="just">
              <a:lnSpc>
                <a:spcPts val="1289"/>
              </a:lnSpc>
            </a:pPr>
          </a:p>
          <a:p>
            <a:pPr algn="just">
              <a:lnSpc>
                <a:spcPts val="1289"/>
              </a:lnSpc>
            </a:pPr>
            <a:r>
              <a:rPr lang="en-US" sz="920">
                <a:solidFill>
                  <a:srgbClr val="000000"/>
                </a:solidFill>
                <a:latin typeface="Roboto"/>
                <a:ea typeface="Roboto"/>
                <a:cs typeface="Roboto"/>
                <a:sym typeface="Roboto"/>
              </a:rPr>
              <a:t>Il faut aussi reconnaître que la science elle-même est plurielle. La philosophie des sciences insiste aujourd’hui sur le pluralisme des pratiques scientifiques plutôt que sur l’image simplifiée d’une méthode unique. Les objets, les protocoles, les formes de preuve et les types d’explication varient selon les disciplines. La recommandation de l’UNESCO le dit elle-même : la science ouverte concerne les sciences fondamentales et appliquées, les sciences naturelles, les sciences sociales et les humanités. Cette pluralité n’affaiblit pas la science ; elle l’empêche d’être fantasmée comme machinerie unique du vrai.</a:t>
            </a:r>
          </a:p>
        </p:txBody>
      </p:sp>
    </p:spTree>
  </p:cSld>
  <p:clrMapOvr>
    <a:masterClrMapping/>
  </p:clrMapOvr>
</p:sld>
</file>

<file path=ppt/slides/slide5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716462"/>
            <a:ext cx="4262400" cy="291031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La science n’est donc pas peu fiable ; elle est plus exigeante qu’un absolu. Elle avance par limites assumées. Elle ne promet pas l’intégration totale de l’humain à lui-même. Elle ne supprime ni la peur, ni la honte, ni la faute, ni la difficulté d’habiter une liberté commune. Elle peut éclairer ces objets lorsqu’ils deviennent objectivables ; elle ne les rachète pas.</a:t>
            </a:r>
          </a:p>
          <a:p>
            <a:pPr algn="just">
              <a:lnSpc>
                <a:spcPts val="1289"/>
              </a:lnSpc>
            </a:pPr>
          </a:p>
          <a:p>
            <a:pPr algn="just">
              <a:lnSpc>
                <a:spcPts val="1289"/>
              </a:lnSpc>
            </a:pPr>
            <a:r>
              <a:rPr lang="en-US" sz="920">
                <a:solidFill>
                  <a:srgbClr val="000000"/>
                </a:solidFill>
                <a:latin typeface="Roboto"/>
                <a:ea typeface="Roboto"/>
                <a:cs typeface="Roboto"/>
                <a:sym typeface="Roboto"/>
              </a:rPr>
              <a:t>Le chapitre doit donc se conclure sur une distinction simple. Il faut à la fois défendre les garanties épistémiques des sciences sur l’opinion lorsque des actions à conséquence sont sérieusement en jeu, et refuser la conversion de cette supériorité en souveraineté politique, morale ou anthropologique. La science dit quelque chose de vrai sur le réel objectivable. Elle ne dit pas à elle seule ce qu’est une vie bonne, un peuple juste, une élite légitime, une souffrance supportable ou une cité réconciliée avec elle-même. Lorsqu’on lui demande cela, on la trahit autant qu’on se trompe sur le politique car elle ne l’est pas. </a:t>
            </a:r>
          </a:p>
          <a:p>
            <a:pPr algn="just">
              <a:lnSpc>
                <a:spcPts val="1289"/>
              </a:lnSpc>
            </a:pPr>
          </a:p>
          <a:p>
            <a:pPr algn="just">
              <a:lnSpc>
                <a:spcPts val="1289"/>
              </a:lnSpc>
            </a:pPr>
            <a:r>
              <a:rPr lang="en-US" sz="920">
                <a:solidFill>
                  <a:srgbClr val="000000"/>
                </a:solidFill>
                <a:latin typeface="Roboto"/>
                <a:ea typeface="Roboto"/>
                <a:cs typeface="Roboto"/>
                <a:sym typeface="Roboto"/>
              </a:rPr>
              <a:t>La suite du livre partira de cette borne. La science doit rester centrale là où elle est forte. Elle doit cesser d’être invoquée là où elle est transformée en alibi de surplomb.</a:t>
            </a:r>
          </a:p>
        </p:txBody>
      </p:sp>
    </p:spTree>
  </p:cSld>
  <p:clrMapOvr>
    <a:masterClrMapping/>
  </p:clrMapOvr>
</p:sld>
</file>

<file path=ppt/slides/slide5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3411990"/>
            <a:ext cx="3002932" cy="697921"/>
          </a:xfrm>
          <a:prstGeom prst="rect">
            <a:avLst/>
          </a:prstGeom>
        </p:spPr>
        <p:txBody>
          <a:bodyPr anchor="t" rtlCol="false" tIns="0" lIns="0" bIns="0" rIns="0">
            <a:spAutoFit/>
          </a:bodyPr>
          <a:lstStyle/>
          <a:p>
            <a:pPr algn="l">
              <a:lnSpc>
                <a:spcPts val="2835"/>
              </a:lnSpc>
            </a:pPr>
            <a:r>
              <a:rPr lang="en-US" sz="2025">
                <a:solidFill>
                  <a:srgbClr val="000000"/>
                </a:solidFill>
                <a:latin typeface="Anton"/>
                <a:ea typeface="Anton"/>
                <a:cs typeface="Anton"/>
                <a:sym typeface="Anton"/>
              </a:rPr>
              <a:t>Ce qui est culturel ne s’impose pas par le politique</a:t>
            </a:r>
          </a:p>
        </p:txBody>
      </p:sp>
    </p:spTree>
  </p:cSld>
  <p:clrMapOvr>
    <a:masterClrMapping/>
  </p:clrMapOvr>
</p:sld>
</file>

<file path=ppt/slides/slide5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716462"/>
            <a:ext cx="4262400" cy="631073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Le chapitre précédent fixait une borne : la science n’est pas la vérité. Il faut maintenant en tirer la conséquence politique. Si la science produit des vérités révisables sur des objets déterminés, elle ne peut pas, de ce seul fait, imposer scientifiquement le politique. Elle peut éclairer des faits, des enchaînements causaux, des risques, des ordres de grandeur, des conséquences probables. Elle ne fonde pas à elle ni le sens d’une vie collective, ni la hiérarchie juste des sacrifices à consentir pour demain, collectifs comme individuels.</a:t>
            </a:r>
          </a:p>
          <a:p>
            <a:pPr algn="just">
              <a:lnSpc>
                <a:spcPts val="1289"/>
              </a:lnSpc>
            </a:pPr>
          </a:p>
          <a:p>
            <a:pPr algn="just">
              <a:lnSpc>
                <a:spcPts val="1289"/>
              </a:lnSpc>
            </a:pPr>
            <a:r>
              <a:rPr lang="en-US" sz="920">
                <a:solidFill>
                  <a:srgbClr val="000000"/>
                </a:solidFill>
                <a:latin typeface="Roboto"/>
                <a:ea typeface="Roboto"/>
                <a:cs typeface="Roboto"/>
                <a:sym typeface="Roboto"/>
              </a:rPr>
              <a:t>Cette distinction est simple, mais elle est souvent brouillée. Dans l’espace public contemporain, on passe trop vite du constat scientifiquement étayé à l’orientation politiquement obligatoire, comme si l’établissement d’un fait suffisait à produire, par lui-même, la forme juste de la décision commune. Or ce passage n’est jamais immédiat. Entre le vrai factuel et la décision publique, il y a toujours des jugements de priorité, des arbitrages de temporalité, des distributions de charges, des conceptions du juste, des conflits d’intérêts, des seuils de tolérance et des représentations du bien commun. Aucune expertise, même solide, ne supprime cet espace ; elle le rend seulement moins aveugle.</a:t>
            </a:r>
          </a:p>
          <a:p>
            <a:pPr algn="just">
              <a:lnSpc>
                <a:spcPts val="1289"/>
              </a:lnSpc>
            </a:pPr>
          </a:p>
          <a:p>
            <a:pPr algn="just">
              <a:lnSpc>
                <a:spcPts val="1289"/>
              </a:lnSpc>
            </a:pPr>
            <a:r>
              <a:rPr lang="en-US" sz="920">
                <a:solidFill>
                  <a:srgbClr val="000000"/>
                </a:solidFill>
                <a:latin typeface="Roboto"/>
                <a:ea typeface="Roboto"/>
                <a:cs typeface="Roboto"/>
                <a:sym typeface="Roboto"/>
              </a:rPr>
              <a:t>Il faut donc tenir ensemble deux propositions. D’une part, une décision publique qui ignorerait délibérément les savoirs disponibles se condamnerait à la légèreté, au mensonge ou à l’improvisation. Les travaux récents de l’OCDE et du Joint Research Centre sur l’evidence-informed policymaking rappellent clairement que l’usage de la preuve améliore la qualité de l’action publique et peut renforcer la confiance, mais qu’il ne constitue pas, en lui-même, une solution totale aux problèmes de gouvernementalité contemporaine. Ils insistent sur la nécessité d’écosystèmes de médiation, de traduction, de courtage de connaissances et de capacités institutionnelles, précisément parce que la preuve ne gouverne pas toute seule. </a:t>
            </a:r>
          </a:p>
          <a:p>
            <a:pPr algn="just">
              <a:lnSpc>
                <a:spcPts val="1289"/>
              </a:lnSpc>
            </a:pPr>
          </a:p>
          <a:p>
            <a:pPr algn="just">
              <a:lnSpc>
                <a:spcPts val="1289"/>
              </a:lnSpc>
            </a:pPr>
            <a:r>
              <a:rPr lang="en-US" sz="920">
                <a:solidFill>
                  <a:srgbClr val="000000"/>
                </a:solidFill>
                <a:latin typeface="Roboto"/>
                <a:ea typeface="Roboto"/>
                <a:cs typeface="Roboto"/>
                <a:sym typeface="Roboto"/>
              </a:rPr>
              <a:t>D’autre part, une décision publique qui prétendrait se déduire intégralement de la science transformerait l’éclairage des savoirs en titre de commandement, et ferait passer pour nécessité ce qui demeure, en partie, choix politique. C’est ici qu’il faut réintroduire la question de la légitimité. La philosophie politique contemporaine ne réduit pas la légitimité à l’exactitude des diagnostics. Une institution ou une décision est dite légitime lorsqu’elle peut être justifiée aux personnes sur lesquelles elle prétend s’exercer ; la raison publique, dans cette perspective, exige que les règles qui organisent la vie commune soient justifiables à ceux qu’elles gouvernent. Une preuve scientifique peut entrer dans cette justification ; elle ne l’épuise pas.</a:t>
            </a:r>
          </a:p>
        </p:txBody>
      </p:sp>
    </p:spTree>
  </p:cSld>
  <p:clrMapOvr>
    <a:masterClrMapping/>
  </p:clrMapOvr>
</p:sld>
</file>

<file path=ppt/slides/slide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615106"/>
            <a:ext cx="4262400" cy="647266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Ce livre n’appelle ni à la haine, ni à la terreur, ni à une purification du corps politique. Il n’a pas été écrit pour ajouter de la violence verbale à la violence diffuse ou cachée de l’époque, ni pour fournir à la colère publique latente un langage plus dur que celui qu’elle possède déjà. Il part d’une tâche plus sobre : comprendre ce qui, dans notre vie commune, ne tient plus, et pourquoi tant de paroles publiques n’arrivent plus à rejoindre ce que les individus vivent réellement quand il est question de pouvoir, de dignité, de vérité(s) et de commun.</a:t>
            </a:r>
          </a:p>
          <a:p>
            <a:pPr algn="just">
              <a:lnSpc>
                <a:spcPts val="1289"/>
              </a:lnSpc>
            </a:pPr>
          </a:p>
          <a:p>
            <a:pPr algn="just">
              <a:lnSpc>
                <a:spcPts val="1289"/>
              </a:lnSpc>
            </a:pPr>
            <a:r>
              <a:rPr lang="en-US" sz="920">
                <a:solidFill>
                  <a:srgbClr val="000000"/>
                </a:solidFill>
                <a:latin typeface="Roboto"/>
                <a:ea typeface="Roboto"/>
                <a:cs typeface="Roboto"/>
                <a:sym typeface="Roboto"/>
              </a:rPr>
              <a:t>J’écris ici depuis une position située. J’écris en français, depuis la France, à partir d’une expérience française du politique, de ses institutions, de ses récits et de leur usure. Je n’écris ni au nom d’une neutralité abstraite, ni depuis une hauteur savante qui me placerait hors du monde commun. Je n’écris pas davantage pour défendre un parti, une orthodoxie ou une morale de substitution. J’écris comme citoyen tenu par ses mots, conscient de ses limites personnelles, convaincu que le politique ne peut être réappris qu’en repartant du réel humain qu’il prétend encore gouverner sans toujours, ni ne pouvoir, le caractériser justement.</a:t>
            </a:r>
          </a:p>
          <a:p>
            <a:pPr algn="just">
              <a:lnSpc>
                <a:spcPts val="1289"/>
              </a:lnSpc>
            </a:pPr>
          </a:p>
          <a:p>
            <a:pPr algn="just">
              <a:lnSpc>
                <a:spcPts val="1289"/>
              </a:lnSpc>
            </a:pPr>
            <a:r>
              <a:rPr lang="en-US" sz="920">
                <a:solidFill>
                  <a:srgbClr val="000000"/>
                </a:solidFill>
                <a:latin typeface="Roboto"/>
                <a:ea typeface="Roboto"/>
                <a:cs typeface="Roboto"/>
                <a:sym typeface="Roboto"/>
              </a:rPr>
              <a:t>Il faut donc préciser d’emblée ce que j’entendrai par vérité. Je ne parlerai jamais ici de la vérité comme d’un bien possédé, détenu, administré ou incarné par un individu, une institution, une discipline ou une élite. La philosophie rappelle depuis longtemps que la vérité est l’un de ses objets centraux, mais précisément parce qu’elle excède toute appropriation simple. Elle ne peut être, dans ce livre, qu’un horizon de recherche, une exigence de justesse, une mise à l’épreuve continue de ce que l’on croit, de ce que l’on dit, de ce que l’on vit et de ce que l’on peut répondre devant autrui. On ne possède pas la vérité. On la cherche. On s’en approche parfois. On s’en éloigne souvent. On ne la transforme légitimement ni en titre de domination, ni en excuse pour gouverner plus durement. C’est excusatoire et irresponsable, tyrannique voir démiurgique.</a:t>
            </a:r>
          </a:p>
          <a:p>
            <a:pPr algn="just">
              <a:lnSpc>
                <a:spcPts val="1289"/>
              </a:lnSpc>
            </a:pPr>
          </a:p>
          <a:p>
            <a:pPr algn="just">
              <a:lnSpc>
                <a:spcPts val="1289"/>
              </a:lnSpc>
              <a:spcBef>
                <a:spcPct val="0"/>
              </a:spcBef>
            </a:pPr>
            <a:r>
              <a:rPr lang="en-US" sz="920">
                <a:solidFill>
                  <a:srgbClr val="000000"/>
                </a:solidFill>
                <a:latin typeface="Roboto"/>
                <a:ea typeface="Roboto"/>
                <a:cs typeface="Roboto"/>
                <a:sym typeface="Roboto"/>
              </a:rPr>
              <a:t>C’est pourquoi il faut distinguer le vrai de la vérité. Le vrai pourra désigner ici une réalité factuelle établie avec rigueur, une parole qui ne ment pas délibérément sur ce qu’elle porte subjectivement, ou un effort de justesse dans le rapport à soi, à autrui et au monde. La vérité, elle, restera le nom plus haut et plus difficile de ce qui se cherche en soi sans jamais être possédé tout entier. Cette distinction n’est pas une précaution rhétorique. Elle est une discipline interindividuelle volontaire de reconnaissance d’ignorances préalables à un échange. Elle empêche entre autres, qu’on lise ce livre comme la proclamation d’une souveraineté de parole, alors qu’il veut précisément s’opposer à toute parole qui s’autoriserait l’expression d’un vrai universalisable pour surplomber les autres. Chacun ne s’engage qu’à lui même, par le mot destiné à l’agir rationnel dans les fers.</a:t>
            </a:r>
          </a:p>
        </p:txBody>
      </p:sp>
    </p:spTree>
  </p:cSld>
  <p:clrMapOvr>
    <a:masterClrMapping/>
  </p:clrMapOvr>
</p:sld>
</file>

<file path=ppt/slides/slide6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716462"/>
            <a:ext cx="4262400" cy="598688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On peut le dire autrement. La science a autorité sur certains objets ; elle n’a pas autorité sur la totalité du commun. Son autorité tient à sa méthode, à ses procédures de contrôle, à sa publicité et à la révision possible de ses résultats. L’objectivité scientifique est un idéal de discipline dans la production de connaissances ; elle n’est pas un droit politique à imposer un ordre social complet. Confondre ces deux plans revient à faire glisser l’autorité épistémique vers une prétention de souveraineté. C’est précisément ce que ce livre refuse. </a:t>
            </a:r>
          </a:p>
          <a:p>
            <a:pPr algn="just">
              <a:lnSpc>
                <a:spcPts val="1289"/>
              </a:lnSpc>
            </a:pPr>
          </a:p>
          <a:p>
            <a:pPr algn="just">
              <a:lnSpc>
                <a:spcPts val="1289"/>
              </a:lnSpc>
            </a:pPr>
            <a:r>
              <a:rPr lang="en-US" sz="920">
                <a:solidFill>
                  <a:srgbClr val="000000"/>
                </a:solidFill>
                <a:latin typeface="Roboto"/>
                <a:ea typeface="Roboto"/>
                <a:cs typeface="Roboto"/>
                <a:sym typeface="Roboto"/>
              </a:rPr>
              <a:t>Il faut ici être précis sur le vocabulaire. Dire que la politique ne peut pas imposer scientifiquement le politique, ce n’est pas soutenir que les gouvernants devraient décider contre les faits, ni que les citoyens seraient dispensés de l’épreuve du réel. C’est dire qu’aucun résultat scientifique, si robuste soit-il, ne contient en lui-même le sens complet de ce qu’il faut faire ensemble. Un fait ne décide pas seul d’une priorité. Une modélisation ne distribue pas à elle seule des devoirs. Une corrélation n’arbitre pas une hiérarchie de biens. Une projection n’instaure pas, par sa seule validité, un ordre légitime de commandement.</a:t>
            </a:r>
          </a:p>
          <a:p>
            <a:pPr algn="just">
              <a:lnSpc>
                <a:spcPts val="1289"/>
              </a:lnSpc>
            </a:pPr>
          </a:p>
          <a:p>
            <a:pPr algn="just">
              <a:lnSpc>
                <a:spcPts val="1289"/>
              </a:lnSpc>
            </a:pPr>
            <a:r>
              <a:rPr lang="en-US" sz="920">
                <a:solidFill>
                  <a:srgbClr val="000000"/>
                </a:solidFill>
                <a:latin typeface="Roboto"/>
                <a:ea typeface="Roboto"/>
                <a:cs typeface="Roboto"/>
                <a:sym typeface="Roboto"/>
              </a:rPr>
              <a:t>Ce point vaut avec plus de force encore lorsqu’il s’agit d’objets humains. Plus les savoirs s’approchent de la vie collective, des conduites, des risques sociaux, des comportements et des institutions, plus ils rencontrent des réalités où s’entrelacent faits, normes, interprétations, intérêts et affects. Cela ne retire rien à leur utilité ; cela interdit seulement de les traiter comme une machine neutre de décision. Les sciences humaines et sociales, comme les sciences du vivant lorsqu’elles rencontrent la société, peuvent éclairer des régularités, des tensions, des coûts et des effets. Elles ne dispensent pas de la délibération sur ce qu’une communauté juge acceptable, supportable, digne ou juste.</a:t>
            </a:r>
          </a:p>
          <a:p>
            <a:pPr algn="just">
              <a:lnSpc>
                <a:spcPts val="1289"/>
              </a:lnSpc>
            </a:pPr>
          </a:p>
          <a:p>
            <a:pPr algn="just">
              <a:lnSpc>
                <a:spcPts val="1289"/>
              </a:lnSpc>
            </a:pPr>
            <a:r>
              <a:rPr lang="en-US" sz="920">
                <a:solidFill>
                  <a:srgbClr val="000000"/>
                </a:solidFill>
                <a:latin typeface="Roboto"/>
                <a:ea typeface="Roboto"/>
                <a:cs typeface="Roboto"/>
                <a:sym typeface="Roboto"/>
              </a:rPr>
              <a:t>C’est pourquoi l’idée même de politique fondée sur les preuves doit être tenue avec rigueur. Si l’on entend par là que les décisions publiques doivent être informées par les meilleures connaissances disponibles, l’exigence est forte et nécessaire. Si l’on entend par là que la preuve suffirait à rendre légitime la décision, l’expression devient trompeuse. Les rapports de l’OCDE et du JRC reconnaissent eux-mêmes que le lien entre offre et demande de preuve reste difficile, que les arbitrages demeurent complexes, et que l’usage des savoirs ne remplace ni les capacités institutionnelles ni les choix de gouvernement. Il faut donc parler de politique informée par les savoirs, non de politique déduite des savoirs. </a:t>
            </a:r>
          </a:p>
        </p:txBody>
      </p:sp>
    </p:spTree>
  </p:cSld>
  <p:clrMapOvr>
    <a:masterClrMapping/>
  </p:clrMapOvr>
</p:sld>
</file>

<file path=ppt/slides/slide6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615106"/>
            <a:ext cx="4262400" cy="647266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La difficulté contemporaine vient souvent de ce que l’on veut éviter le tragique de l’existence lié aux nécessités du politique. On aimerait que les sciences libèrent les gouvernants de la charge de choisir, et les gouvernés de la difficulté de juger. On aimerait qu’une vérité objectivée dispense les uns de répondre de leurs arbitrages, et les autres de soutenir la conflictualité propre du commun. Certains étant tentés de totaliser le monde par elle alors que nous ne sommes rien, à titre individuel? Cette tentation est compréhensible. Elle est aussi dangereuse. Dès lors que l’on présente une orientation politique comme simple conséquence de la science, on retire à la décision son caractère discutable, et à la cité son droit de se rapporter consciemment aux choix qu’on fait en son nom.</a:t>
            </a:r>
          </a:p>
          <a:p>
            <a:pPr algn="just">
              <a:lnSpc>
                <a:spcPts val="1289"/>
              </a:lnSpc>
            </a:pPr>
          </a:p>
          <a:p>
            <a:pPr algn="just">
              <a:lnSpc>
                <a:spcPts val="1289"/>
              </a:lnSpc>
            </a:pPr>
            <a:r>
              <a:rPr lang="en-US" sz="920">
                <a:solidFill>
                  <a:srgbClr val="000000"/>
                </a:solidFill>
                <a:latin typeface="Roboto"/>
                <a:ea typeface="Roboto"/>
                <a:cs typeface="Roboto"/>
                <a:sym typeface="Roboto"/>
              </a:rPr>
              <a:t>Il ne s’agit pas ici de réhabiliter l’arbitraire contre l’expertise. Il s’agit de rappeler qu’une décision commune n’est pas légitime parce qu’elle serait savante, mais parce qu’elle articule, sous des formes publiquement justifiables, des savoirs, des priorités, des responsabilités et des consentements imparfaits. Une politique peut être rationnellement défendable et politiquement inhabitable. C’est ici user de la science pour lui redonner sa place dans la cité. Elle peut être techniquement cohérente et symboliquement irrecevable. Elle peut être fondée sur des preuves et manquer pourtant son objet humain, parce qu’elle parle à des gouvernés comme à des variables d’ajustement plutôt qu’à des sujets concernés.</a:t>
            </a:r>
          </a:p>
          <a:p>
            <a:pPr algn="just">
              <a:lnSpc>
                <a:spcPts val="1289"/>
              </a:lnSpc>
            </a:pPr>
          </a:p>
          <a:p>
            <a:pPr algn="just">
              <a:lnSpc>
                <a:spcPts val="1289"/>
              </a:lnSpc>
            </a:pPr>
            <a:r>
              <a:rPr lang="en-US" sz="920">
                <a:solidFill>
                  <a:srgbClr val="000000"/>
                </a:solidFill>
                <a:latin typeface="Roboto"/>
                <a:ea typeface="Roboto"/>
                <a:cs typeface="Roboto"/>
                <a:sym typeface="Roboto"/>
              </a:rPr>
              <a:t>C’est ici que revient la libre conscience. Aucune société démocratique sérieuse ne peut durablement traiter ses membres comme de simples récepteurs d’une nécessité scientifiquement établie. Les sujets reçoivent les arguments, les filtrent, les traduisent, les évaluent, les confrontent à leurs cultures, à leurs expériences, à leurs peurs, à leurs loyautés et à leurs représentations du juste. Cela n’autorise pas chacun à inventer ses faits. Cela signifie seulement que l’adhésion politique ne se réduit jamais à l’acceptation cognitive d’un énoncé vrai. Entre comprendre et consentir, il y a un travail de médiation que la science ne peut pas accomplir seule.</a:t>
            </a:r>
          </a:p>
          <a:p>
            <a:pPr algn="just">
              <a:lnSpc>
                <a:spcPts val="1289"/>
              </a:lnSpc>
            </a:pPr>
          </a:p>
          <a:p>
            <a:pPr algn="just">
              <a:lnSpc>
                <a:spcPts val="1289"/>
              </a:lnSpc>
            </a:pPr>
            <a:r>
              <a:rPr lang="en-US" sz="920">
                <a:solidFill>
                  <a:srgbClr val="000000"/>
                </a:solidFill>
                <a:latin typeface="Roboto"/>
                <a:ea typeface="Roboto"/>
                <a:cs typeface="Roboto"/>
                <a:sym typeface="Roboto"/>
              </a:rPr>
              <a:t>Les dispositifs récents de médiation des savoirs vont d’ailleurs dans ce sens. La Convention scientifique sur la fabrique des connaissances ne défend pas une diffusion verticale d’énoncés vers un public réputé déficitaire ; elle insiste au contraire sur la médiation, la co-construction, l’appropriation sociale entendue au sens politique des savoirs, et l’explicitation des méthodes, des incertitudes et des controverses - sans que ce ne soit un nouveau moyen d’ostracisme des dits profanes ou non sachants. Même du point de vue savant, la légitimité publique des connaissances passe donc par des formes de traduction, de discussion et d’habitation collective. Le monde de la recherche reconnaît ici lui-même que la vérité factuelle ne devient politiquement opérante qu’à travers des délibérations.</a:t>
            </a:r>
          </a:p>
        </p:txBody>
      </p:sp>
    </p:spTree>
  </p:cSld>
  <p:clrMapOvr>
    <a:masterClrMapping/>
  </p:clrMapOvr>
</p:sld>
</file>

<file path=ppt/slides/slide6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716462"/>
            <a:ext cx="4262400" cy="307223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Dès lors, le problème n’est pas que la science interviendrait trop dans le débat public. Le problème est qu’on lui demande parfois d’occuper une place qui n’est pas la sienne : fournir la clôture là où il n’existe que des arbitrages ; produire l’obligation là où il faut encore justifier ; donner le bien là où elle n’éclaire que le probable ; instituer la légitimité là où elle ne peut qu’informer la discussion. C’est à cet endroit que la technicisation du politique devient un mensonge. Non parce qu’elle mentirait sur les faits, mais parce qu’elle ment sur la nature de la décision commune, l’origine de sa justification et de l’établissement d’une légitimité.</a:t>
            </a:r>
          </a:p>
          <a:p>
            <a:pPr algn="just">
              <a:lnSpc>
                <a:spcPts val="1289"/>
              </a:lnSpc>
            </a:pPr>
          </a:p>
          <a:p>
            <a:pPr algn="just">
              <a:lnSpc>
                <a:spcPts val="1289"/>
              </a:lnSpc>
            </a:pPr>
            <a:r>
              <a:rPr lang="en-US" sz="920">
                <a:solidFill>
                  <a:srgbClr val="000000"/>
                </a:solidFill>
                <a:latin typeface="Roboto"/>
                <a:ea typeface="Roboto"/>
                <a:cs typeface="Roboto"/>
                <a:sym typeface="Roboto"/>
              </a:rPr>
              <a:t>Il faut donc conclure avec précision. Le politique ne peut être imposé scientifiquement, parce que la cité ne se réduit ni à un problème d’information, ni à une machine d’optimisation, ni à un système de correction de variables. Les savoirs éclairent le factuel et les conséquences probables ; ils rendent certaines décisions plus responsables et certaines erreurs moins excusables. Mais ils ne fondent pas seuls la légitimité du commun ni le sens de la vie collective. La science doit donc demeurer là où elle est forte : dans l’établissement public, exigeant et révisable du vrai sur ce qui peut être objectivé. Et la politique doit cesser de se dissimuler derrière elle lorsqu’il s’agit, en réalité, de choisir, d’arbitrer, d’assumer et de répondre.</a:t>
            </a:r>
          </a:p>
        </p:txBody>
      </p:sp>
    </p:spTree>
  </p:cSld>
  <p:clrMapOvr>
    <a:masterClrMapping/>
  </p:clrMapOvr>
</p:sld>
</file>

<file path=ppt/slides/slide6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3411990"/>
            <a:ext cx="3474119" cy="697921"/>
          </a:xfrm>
          <a:prstGeom prst="rect">
            <a:avLst/>
          </a:prstGeom>
        </p:spPr>
        <p:txBody>
          <a:bodyPr anchor="t" rtlCol="false" tIns="0" lIns="0" bIns="0" rIns="0">
            <a:spAutoFit/>
          </a:bodyPr>
          <a:lstStyle/>
          <a:p>
            <a:pPr algn="l">
              <a:lnSpc>
                <a:spcPts val="2835"/>
              </a:lnSpc>
            </a:pPr>
            <a:r>
              <a:rPr lang="en-US" sz="2025">
                <a:solidFill>
                  <a:srgbClr val="000000"/>
                </a:solidFill>
                <a:latin typeface="Anton"/>
                <a:ea typeface="Anton"/>
                <a:cs typeface="Anton"/>
                <a:sym typeface="Anton"/>
              </a:rPr>
              <a:t>La subjectivité des expériences ne définit pas de morale publique</a:t>
            </a:r>
          </a:p>
        </p:txBody>
      </p:sp>
    </p:spTree>
  </p:cSld>
  <p:clrMapOvr>
    <a:masterClrMapping/>
  </p:clrMapOvr>
</p:sld>
</file>

<file path=ppt/slides/slide6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647266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Il faut distinguer trois plans que l’époque confond sans cesse : le vrai individuel, l’influence dire politique et la vérité commune. Tant que ces trois niveaux restent mêlés, on demande à l’individu de parler comme un tribunal, à la politique de produire plus qu’elle ne peut tenir, et au commun d’exister comme s’il était déjà donné. Or ils ne relèvent ni du même registre, ni de la même exigence, ni de la même temporalité. La philosophie politique contemporaine rappelle au contraire que la vie commune n’est légitime que lorsqu’elle peut être justifiée à des personnes libres et égales, dans des conditions durables de désaccord. </a:t>
            </a:r>
          </a:p>
          <a:p>
            <a:pPr algn="just">
              <a:lnSpc>
                <a:spcPts val="1289"/>
              </a:lnSpc>
            </a:pPr>
          </a:p>
          <a:p>
            <a:pPr algn="just">
              <a:lnSpc>
                <a:spcPts val="1289"/>
              </a:lnSpc>
            </a:pPr>
            <a:r>
              <a:rPr lang="en-US" sz="920">
                <a:solidFill>
                  <a:srgbClr val="000000"/>
                </a:solidFill>
                <a:latin typeface="Roboto"/>
                <a:ea typeface="Roboto"/>
                <a:cs typeface="Roboto"/>
                <a:sym typeface="Roboto"/>
              </a:rPr>
              <a:t>Le vrai individuel ne désigne pas, dans ce livre, une vérité possédée par un sujet surplombant. Il désigne une exigence plus sobre : ne pas se mentir délibérément sur ce que l’on porte, reconnaître ses convictions, ses attachements, ses limites, puis répondre de la parole que l’on engage dans l’espace commun. L’authenticité, dans sa définition philosophique forte, consiste à clarifier ses convictions les plus profondes et à les assumer publiquement ; l’autonomie, elle, ne renvoie pas à l’absence de toute contrainte, mais à une forme de gouvernement de soi consenti. </a:t>
            </a:r>
          </a:p>
          <a:p>
            <a:pPr algn="just">
              <a:lnSpc>
                <a:spcPts val="1289"/>
              </a:lnSpc>
            </a:pPr>
          </a:p>
          <a:p>
            <a:pPr algn="just">
              <a:lnSpc>
                <a:spcPts val="1289"/>
              </a:lnSpc>
            </a:pPr>
            <a:r>
              <a:rPr lang="en-US" sz="920">
                <a:solidFill>
                  <a:srgbClr val="000000"/>
                </a:solidFill>
                <a:latin typeface="Roboto"/>
                <a:ea typeface="Roboto"/>
                <a:cs typeface="Roboto"/>
                <a:sym typeface="Roboto"/>
              </a:rPr>
              <a:t>Mais ce vrai individuel ne suffit pas à faire politique. Il ne vaut ni norme universelle, ni titre de commandement, ni fondement immédiat du commun. Il est premier au sens existentiel, non au sens souverain. Un sujet peut parler juste sur lui-même et se tromper sur la cité ; il peut être sincère sans être politiquement recevable ; il peut porter une blessure réelle sans que cette blessure contienne à elle seule une orientation commune - tant que cette même expression est appréciée avec des critères de justesse falsifiés, non entendus pour ce qu’ils sont. Le vrai individuel doit donc être tenu comme une source de contribution, non comme une clôture. Dès qu’une sincérité se prend pour loi, elle cesse d’éclairer ; elle commence à usurper cela vaut pour les deux interlocuteurs d’un échange.</a:t>
            </a:r>
          </a:p>
          <a:p>
            <a:pPr algn="just">
              <a:lnSpc>
                <a:spcPts val="1289"/>
              </a:lnSpc>
            </a:pPr>
          </a:p>
          <a:p>
            <a:pPr algn="just">
              <a:lnSpc>
                <a:spcPts val="1289"/>
              </a:lnSpc>
            </a:pPr>
            <a:r>
              <a:rPr lang="en-US" sz="920">
                <a:solidFill>
                  <a:srgbClr val="000000"/>
                </a:solidFill>
                <a:latin typeface="Roboto"/>
                <a:ea typeface="Roboto"/>
                <a:cs typeface="Roboto"/>
                <a:sym typeface="Roboto"/>
              </a:rPr>
              <a:t>Entre ce vrai individuel et la vérité commune intervient la matrice du politique. C’est ici qu’apparaissent ce que l’on peut appeler des fictions opératoires. Le mot ne doit pas être entendu comme mensonge. Il désigne les formes par lesquelles une société rend politiquement traitables des réalités humaines qui, sans elles, demeureraient dispersées, inarticulées ou muettes : représentation, majorité, opposition, intérêt général, mandat, opinion publique, responsabilité. Représenter, au sens le plus simple, consiste à rendre présentes dans la décision publique des voix, des opinions et des perspectives qui ne peuvent pas toutes gouverner directement. Une société d’individus n’agrège pas spontanément ses vérités singulières en orientation commune. Il faut des formes, des procédures, des institutions, des langages de traduction et des scènes de confrontation adaptées à la reconnaissance de ces expressions. </a:t>
            </a:r>
          </a:p>
        </p:txBody>
      </p:sp>
    </p:spTree>
  </p:cSld>
  <p:clrMapOvr>
    <a:masterClrMapping/>
  </p:clrMapOvr>
</p:sld>
</file>

<file path=ppt/slides/slide6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614881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La raison publique le dit dans son vocabulaire propre : les règles qui organisent la vie commune doivent être justifiables à ceux sur qui elles prétendent s’exercer. La démocratie, dans cette perspective, n’est pas l’expression immédiate d’une substance unanime, mais un cadre où des citoyens discutent, arbitrent et se contraignent réciproquement sous des formes partageables. </a:t>
            </a:r>
          </a:p>
          <a:p>
            <a:pPr algn="just">
              <a:lnSpc>
                <a:spcPts val="1289"/>
              </a:lnSpc>
            </a:pPr>
          </a:p>
          <a:p>
            <a:pPr algn="just">
              <a:lnSpc>
                <a:spcPts val="1289"/>
              </a:lnSpc>
            </a:pPr>
            <a:r>
              <a:rPr lang="en-US" sz="920">
                <a:solidFill>
                  <a:srgbClr val="000000"/>
                </a:solidFill>
                <a:latin typeface="Roboto"/>
                <a:ea typeface="Roboto"/>
                <a:cs typeface="Roboto"/>
                <a:sym typeface="Roboto"/>
              </a:rPr>
              <a:t>Il faut donc défendre ces fictions opératoires tout en les maintenant à leur place. Sans elles, pas de décision commune ; mais dès qu’on les absolutise, elles deviennent dangereuses. La représentation peut rendre présent ; elle peut aussi confisquer. La majorité peut trancher ; elle peut aussi écraser. L’intérêt général peut orienter ; il peut aussi masquer des intérêts mieux armés que d’autres. Le peuple peut servir de principe de légitimité ; il peut aussi devenir un mot-écran si l’on oublie qu’il ne se donne jamais comme unité simple. C’est précisément ici que la politique ment lorsqu’elle se présente comme transparence.</a:t>
            </a:r>
          </a:p>
          <a:p>
            <a:pPr algn="just">
              <a:lnSpc>
                <a:spcPts val="1289"/>
              </a:lnSpc>
            </a:pPr>
          </a:p>
          <a:p>
            <a:pPr algn="just">
              <a:lnSpc>
                <a:spcPts val="1289"/>
              </a:lnSpc>
            </a:pPr>
            <a:r>
              <a:rPr lang="en-US" sz="920">
                <a:solidFill>
                  <a:srgbClr val="000000"/>
                </a:solidFill>
                <a:latin typeface="Roboto"/>
                <a:ea typeface="Roboto"/>
                <a:cs typeface="Roboto"/>
                <a:sym typeface="Roboto"/>
              </a:rPr>
              <a:t>La vérité commune, dès lors, ne peut être ni la somme des vérités individuelles, ni le simple produit des influences politiques des dominants d’une époque particulière, si inscrite dans un cadre démocratique et pensé comme tel. Elle reste un horizon inachevé. Elle se cherche dans l’épreuve croisée de la parole située, de la contradiction, de la procédure, de la représentation imparfaite, de l’enquête, de la mémoire et, lorsque les objets s’y prêtent, de la science. La théorie démocratique rappelle qu’une volonté commune ne se donne pas comme une substance immédiatement lisible dans la dispersion des opinions ; elle en émerge.</a:t>
            </a:r>
          </a:p>
          <a:p>
            <a:pPr algn="just">
              <a:lnSpc>
                <a:spcPts val="1289"/>
              </a:lnSpc>
            </a:pPr>
          </a:p>
          <a:p>
            <a:pPr algn="just">
              <a:lnSpc>
                <a:spcPts val="1289"/>
              </a:lnSpc>
            </a:pPr>
            <a:r>
              <a:rPr lang="en-US" sz="920">
                <a:solidFill>
                  <a:srgbClr val="000000"/>
                </a:solidFill>
                <a:latin typeface="Roboto"/>
                <a:ea typeface="Roboto"/>
                <a:cs typeface="Roboto"/>
                <a:sym typeface="Roboto"/>
              </a:rPr>
              <a:t>C’est pourquoi la vérité commune ne peut jamais être administrée comme une possession. Elle doit être approchée. Rien qu’en terme mobilisé, détaché des sciences décrivant une réalité, elle borne certaines illusions, discipline certains débats, rectifie certaines projections. </a:t>
            </a:r>
          </a:p>
          <a:p>
            <a:pPr algn="just">
              <a:lnSpc>
                <a:spcPts val="1289"/>
              </a:lnSpc>
            </a:pPr>
          </a:p>
          <a:p>
            <a:pPr algn="just">
              <a:lnSpc>
                <a:spcPts val="1289"/>
              </a:lnSpc>
            </a:pPr>
            <a:r>
              <a:rPr lang="en-US" sz="920">
                <a:solidFill>
                  <a:srgbClr val="000000"/>
                </a:solidFill>
                <a:latin typeface="Roboto"/>
                <a:ea typeface="Roboto"/>
                <a:cs typeface="Roboto"/>
                <a:sym typeface="Roboto"/>
              </a:rPr>
              <a:t>Le point de tenue du chapitre est alors simple. Le vrai individuel oblige à une parole non mensongère sur soi. La diffusion et les influences du politique oblige à accepter des formes imparfaites mais nécessaires de traduction du commun. La vérité commune oblige à ne jamais confondre ces influences avec un absolu déjà réalisé. Dès qu’un sujet prend sa sincérité pour loi, il bascule dans l’usurpation dominatrice de son expression propre et sincère au potentiel contributif unique. Dès qu’une institution prend ses fictions pour le réel lui-même, elle bascule dans la domination symbolique. Dès qu’un collectif croit posséder la vérité commune, il prépare sa fermeture.</a:t>
            </a:r>
          </a:p>
        </p:txBody>
      </p:sp>
    </p:spTree>
  </p:cSld>
  <p:clrMapOvr>
    <a:masterClrMapping/>
  </p:clrMapOvr>
</p:sld>
</file>

<file path=ppt/slides/slide6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129106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La tâche d’une politique juste n’est donc ni d’abolir les vérités singulières, ni de les absorber dans une langue d’accueil des voix, unique, ni de laisser le commun se dissoudre dans leur juxtaposition. Elle consiste à organiser une médiation légitime entre des sujets capables de parole située, des institutions capables de traduction imparfaite, et un horizon de vérité commune qui demeure, par définition à bâtir, plus exigeant que tout ce que l’on peut déjà en dire. C’est seulement à cette condition que la cité peut rester ouverte sans devenir informe, et orientée sans devenir close.</a:t>
            </a:r>
          </a:p>
        </p:txBody>
      </p:sp>
    </p:spTree>
  </p:cSld>
  <p:clrMapOvr>
    <a:masterClrMapping/>
  </p:clrMapOvr>
</p:sld>
</file>

<file path=ppt/slides/slide6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3411990"/>
            <a:ext cx="3002932" cy="697921"/>
          </a:xfrm>
          <a:prstGeom prst="rect">
            <a:avLst/>
          </a:prstGeom>
        </p:spPr>
        <p:txBody>
          <a:bodyPr anchor="t" rtlCol="false" tIns="0" lIns="0" bIns="0" rIns="0">
            <a:spAutoFit/>
          </a:bodyPr>
          <a:lstStyle/>
          <a:p>
            <a:pPr algn="l">
              <a:lnSpc>
                <a:spcPts val="2835"/>
              </a:lnSpc>
            </a:pPr>
            <a:r>
              <a:rPr lang="en-US" sz="2025">
                <a:solidFill>
                  <a:srgbClr val="000000"/>
                </a:solidFill>
                <a:latin typeface="Anton"/>
                <a:ea typeface="Anton"/>
                <a:cs typeface="Anton"/>
                <a:sym typeface="Anton"/>
              </a:rPr>
              <a:t>L’ignorance précède le savoir</a:t>
            </a:r>
          </a:p>
        </p:txBody>
      </p:sp>
    </p:spTree>
  </p:cSld>
  <p:clrMapOvr>
    <a:masterClrMapping/>
  </p:clrMapOvr>
</p:sld>
</file>

<file path=ppt/slides/slide6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582496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L’ignorance précède le savoir. Cette proposition ne dit pas seulement que l’on apprend avant de savoir. Elle dit quelque chose de plus rude sur la condition humaine : nous commençons dans la non maîtrise, dans l’exposition, dans la dépendance à autrui, et dans l’impossibilité de tout vérifier par nous-mêmes. Une part immense de ce que nous tenons pour vrai sur l’histoire, la science, la politique et même sur les autres nous vient par témoignage, c’est-à-dire par la parole, les écrits, les institutions et les médiations d’autrui. L’épistémologie contemporaine du témoignage le rappelle clairement : une grande partie de nos connaissances dépend de ce que d’autres nous disent. </a:t>
            </a:r>
          </a:p>
          <a:p>
            <a:pPr algn="just">
              <a:lnSpc>
                <a:spcPts val="1289"/>
              </a:lnSpc>
            </a:pPr>
          </a:p>
          <a:p>
            <a:pPr algn="just">
              <a:lnSpc>
                <a:spcPts val="1289"/>
              </a:lnSpc>
            </a:pPr>
            <a:r>
              <a:rPr lang="en-US" sz="920">
                <a:solidFill>
                  <a:srgbClr val="000000"/>
                </a:solidFill>
                <a:latin typeface="Roboto"/>
                <a:ea typeface="Roboto"/>
                <a:cs typeface="Roboto"/>
                <a:sym typeface="Roboto"/>
              </a:rPr>
              <a:t>Ce point oblige à corriger une illusion moderne. Si l’ignorance précède le savoir, alors le savoir ne peut pas être pensé comme une simple propriété individuelle venant couronner une souveraineté déjà constituée. Il est d’abord reçu, transmis, médié, socialement produit. La social epistemology insiste justement sur cette dimension : connaître ne relève pas seulement d’un sujet isolé face au monde, mais de chaînes de confiance, de communautés de savoir, de procédures de validation et de relations de crédibilité. L’ignorance première interdit donc deux erreurs contraires : croire que l’on pourrait se faire seul, et croire qu’une vérité déclarée comme telle, reçue par d’autres, suffirait à nous transformer, déterminer. </a:t>
            </a:r>
          </a:p>
          <a:p>
            <a:pPr algn="just">
              <a:lnSpc>
                <a:spcPts val="1289"/>
              </a:lnSpc>
            </a:pPr>
          </a:p>
          <a:p>
            <a:pPr algn="just">
              <a:lnSpc>
                <a:spcPts val="1289"/>
              </a:lnSpc>
            </a:pPr>
            <a:r>
              <a:rPr lang="en-US" sz="920">
                <a:solidFill>
                  <a:srgbClr val="000000"/>
                </a:solidFill>
                <a:latin typeface="Roboto"/>
                <a:ea typeface="Roboto"/>
                <a:cs typeface="Roboto"/>
                <a:sym typeface="Roboto"/>
              </a:rPr>
              <a:t>C’est pourquoi le savoir n’émancipe pas par lui-même. Il peut informer, corriger, déplacer une perception, défaire une erreur. Il ne produit pas automatiquement un sujet capable de se gouverner ni d’agir, si ce savoir conditionne en préalable sa volonté. L’autonomie, en philosophie morale et politique, ne se confond ni avec la simple liberté d’agir, ni avec la possession d’informations. Elle renvoie à une forme de gouvernement de soi : être capable d’agir à partir de motifs, de raisons et de valeurs que l’on peut reconnaître comme siens. Un savoir qui reste extérieur à cette appropriation peut instruire sans libérer. </a:t>
            </a:r>
          </a:p>
          <a:p>
            <a:pPr algn="just">
              <a:lnSpc>
                <a:spcPts val="1289"/>
              </a:lnSpc>
            </a:pPr>
          </a:p>
          <a:p>
            <a:pPr algn="just">
              <a:lnSpc>
                <a:spcPts val="1289"/>
              </a:lnSpc>
            </a:pPr>
            <a:r>
              <a:rPr lang="en-US" sz="920">
                <a:solidFill>
                  <a:srgbClr val="000000"/>
                </a:solidFill>
                <a:latin typeface="Roboto"/>
                <a:ea typeface="Roboto"/>
                <a:cs typeface="Roboto"/>
                <a:sym typeface="Roboto"/>
              </a:rPr>
              <a:t>C’est ici que la leçon de Paulo Freire garde sa force. Dans la tradition qu’il critique, l’enseignement traite l’élève comme un réceptacle : le savoir y est déposé, stocké, puis restitué. Les documents de l’UNESCO consacrés à Freire opposent à cette logique une éducation de libération, fondée sur l’éveil de la conscience, la participation active et le lien entre savoir et expérience vécue. Le point vaut bien au-delà de l’école et de la transmission. Aucun savoir, si juste soit-il, n’émancipe un sujet qui ne l’a pas travaillé, éprouvé, consenti et intégré à sa propre vie.</a:t>
            </a:r>
          </a:p>
        </p:txBody>
      </p:sp>
    </p:spTree>
  </p:cSld>
  <p:clrMapOvr>
    <a:masterClrMapping/>
  </p:clrMapOvr>
</p:sld>
</file>

<file path=ppt/slides/slide6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598688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Il faut alors préciser le sens du consentement. Il ne s’agit pas d’un accord confortable avec ce que l’on apprend. Il s’agit d’une opération plus difficile : laisser un savoir corriger des croyances, déplacer des attachements, modifier une représentation de soi ou du monde. Cette opération n’est jamais purement cognitive. Elle engage la dignité, la peur, la honte, la loyauté, la mémoire, parfois la blessure et les passions. C’est pourquoi un savoir robuste peut être existentiellement refusé sans cesser d’être robuste. Entre la vérité factuelle et son incorporation, il y a toujours une épreuve subjective. </a:t>
            </a:r>
          </a:p>
          <a:p>
            <a:pPr algn="just">
              <a:lnSpc>
                <a:spcPts val="1289"/>
              </a:lnSpc>
            </a:pPr>
          </a:p>
          <a:p>
            <a:pPr algn="just">
              <a:lnSpc>
                <a:spcPts val="1289"/>
              </a:lnSpc>
            </a:pPr>
            <a:r>
              <a:rPr lang="en-US" sz="920">
                <a:solidFill>
                  <a:srgbClr val="000000"/>
                </a:solidFill>
                <a:latin typeface="Roboto"/>
                <a:ea typeface="Roboto"/>
                <a:cs typeface="Roboto"/>
                <a:sym typeface="Roboto"/>
              </a:rPr>
              <a:t>Cette difficulté s’accroît encore dès lors que l’on reconnaît que les sujets sont situés. Les savoirs n’entrent jamais dans une conscience vide. L’épistémologie féministe et l’épistémologie sociale féministe rappellent que le savoir est toujours reçu depuis une position, une expérience, des rapports sociaux et des conditions d’existence déterminées. Cela ne relativise pas toute vérité. Cela rappelle seulement qu’aucune vérité ne devient politiquement vivante par simple exposition, comme si les sujets pouvaient l’accueillir hors de toute histoire, hors de toute blessure, hors de toute socialisation. </a:t>
            </a:r>
          </a:p>
          <a:p>
            <a:pPr algn="just">
              <a:lnSpc>
                <a:spcPts val="1289"/>
              </a:lnSpc>
            </a:pPr>
          </a:p>
          <a:p>
            <a:pPr algn="just">
              <a:lnSpc>
                <a:spcPts val="1289"/>
              </a:lnSpc>
            </a:pPr>
            <a:r>
              <a:rPr lang="en-US" sz="920">
                <a:solidFill>
                  <a:srgbClr val="000000"/>
                </a:solidFill>
                <a:latin typeface="Roboto"/>
                <a:ea typeface="Roboto"/>
                <a:cs typeface="Roboto"/>
                <a:sym typeface="Roboto"/>
              </a:rPr>
              <a:t>C’est pourquoi il faut refuser la fiction politique d’un sujet simplement informé. Dans l’action publique comme dans la vie civique, on parle encore trop souvent comme si l’accès à l’information suffisait à produire l’adhésion, la responsabilité ou la participation. Les travaux récents de l’OCDE disent l’inverse : les dispositifs les plus légitimes ne sont pas ceux qui informent d’en haut, mais ceux qui rendent les citoyens capables de contribuer, qui abaissent les barrières à l’engagement, et qui donnent un impact réel à leur participation. Une politique plus ouverte et plus inclusive améliore la qualité des décisions parce qu’elle traite les personnes comme parties prenantes, non comme destinataires passifs. </a:t>
            </a:r>
          </a:p>
          <a:p>
            <a:pPr algn="just">
              <a:lnSpc>
                <a:spcPts val="1289"/>
              </a:lnSpc>
            </a:pPr>
          </a:p>
          <a:p>
            <a:pPr algn="just">
              <a:lnSpc>
                <a:spcPts val="1289"/>
              </a:lnSpc>
            </a:pPr>
            <a:r>
              <a:rPr lang="en-US" sz="920">
                <a:solidFill>
                  <a:srgbClr val="000000"/>
                </a:solidFill>
                <a:latin typeface="Roboto"/>
                <a:ea typeface="Roboto"/>
                <a:cs typeface="Roboto"/>
                <a:sym typeface="Roboto"/>
              </a:rPr>
              <a:t>Ce point permet de sortir d’un malentendu durable. Nous avons souvent pensé l’émancipation comme effet direct de la lumière : plus de savoir, moins d’aliénation. L’intuition est juste, mais elle est incomplète. Il faut lui ajouter une médiation plus humaine : plus de savoir ne produit de liberté que s’il rencontre un sujet capable d’en faire quelque chose dans sa propre vie, c’est-à-dire d’en supporter les effets, d’en traduire les implications, et d’en intégrer les conséquences pratiques et morales. Sans cela, le savoir peut renforcer une dépendance nouvelle : dépendance à l’expert, à l’institution, au langage légitime, ou à la conscience d’autrui tenue pour plus vraie que la sienne. </a:t>
            </a:r>
          </a:p>
        </p:txBody>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13750"/>
            <a:ext cx="4262400" cy="663458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Il faut dire autre chose, plus simple encore, et pourtant presque étrangère à notre temps : les mots ont un sens. Ils ne flottent pas au-dessus des choses. Ils ne sont pas de simples instruments de positionnement. Une grande part de ce que nous savons du monde nous vient d’ailleurs, par la parole, l’écrit, le témoignage, l’enseignement, la transmission. C’est pourquoi les mots engagent, et personne n’est vrai parce qu’il est rationnel mais parce qu’il à le possible de choisir ses mots dans le rapport à autrui. Ils portent une direction, une</a:t>
            </a:r>
            <a:r>
              <a:rPr lang="en-US" sz="920">
                <a:solidFill>
                  <a:srgbClr val="000000"/>
                </a:solidFill>
                <a:latin typeface="Roboto"/>
                <a:ea typeface="Roboto"/>
                <a:cs typeface="Roboto"/>
                <a:sym typeface="Roboto"/>
              </a:rPr>
              <a:t> limite, une mémoire, une crainte, parfois un calcul, souvent une ignorance de l’autre et soi-même. Parler consciencieusement n’est pas un raffinement ancien ; c’est une nécessité politique et existentielle élémentaire. Lorsqu’une société cesse de répondre du sens de ses mots, elle finit par ne plus répondre ni de ses jugements, ni de ses institutions, ni de la manière dont elle fait exister le monde commun. On nomme le réel pour le faire exister à notre propre entendement, et nous avons tous le temps de prendre le temps pour le faire ; nous n’avons d’ailleurs que cela.</a:t>
            </a:r>
          </a:p>
          <a:p>
            <a:pPr algn="just">
              <a:lnSpc>
                <a:spcPts val="1289"/>
              </a:lnSpc>
            </a:pPr>
          </a:p>
          <a:p>
            <a:pPr algn="just">
              <a:lnSpc>
                <a:spcPts val="1289"/>
              </a:lnSpc>
            </a:pPr>
            <a:r>
              <a:rPr lang="en-US" sz="920">
                <a:solidFill>
                  <a:srgbClr val="000000"/>
                </a:solidFill>
                <a:latin typeface="Roboto"/>
                <a:ea typeface="Roboto"/>
                <a:cs typeface="Roboto"/>
                <a:sym typeface="Roboto"/>
              </a:rPr>
              <a:t>C’est dans ce cadre seulement que le mot de vérité peut être employé. Non comme une monnaie de prestige. Non comme une arme de surplomb. Mais comme le nom d’une réalité à chercher en commun dans l’espace public, pour la  nommer. La science a ici une place décisive, mais limitée. La méthode scientifique doit être distinguée de ses buts et de ses produits ; elle vise des connaissances publiques, discutables, révisables, portant sur des objets déterminés. L’objectivité scientifique elle-même n’est pas une innocence métaphysique ; c’est un idéal de discipline, de contrôle, de vérification et de publicité des raisons. L’intégrité scientifique, telle qu’elle est définie dans le champ français de la recherche, tient d’ailleurs à l’honnêteté et à la rigueur, non à un privilège moral sur l’ensemble du social. Le vrai n’est pas une affaire de savoir car il est universel en potentiel d’expression, et non conditionné par la cognition plus que par les sentiments. C’est une affaire psychique et surtout passionnelle à expérimenter dans un cadre social défini et encadré par des lois.</a:t>
            </a:r>
          </a:p>
          <a:p>
            <a:pPr algn="just">
              <a:lnSpc>
                <a:spcPts val="1289"/>
              </a:lnSpc>
            </a:pPr>
          </a:p>
          <a:p>
            <a:pPr algn="just">
              <a:lnSpc>
                <a:spcPts val="1289"/>
              </a:lnSpc>
              <a:spcBef>
                <a:spcPct val="0"/>
              </a:spcBef>
            </a:pPr>
            <a:r>
              <a:rPr lang="en-US" sz="920">
                <a:solidFill>
                  <a:srgbClr val="000000"/>
                </a:solidFill>
                <a:latin typeface="Roboto"/>
                <a:ea typeface="Roboto"/>
                <a:cs typeface="Roboto"/>
                <a:sym typeface="Roboto"/>
              </a:rPr>
              <a:t>La science éclaire donc le réel objectivable afin que l’on puisse s’en différencier, en tant que volonté. Elle ne sauve pas. Elle n’absout pas. Elle ne totalise pas l’humain. Elle ne justifie pas l’existence, la souffrance, la conscience, la faute, la dignité ou la forme juste d’une cité. Elle peut établir des vérités factuelles robustes, réfutables, collectives. Elle ne fournit pas, par sa seule validité, un brevet moral de supériorité politique non plus. Les cadres contemporains de la science ouverte insistent sur l’accessibilité, la réutilisation, la discussion et la participation. C’est le signe qu’une science digne de ce nom gagne en force lorsqu’elle expose ses procédures et ses limites, les accepte. Non lorsqu’elle mime et porte un absolu de sens et qu’elle intègre le citoyen dans son usage public. Ces objectivations méthodiques n’autorisent pas à dominer ni mentir sa volonté de le faire.</a:t>
            </a:r>
          </a:p>
        </p:txBody>
      </p:sp>
    </p:spTree>
  </p:cSld>
  <p:clrMapOvr>
    <a:masterClrMapping/>
  </p:clrMapOvr>
</p:sld>
</file>

<file path=ppt/slides/slide7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598688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Il faut donc distinguer transmission, appropriation et émancipation. La transmission fait passer un contenu. L’appropriation fait entrer ce contenu dans l’économie subjective d’un individu ou d’un groupe. L’émancipation ne survient que si cette appropriation accroît réellement la capacité à juger, à parler pour soi et à entrer plus lucidement dans le commun. C’est entres autres redéfinir et développer des parcours de citoyenneté tout au long de la vie, avec des mentors, des référents, des formats concrets d’apprentissage, et non un simple supplément d’information abstraite. De son côté, la Convention scientifique insiste sur l’appropriation sociale des savoirs, sur la co-construction et sur l’ouverture des connaissances à des publics variés.    </a:t>
            </a:r>
          </a:p>
          <a:p>
            <a:pPr algn="just">
              <a:lnSpc>
                <a:spcPts val="1289"/>
              </a:lnSpc>
            </a:pPr>
          </a:p>
          <a:p>
            <a:pPr algn="just">
              <a:lnSpc>
                <a:spcPts val="1289"/>
              </a:lnSpc>
            </a:pPr>
            <a:r>
              <a:rPr lang="en-US" sz="920">
                <a:solidFill>
                  <a:srgbClr val="000000"/>
                </a:solidFill>
                <a:latin typeface="Roboto"/>
                <a:ea typeface="Roboto"/>
                <a:cs typeface="Roboto"/>
                <a:sym typeface="Roboto"/>
              </a:rPr>
              <a:t>Dans cette perspective, l’ignorance n’est pas seulement un manque. Elle est aussi la condition d’une certaine probité. Reconnaître qu’on ne sait pas tout, qu’on dépend de médiations, qu’on reçoit plus de savoir qu’on n’en produit, protège contre deux tentations contraires : l’orgueil de celui qui se croit auto-fondé, et l’abandon de celui qui laisse les résultats d’autrui penser et vouloir à sa place. Le savoir n’émancipe qu’à condition de rester traversé par cette modestie : apprendre du vrai sans s’en croire propriétaire, et sans abandonner à d’autres le soin de gouverner entièrement sa relation au monde. </a:t>
            </a:r>
          </a:p>
          <a:p>
            <a:pPr algn="just">
              <a:lnSpc>
                <a:spcPts val="1289"/>
              </a:lnSpc>
            </a:pPr>
          </a:p>
          <a:p>
            <a:pPr algn="just">
              <a:lnSpc>
                <a:spcPts val="1289"/>
              </a:lnSpc>
            </a:pPr>
            <a:r>
              <a:rPr lang="en-US" sz="920">
                <a:solidFill>
                  <a:srgbClr val="000000"/>
                </a:solidFill>
                <a:latin typeface="Roboto"/>
                <a:ea typeface="Roboto"/>
                <a:cs typeface="Roboto"/>
                <a:sym typeface="Roboto"/>
              </a:rPr>
              <a:t>C’est à cette condition aussi qu’il peut devenir politiquement fécond. Une cité démocratique ne peut pas se contenter de diffuser des savoirs ; elle doit rendre possible leur appropriation située et personnalisée aux intérêts de ceux qui en sont destinataires : le monde n’est pas une idée ; sinon pour les fous celui qu’ils s’en font ou voudraient faire. Elle doit admettre que le rapport au vrai passe par des sujets inégalement armés, diversement formés, socialement et culturellement situés, et pourtant également concernés dans leur dignité par ce qui se décide en commun. Sans cette reconnaissance, on produit des politiques de l’information ; on ne produit pas des conditions d’émancipation. </a:t>
            </a:r>
          </a:p>
          <a:p>
            <a:pPr algn="just">
              <a:lnSpc>
                <a:spcPts val="1289"/>
              </a:lnSpc>
            </a:pPr>
          </a:p>
          <a:p>
            <a:pPr algn="just">
              <a:lnSpc>
                <a:spcPts val="1289"/>
              </a:lnSpc>
            </a:pPr>
            <a:r>
              <a:rPr lang="en-US" sz="920">
                <a:solidFill>
                  <a:srgbClr val="000000"/>
                </a:solidFill>
                <a:latin typeface="Roboto"/>
                <a:ea typeface="Roboto"/>
                <a:cs typeface="Roboto"/>
                <a:sym typeface="Roboto"/>
              </a:rPr>
              <a:t>Le sens du chapitre est donc simple. L’ignorance précède le savoir parce que l’humain ne commence ni dans la maîtrise, ni dans la souveraineté cognitive. Il commence dans l’exposition, la dépendance et la médiation. Le savoir ne devient force d’émancipation que lorsqu’il est consenti, approprié et intégré par un sujet situé. À défaut, il reste un contenu vrai pour certains, une autorité extérieure pour d’autres, et un instrument de domination possible pour ceux qui s’en croient les interprètes naturels à titre individuel, comme vérité irréfragable.</a:t>
            </a:r>
          </a:p>
        </p:txBody>
      </p:sp>
    </p:spTree>
  </p:cSld>
  <p:clrMapOvr>
    <a:masterClrMapping/>
  </p:clrMapOvr>
</p:sld>
</file>

<file path=ppt/slides/slide7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323416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Dans cette perspective, l’ignorance n’est donc pas seulement un manque. Elle est aussi la condition d’une certaine probité du rapport que l’on entretient avec soi pour se déterminer comme volonté agissante. Reconnaître qu’on ne sait pas tout, qu’on dépend de médiations, qu’on reçoit plus de savoir qu’on n’en produit, protège contre deux tentations contraires : l’orgueil de celui qui se croit auto-fondé et potentiellement justifié par lui même; l’abandon de celui qui laisse les résultats d’autrui penser et vouloir à sa place en laissant sa volonté être compromise par le vrai d’un autre. Le savoir n’émancipe qu’à condition de rester traversé par cette modestie : apprendre du vrai de façon dialogique et partagée sans s’en croire propriétaire, et sans abandonner à d’autres le soin de gouverner entièrement sa relation au monde. Seul le témoignage de l’expérience du vivant est unique, il ne peut se défaire de tout ce que l’on ne veut pas voir en soi, en l’autre, lorsqu’exprimé et partagé publiquement : le courage, c’est le risque de la honte ou du mépris. </a:t>
            </a:r>
          </a:p>
          <a:p>
            <a:pPr algn="just">
              <a:lnSpc>
                <a:spcPts val="1289"/>
              </a:lnSpc>
            </a:pPr>
          </a:p>
          <a:p>
            <a:pPr algn="just">
              <a:lnSpc>
                <a:spcPts val="1289"/>
              </a:lnSpc>
            </a:pPr>
            <a:r>
              <a:rPr lang="en-US" sz="920">
                <a:solidFill>
                  <a:srgbClr val="000000"/>
                </a:solidFill>
                <a:latin typeface="Roboto"/>
                <a:ea typeface="Roboto"/>
                <a:cs typeface="Roboto"/>
                <a:sym typeface="Roboto"/>
              </a:rPr>
              <a:t>C’est à cette condition aussi qu’il peut devenir politiquement fécond, ensemble, localement. Une cité démocratique ne peut pas se contenter de diffuser des savoirs ; elle doit rendre possible leur appropriation située. Elle doit admettre que le rapport au vrai passe par des sujets inégalement armés, diversement formés, socialement et culturellement situés, et pourtant également concernés dans leur dignité par ce qui se décide en commun. </a:t>
            </a:r>
          </a:p>
        </p:txBody>
      </p:sp>
    </p:spTree>
  </p:cSld>
  <p:clrMapOvr>
    <a:masterClrMapping/>
  </p:clrMapOvr>
</p:sld>
</file>

<file path=ppt/slides/slide7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3411990"/>
            <a:ext cx="3748393" cy="697921"/>
          </a:xfrm>
          <a:prstGeom prst="rect">
            <a:avLst/>
          </a:prstGeom>
        </p:spPr>
        <p:txBody>
          <a:bodyPr anchor="t" rtlCol="false" tIns="0" lIns="0" bIns="0" rIns="0">
            <a:spAutoFit/>
          </a:bodyPr>
          <a:lstStyle/>
          <a:p>
            <a:pPr algn="l">
              <a:lnSpc>
                <a:spcPts val="2835"/>
              </a:lnSpc>
            </a:pPr>
            <a:r>
              <a:rPr lang="en-US" sz="2025">
                <a:solidFill>
                  <a:srgbClr val="000000"/>
                </a:solidFill>
                <a:latin typeface="Anton"/>
                <a:ea typeface="Anton"/>
                <a:cs typeface="Anton"/>
                <a:sym typeface="Anton"/>
              </a:rPr>
              <a:t>La peur n’est qu’illusion refoulante de l’idéal de la non souffrance</a:t>
            </a:r>
          </a:p>
        </p:txBody>
      </p:sp>
    </p:spTree>
  </p:cSld>
  <p:clrMapOvr>
    <a:masterClrMapping/>
  </p:clrMapOvr>
</p:sld>
</file>

<file path=ppt/slides/slide7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614881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La peur n’est pas absente de notre époque. Elle y est au contraire très présente, en nous et chacun, mais rarement traitée comme ce qu’elle est : un affect politique de fond, souvent déplacé, codé, géré, exploité ou psychologisé. On parle volontiers de risque, de sécurité, de résilience, de prévention, de vulnérabilité ou de menace informationnelle. On parle moins de la peur comme expérience diffuse par laquelle des sujets reçoivent le monde, interprètent les autres, évaluent le possible, puis ajustent silencieusement leur rapport au commun. En ce sens précis, elle peut être dite l’affect refoulé du temps : non parce qu’elle prendrait partout la même forme, mais parce qu’une part importante des conduites contemporaines s’ordonne autour d’elle sans vouloir la nommer comme telle. </a:t>
            </a:r>
          </a:p>
          <a:p>
            <a:pPr algn="just">
              <a:lnSpc>
                <a:spcPts val="1289"/>
              </a:lnSpc>
            </a:pPr>
          </a:p>
          <a:p>
            <a:pPr algn="just">
              <a:lnSpc>
                <a:spcPts val="1289"/>
              </a:lnSpc>
            </a:pPr>
            <a:r>
              <a:rPr lang="en-US" sz="920">
                <a:solidFill>
                  <a:srgbClr val="000000"/>
                </a:solidFill>
                <a:latin typeface="Roboto"/>
                <a:ea typeface="Roboto"/>
                <a:cs typeface="Roboto"/>
                <a:sym typeface="Roboto"/>
              </a:rPr>
              <a:t>Ce point n’est pas neuf. Dans la lecture politique de Spinoza, la peur rend les hommes plus crédules et plus disponibles aux formes de superstition, tandis que les puissants peuvent exploiter cet état pour inspirer dépendance et obéissance. La leçon garde sa force : la peur n’abolit pas l’intelligence, mais elle modifie le régime de réception du réel. Elle resserre l’horizon, altère le jugement, accroît la suggestibilité de certains récits et rend plus difficile une liberté consciente de ses propres limites. </a:t>
            </a:r>
          </a:p>
          <a:p>
            <a:pPr algn="just">
              <a:lnSpc>
                <a:spcPts val="1289"/>
              </a:lnSpc>
            </a:pPr>
          </a:p>
          <a:p>
            <a:pPr algn="just">
              <a:lnSpc>
                <a:spcPts val="1289"/>
              </a:lnSpc>
            </a:pPr>
            <a:r>
              <a:rPr lang="en-US" sz="920">
                <a:solidFill>
                  <a:srgbClr val="000000"/>
                </a:solidFill>
                <a:latin typeface="Roboto"/>
                <a:ea typeface="Roboto"/>
                <a:cs typeface="Roboto"/>
                <a:sym typeface="Roboto"/>
              </a:rPr>
              <a:t>Si cet héritage redevient central aujourd’hui, c’est parce que la peur n’agit plus seulement dans les moments d’exception. Elle s’inscrit dans un climat plus durable d’incertitude. Les travaux inspirés par Ulrich Beck sur la société du risque insistent justement sur la montée d’« incertitudes fabriquées » : des menaces produites par la modernité elle-même, globalisées, techniquement complexes, difficilement calculables et plus difficiles à maîtriser par les sujets ordinaires. Il ne s’agit plus seulement de dangers ponctuels, mais d’un régime d’exposition continue à des risques que les individus doivent intégrer sans pouvoir les contenir eux-mêmes. </a:t>
            </a:r>
          </a:p>
          <a:p>
            <a:pPr algn="just">
              <a:lnSpc>
                <a:spcPts val="1289"/>
              </a:lnSpc>
            </a:pPr>
          </a:p>
          <a:p>
            <a:pPr algn="just">
              <a:lnSpc>
                <a:spcPts val="1289"/>
              </a:lnSpc>
            </a:pPr>
            <a:r>
              <a:rPr lang="en-US" sz="920">
                <a:solidFill>
                  <a:srgbClr val="000000"/>
                </a:solidFill>
                <a:latin typeface="Roboto"/>
                <a:ea typeface="Roboto"/>
                <a:cs typeface="Roboto"/>
                <a:sym typeface="Roboto"/>
              </a:rPr>
              <a:t>C’est ici que la peur devient politiquement décisive. Elle ne prend pas toujours la forme spectaculaire de la panique. Elle agit plus souvent comme arrière-plan : prudence excessive, retrait, demande de protection, préférence pour des cadres fermés, difficulté à faire confiance, sensibilité accrue à la menace. La psychologie politique contemporaine montre bien que les perceptions de menace et les émotions associées nourrissent des formes d’hostilité intergroupe et de polarisation affective ; la peur ne produit pas mécaniquement une conduite unique, mais elle modifie la manière dont les sujets lisent l’altérité politique et évaluent la coopération possible. </a:t>
            </a:r>
          </a:p>
        </p:txBody>
      </p:sp>
    </p:spTree>
  </p:cSld>
  <p:clrMapOvr>
    <a:masterClrMapping/>
  </p:clrMapOvr>
</p:sld>
</file>

<file path=ppt/slides/slide7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453181"/>
            <a:ext cx="4262400" cy="663458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Il</a:t>
            </a:r>
            <a:r>
              <a:rPr lang="en-US" sz="920">
                <a:solidFill>
                  <a:srgbClr val="000000"/>
                </a:solidFill>
                <a:latin typeface="Roboto"/>
                <a:ea typeface="Roboto"/>
                <a:cs typeface="Roboto"/>
                <a:sym typeface="Roboto"/>
              </a:rPr>
              <a:t> faut alors être plus précis sur le rôle des récits politiques. Ils ne créent pas ex nihilo la peur ; ils lui donnent forme, direction, vocabulaire et objets privilégiés. Les recherches sur les fear appeals montrent que l’activation de la peur fait partie des ressources ordinaires de la communication persuasive, y compris politique, et qu’elle peut être efficace pour modifier attitudes et comportements, surtout lorsqu’elle s’accompagne d’un sentiment d’efficacité ou d’une issue identifiable. Le point important, ici, n’est pas seulement leur efficacité instrumentale. C’est le fait qu’elles installent la peur comme mode de gouvernement des conduites sans toujours la nommer comme telle. </a:t>
            </a:r>
          </a:p>
          <a:p>
            <a:pPr algn="just">
              <a:lnSpc>
                <a:spcPts val="1289"/>
              </a:lnSpc>
            </a:pPr>
          </a:p>
          <a:p>
            <a:pPr algn="just">
              <a:lnSpc>
                <a:spcPts val="1289"/>
              </a:lnSpc>
            </a:pPr>
            <a:r>
              <a:rPr lang="en-US" sz="920">
                <a:solidFill>
                  <a:srgbClr val="000000"/>
                </a:solidFill>
                <a:latin typeface="Roboto"/>
                <a:ea typeface="Roboto"/>
                <a:cs typeface="Roboto"/>
                <a:sym typeface="Roboto"/>
              </a:rPr>
              <a:t>Les médias et les plateformes jouent, dans ce cadre, un rôle particulier. Non parce qu’ils formeraient un bloc homogène, ni parce que les publics seraient passifs, mais parce qu’ils sélectionnent, intensifient et hiérarchisent les objets de peur. Des travaux récents soulignent que la peur pèse aussi sur les routines journalistiques elles-mêmes, en affectant l’autonomie professionnelle, la santé mentale et les dynamiques organisationnelles des rédactions. D’autres analyses européennes montrent que la désinformation et les logiques numériques exploitent fortement l’émotionalité, favorisent la polarisation et rendent les contradictions plus difficiles à traiter lucidement. La peur devient alors non seulement un contenu, mais une infrastructure d’attention. </a:t>
            </a:r>
          </a:p>
          <a:p>
            <a:pPr algn="just">
              <a:lnSpc>
                <a:spcPts val="1289"/>
              </a:lnSpc>
            </a:pPr>
          </a:p>
          <a:p>
            <a:pPr algn="just">
              <a:lnSpc>
                <a:spcPts val="1289"/>
              </a:lnSpc>
            </a:pPr>
            <a:r>
              <a:rPr lang="en-US" sz="920">
                <a:solidFill>
                  <a:srgbClr val="000000"/>
                </a:solidFill>
                <a:latin typeface="Roboto"/>
                <a:ea typeface="Roboto"/>
                <a:cs typeface="Roboto"/>
                <a:sym typeface="Roboto"/>
              </a:rPr>
              <a:t>Il faut pourtant refuser une interprétation mécanique. Les habitants ne sont pas simplement manipulés par les récits de peur. Ils disposent de leurs propres filtres, de leurs cultures, de leurs appartenances, de leurs expériences et de leurs prudences. Le problème n’est donc pas celui d’une masse vide de jugement. Il est plus exigeant : une société peut devenir durablement sensible à des codages de la peur lorsqu’elle manque de médiations crédibles pour transformer l’incertitude en compréhension, puis la compréhension en prise partagée. Les données de l’OCDE sur la confiance vont dans ce sens : la défiance envers les institutions ne doit pas être lue comme rejet simple de la démocratie, mais comme signe d’attentes élevées non satisfaites ; surtout, le sentiment d’avoir réellement voix au chapitre est fortement associé à la confiance dans le gouvernement. </a:t>
            </a:r>
          </a:p>
          <a:p>
            <a:pPr algn="just">
              <a:lnSpc>
                <a:spcPts val="1289"/>
              </a:lnSpc>
            </a:pPr>
          </a:p>
          <a:p>
            <a:pPr algn="just">
              <a:lnSpc>
                <a:spcPts val="1289"/>
              </a:lnSpc>
            </a:pPr>
            <a:r>
              <a:rPr lang="en-US" sz="920">
                <a:solidFill>
                  <a:srgbClr val="000000"/>
                </a:solidFill>
                <a:latin typeface="Roboto"/>
                <a:ea typeface="Roboto"/>
                <a:cs typeface="Roboto"/>
                <a:sym typeface="Roboto"/>
              </a:rPr>
              <a:t>C’est ici que les récits politiques et techniques traitent mal la peur. Ils la traduisent souvent en variables de risque, en indicateurs de vulnérabilité, en questions de conformité, d’acceptabilité ou de pédagogie. Cette traduction peut être utile. Elle n’est pas inutile en action publique. Mais elle laisse hors champ quelque chose d’essentiel : la peur comme rapport existentiel au monde commun, comme expérience de fragilité, comme difficulté à habiter l’incertitude sans se livrer à une demande de tutelle, ou sans se réfugier dans un refus simplificateur. En voulant gouverner la peur sans la nommer, on la rend plus disponible à d’autres usages. </a:t>
            </a:r>
          </a:p>
        </p:txBody>
      </p:sp>
    </p:spTree>
  </p:cSld>
  <p:clrMapOvr>
    <a:masterClrMapping/>
  </p:clrMapOvr>
</p:sld>
</file>

<file path=ppt/slides/slide7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631073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Ce mécanisme</a:t>
            </a:r>
            <a:r>
              <a:rPr lang="en-US" sz="920">
                <a:solidFill>
                  <a:srgbClr val="000000"/>
                </a:solidFill>
                <a:latin typeface="Roboto"/>
                <a:ea typeface="Roboto"/>
                <a:cs typeface="Roboto"/>
                <a:sym typeface="Roboto"/>
              </a:rPr>
              <a:t> apparaît nettement lorsqu’on regarde le déplacement contemporain de la gouvernance des risques. Une société peut être rationnellement très avancée dans la mesure, la prévision et la gestion de l’incertitude, tout en laissant les sujets seuls avec l’expérience intérieure de cette incertitude. Les systèmes techniques savent de mieux en mieux modéliser les menaces ; ils savent moins bien rendre habitable l’exposition à ces menaces. C’est à cet endroit que la rationalité technique échoue lorsqu’elle se prend pour une anthropologie suffisante. </a:t>
            </a:r>
          </a:p>
          <a:p>
            <a:pPr algn="just">
              <a:lnSpc>
                <a:spcPts val="1289"/>
              </a:lnSpc>
            </a:pPr>
          </a:p>
          <a:p>
            <a:pPr algn="just">
              <a:lnSpc>
                <a:spcPts val="1289"/>
              </a:lnSpc>
            </a:pPr>
            <a:r>
              <a:rPr lang="en-US" sz="920">
                <a:solidFill>
                  <a:srgbClr val="000000"/>
                </a:solidFill>
                <a:latin typeface="Roboto"/>
                <a:ea typeface="Roboto"/>
                <a:cs typeface="Roboto"/>
                <a:sym typeface="Roboto"/>
              </a:rPr>
              <a:t>Il faut aussi dire que la peur se loge souvent là où la langue publique préfère parler d’autre chose. On lui substitue la colère, l’indignation, la sécurité, la radicalité, la fatigue démocratique, l’anxiété sociale ou la crispation identitaire. Chacun de ces mots saisit une part du phénomène. Aucun ne l’épuise. La peur a ceci de particulier qu’elle touche au rapport premier à la vulnérabilité : peur du déclassement, peur du mépris, peur de la solitude, peur de n’avoir aucune prise, peur d’être dissous dans un monde qu’on ne comprend plus. Tant qu’elle n’est pas nommée politiquement comme fond anthropologique de certaines conduites, elle revient sous des formes plus raides, plus morales ou plus agressives. </a:t>
            </a:r>
          </a:p>
          <a:p>
            <a:pPr algn="just">
              <a:lnSpc>
                <a:spcPts val="1289"/>
              </a:lnSpc>
            </a:pPr>
          </a:p>
          <a:p>
            <a:pPr algn="just">
              <a:lnSpc>
                <a:spcPts val="1289"/>
              </a:lnSpc>
            </a:pPr>
            <a:r>
              <a:rPr lang="en-US" sz="920">
                <a:solidFill>
                  <a:srgbClr val="000000"/>
                </a:solidFill>
                <a:latin typeface="Roboto"/>
                <a:ea typeface="Roboto"/>
                <a:cs typeface="Roboto"/>
                <a:sym typeface="Roboto"/>
              </a:rPr>
              <a:t>Ce chapitre n’invite pourtant ni à psychologiser toute la vie collective, ni à sacraliser la peur comme vérité ultime. La peur n’est pas le fond unique du politique. Elle est l’un des affects qui le travaillent, et l’un de ceux que notre temps sait le moins habiter lucidement. Si elle devient centrale ici, c’est parce qu’elle éclaire une difficulté plus générale : une société peut multiplier les savoirs, les dispositifs, les formats de participation et les langues de la transparence, et continuer pourtant à manquer ce qui dispose réellement les sujets à consentir, à s’ouvrir, à se fermer, à se retirer ou à demander protection. </a:t>
            </a:r>
          </a:p>
          <a:p>
            <a:pPr algn="just">
              <a:lnSpc>
                <a:spcPts val="1289"/>
              </a:lnSpc>
            </a:pPr>
          </a:p>
          <a:p>
            <a:pPr algn="just">
              <a:lnSpc>
                <a:spcPts val="1289"/>
              </a:lnSpc>
            </a:pPr>
            <a:r>
              <a:rPr lang="en-US" sz="920">
                <a:solidFill>
                  <a:srgbClr val="000000"/>
                </a:solidFill>
                <a:latin typeface="Roboto"/>
                <a:ea typeface="Roboto"/>
                <a:cs typeface="Roboto"/>
                <a:sym typeface="Roboto"/>
              </a:rPr>
              <a:t>Il faut donc conclure sans emphase. La peur gouverne silencieusement une part des conduites contemporaines non parce qu’elle aurait remplacé toute autre motivation, mais parce qu’elle structure une réception du monde que les récits politiques et techniques ne peuvent plus traiter, solutionner, sinon produire. Ils l’exploitent parfois comme levier. Ils la codent souvent comme risque. Ils la déplacent fréquemment vers d’autres objets. Ils la nomment rarement comme ce qu’elle est : un affect politique de fond, lié à la difficulté d’habiter la liberté, l’incertitude et la coexistence de soi à l’autre, dans une société d’individus. La tâche n’est donc pas d’abolir la peur. Elle est de lui retirer son pouvoir souterrain, en rétablissant des lieux assez justes pour que l’incertitude n’ait plus à se traduire immédiatement en fermeture, en hostilité ou en demande de surplomb.</a:t>
            </a:r>
          </a:p>
        </p:txBody>
      </p:sp>
    </p:spTree>
  </p:cSld>
  <p:clrMapOvr>
    <a:masterClrMapping/>
  </p:clrMapOvr>
</p:sld>
</file>

<file path=ppt/slides/slide7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3411990"/>
            <a:ext cx="2545810" cy="697921"/>
          </a:xfrm>
          <a:prstGeom prst="rect">
            <a:avLst/>
          </a:prstGeom>
        </p:spPr>
        <p:txBody>
          <a:bodyPr anchor="t" rtlCol="false" tIns="0" lIns="0" bIns="0" rIns="0">
            <a:spAutoFit/>
          </a:bodyPr>
          <a:lstStyle/>
          <a:p>
            <a:pPr algn="l">
              <a:lnSpc>
                <a:spcPts val="2835"/>
              </a:lnSpc>
            </a:pPr>
            <a:r>
              <a:rPr lang="en-US" sz="2025">
                <a:solidFill>
                  <a:srgbClr val="000000"/>
                </a:solidFill>
                <a:latin typeface="Anton"/>
                <a:ea typeface="Anton"/>
                <a:cs typeface="Anton"/>
                <a:sym typeface="Anton"/>
              </a:rPr>
              <a:t>Ce que les sciences peuvent faire</a:t>
            </a:r>
          </a:p>
        </p:txBody>
      </p:sp>
    </p:spTree>
  </p:cSld>
  <p:clrMapOvr>
    <a:masterClrMapping/>
  </p:clrMapOvr>
</p:sld>
</file>

<file path=ppt/slides/slide7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517726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La science ne</a:t>
            </a:r>
            <a:r>
              <a:rPr lang="en-US" sz="920">
                <a:solidFill>
                  <a:srgbClr val="000000"/>
                </a:solidFill>
                <a:latin typeface="Roboto"/>
                <a:ea typeface="Roboto"/>
                <a:cs typeface="Roboto"/>
                <a:sym typeface="Roboto"/>
              </a:rPr>
              <a:t> sauvera ni l’homme de sa condition, ni la cité de sa conflictualité, ni une époque de son besoin d’absolu. Mais elle peut encore sauver quelque chose de décisif : le débat factuel du mensonge trop facile, de l’arbitraire rhétorique et de la confusion volontaire entre conviction, intérêt et réalité objectivable. C’est déjà beaucoup. C’est même l’une des rares ressources communes qui permettent encore de disputer le réel sans le livrer entièrement à la force des récits, à l’autorité des appareils ou à la souveraineté des impressions. L’UNESCO inscrit cette fonction dans la science ouverte lorsqu’elle fait de l’accessibilité, de l’inclusion, de la transparence et de la participation des principes structurants de la production scientifique. </a:t>
            </a:r>
          </a:p>
          <a:p>
            <a:pPr algn="just">
              <a:lnSpc>
                <a:spcPts val="1289"/>
              </a:lnSpc>
            </a:pPr>
          </a:p>
          <a:p>
            <a:pPr algn="just">
              <a:lnSpc>
                <a:spcPts val="1289"/>
              </a:lnSpc>
            </a:pPr>
            <a:r>
              <a:rPr lang="en-US" sz="920">
                <a:solidFill>
                  <a:srgbClr val="000000"/>
                </a:solidFill>
                <a:latin typeface="Roboto"/>
                <a:ea typeface="Roboto"/>
                <a:cs typeface="Roboto"/>
                <a:sym typeface="Roboto"/>
              </a:rPr>
              <a:t>Il faut toutefois mesurer exactement ce que ce sauvetage signifie. La science ne sauve le débat public que si elle demeure identifiable comme pratique réglée du vrai, non de cadrage, mais de support et aide délibérative : sources explicites, protocoles discutables, méthodes exposées, résultats situés, financement traçable, niveau de consensus et d’incertitude rendus visibles. C’est ici que la science retrouve sa fonction juste dans la cité. Elle ne met pas fin au conflit ; elle oblige le conflit à répondre de ses objets et causes. Elle n’abolit pas la divergence des fins ; elle rend plus difficile le mensonge sur les moyens, les causes, les effets ou les ordres de grandeur afin que le vrai de chacun soit recevable à titre d’expression individuelle sincère. Certains des travaux récents de l’OCDE sur les écosystèmes de politiques publiques informées par les preuves vont exactement dans ce sens : l’évidence améliore la qualité des choix publics, mais elle doit être articulée à des arbitrages, à des capacités institutionnelles, à des médiations et à des priorités qui ne se déduisent pas mécaniquement d’elle. </a:t>
            </a:r>
          </a:p>
          <a:p>
            <a:pPr algn="just">
              <a:lnSpc>
                <a:spcPts val="1289"/>
              </a:lnSpc>
            </a:pPr>
          </a:p>
          <a:p>
            <a:pPr algn="just">
              <a:lnSpc>
                <a:spcPts val="1289"/>
              </a:lnSpc>
            </a:pPr>
            <a:r>
              <a:rPr lang="en-US" sz="920">
                <a:solidFill>
                  <a:srgbClr val="000000"/>
                </a:solidFill>
                <a:latin typeface="Roboto"/>
                <a:ea typeface="Roboto"/>
                <a:cs typeface="Roboto"/>
                <a:sym typeface="Roboto"/>
              </a:rPr>
              <a:t>Il faut donc refuser deux usages symétriquement destructeurs. Le premier consiste à absolutiser la science et à lui demander de fournir, au-delà de ce qu’elle peut établir, le sens du commun, la hiérarchie des biens ou la légitimité d’un commandement. Le second consiste à l’affaiblir jusqu’à la rendre interchangeable avec une opinion parmi d’autres. Dans le premier cas, on transforme la méthode en théologie. Dans le second, on désarme la cité devant le faux.</a:t>
            </a:r>
          </a:p>
        </p:txBody>
      </p:sp>
    </p:spTree>
  </p:cSld>
  <p:clrMapOvr>
    <a:masterClrMapping/>
  </p:clrMapOvr>
</p:sld>
</file>

<file path=ppt/slides/slide7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452956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Ce</a:t>
            </a:r>
            <a:r>
              <a:rPr lang="en-US" sz="920">
                <a:solidFill>
                  <a:srgbClr val="000000"/>
                </a:solidFill>
                <a:latin typeface="Roboto"/>
                <a:ea typeface="Roboto"/>
                <a:cs typeface="Roboto"/>
                <a:sym typeface="Roboto"/>
              </a:rPr>
              <a:t> que la science peut encore sauver se situe entre ces deux excès : non une vérité totale, mais un régime exigeant de contrainte sur le dicible factuel. Pour sauver le débat factuel, la science doit aussi assumer ses limites au lieu de les masquer : sortir de son rôle de légitimation du politique pour l’accompagner, car l’expression ouverte du doute scientifique peut être un facteur de légitimation des sciences et d’aide à la décision, délibérée. Les travaux du JRC sur l’élaboration des politiques publiques vont dans le même sens : comprendre et communiquer l’incertitude fait partie intégrante d’un usage responsable des modèles et des preuves dans la décision. Il s’agirait, sinon à replacer la fabrication des politiques publiques au niveau local, demander aux gouvernants et arènes politiques de commencer à échanger en étant vrais, dans leurs instances.</a:t>
            </a:r>
          </a:p>
          <a:p>
            <a:pPr algn="just">
              <a:lnSpc>
                <a:spcPts val="1289"/>
              </a:lnSpc>
            </a:pPr>
          </a:p>
          <a:p>
            <a:pPr algn="just">
              <a:lnSpc>
                <a:spcPts val="1289"/>
              </a:lnSpc>
            </a:pPr>
            <a:r>
              <a:rPr lang="en-US" sz="920">
                <a:solidFill>
                  <a:srgbClr val="000000"/>
                </a:solidFill>
                <a:latin typeface="Roboto"/>
                <a:ea typeface="Roboto"/>
                <a:cs typeface="Roboto"/>
                <a:sym typeface="Roboto"/>
              </a:rPr>
              <a:t>La science ne sauvera rien dans l’espace public si elle continue d’être pensée selon un schéma descendant, où quelques-uns produiraient des vérités qu’il suffirait ensuite de diffuser vers des publics réputés déficitaires. Elle ne peut éternellement justifier le moindre mal pour servir les intérêts de certains, à la charge démocratique représentative. </a:t>
            </a:r>
          </a:p>
          <a:p>
            <a:pPr algn="just">
              <a:lnSpc>
                <a:spcPts val="1289"/>
              </a:lnSpc>
            </a:pPr>
          </a:p>
          <a:p>
            <a:pPr algn="just">
              <a:lnSpc>
                <a:spcPts val="1289"/>
              </a:lnSpc>
            </a:pPr>
            <a:r>
              <a:rPr lang="en-US" sz="920">
                <a:solidFill>
                  <a:srgbClr val="000000"/>
                </a:solidFill>
                <a:latin typeface="Roboto"/>
                <a:ea typeface="Roboto"/>
                <a:cs typeface="Roboto"/>
                <a:sym typeface="Roboto"/>
              </a:rPr>
              <a:t>C’est pourquoi la science ne peut sauver le débat factuel qu’à condition de renoncer à la tentation du surplomb. Elle doit être forte sur ses objets et modeste sur son statut. Forte, parce qu’une société qui ne sait plus distinguer les énoncés vérifiables des récits opportunistes s’abandonne rapidement à la manipulation, à la pure tactique et à la panique interprétative. Modeste, parce que les sujets ne reçoivent jamais les connaissances comme des récipients vides, mais depuis des cultures, des intérêts, des peurs, des expériences et des socialisations différentes. Un bon usage des preuves exige non seulement des savoirs, mais aussi des intermédiaires, des capacités de traduction, de coordination et d’adaptation aux contextes nationaux. </a:t>
            </a:r>
          </a:p>
        </p:txBody>
      </p:sp>
    </p:spTree>
  </p:cSld>
  <p:clrMapOvr>
    <a:masterClrMapping/>
  </p:clrMapOvr>
</p:sld>
</file>

<file path=ppt/slides/slide7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893513"/>
            <a:ext cx="4262400" cy="517726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Il faut alors aussi dire ce que la science ne peut pas sauver. Elle ne sauve pas l’espace public de la peur et des passions, si les médiations qui la traduisent continuent de préférer l’intensité à l’intelligibilité. Elle ne sauve pas non plus la politique de sa responsabilité propre, car un gouvernement peut mobiliser des résultats valides et en faire pourtant un usage arbitraire, brutal ou socialement inhabitable. Le rapport de Convention le reconnaît clairement lorsqu’il recommande que les décisionnaires utilisant des arguments scientifiques rendent transparentes leurs sources, le niveau de consensus mobilisé et, surtout, expliquent leurs choix de prendre en compte, ou non, certaines connaissances dans la décision publique. Entre vérité scientifique et décision politique demeure donc toujours un moment de responsabilité irréductible.  </a:t>
            </a:r>
          </a:p>
          <a:p>
            <a:pPr algn="just">
              <a:lnSpc>
                <a:spcPts val="1289"/>
              </a:lnSpc>
            </a:pPr>
          </a:p>
          <a:p>
            <a:pPr algn="just">
              <a:lnSpc>
                <a:spcPts val="1289"/>
              </a:lnSpc>
            </a:pPr>
            <a:r>
              <a:rPr lang="en-US" sz="920">
                <a:solidFill>
                  <a:srgbClr val="000000"/>
                </a:solidFill>
                <a:latin typeface="Roboto"/>
                <a:ea typeface="Roboto"/>
                <a:cs typeface="Roboto"/>
                <a:sym typeface="Roboto"/>
              </a:rPr>
              <a:t>Il faut ajouter une dernière réserve. La science ne sauve le débat factuel qu’à condition de ne pas être elle-même rongée par des logiques de pure performance qui déforment sa finalité. Le même rapport de la convention critique la centralité des indicateurs d’excellence individualisée et des performances bibliométriques lorsqu’ils favorisent des comportements opportunistes, accentuent la concurrence entre individus et détournent la recherche de sa fin première : produire, discuter et renouveler des connaissances. Sauver le débat factuel suppose donc aussi de protéger les conditions institutionnelles d’une science intègre.</a:t>
            </a:r>
          </a:p>
          <a:p>
            <a:pPr algn="just">
              <a:lnSpc>
                <a:spcPts val="1289"/>
              </a:lnSpc>
            </a:pPr>
          </a:p>
          <a:p>
            <a:pPr algn="just">
              <a:lnSpc>
                <a:spcPts val="1289"/>
              </a:lnSpc>
            </a:pPr>
            <a:r>
              <a:rPr lang="en-US" sz="920">
                <a:solidFill>
                  <a:srgbClr val="000000"/>
                </a:solidFill>
                <a:latin typeface="Roboto"/>
                <a:ea typeface="Roboto"/>
                <a:cs typeface="Roboto"/>
                <a:sym typeface="Roboto"/>
              </a:rPr>
              <a:t>Le point d’arrivée du chapitre est donc simple. La science peut encore sauver le débat factuel du mensonge et de l’arbitraire, mais seulement si elle accepte ce qui fait sa dignité réelle, sa place hors de la politisation : sa publicité, ses méthodes, ses controverses, ses limites, ses incertitudes et sa médiation. Dès que par l’usage elle tend à valider une vérité totale, elle s’expose à devenir un instrument de domination symbolique. Dès qu’on la traite comme une opinion parmi d’autres, on désarme le commun devant la fabrication du faux. Il faut donc lui rendre sa fonction exacte : non sauver l’homme de lui-même, mais sauver le débat commun de la désinvolture avec les faits. C’est une tâche plus limitée qu’un salut. Elle est pourtant, dans notre époque, l’une des plus précieuses.</a:t>
            </a:r>
          </a:p>
        </p:txBody>
      </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938956"/>
            <a:ext cx="4262400" cy="566303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Elles obligent d’abord à se reprendre soi même pour apprendre. Elles ne donnent pas le droit de définir à elles seules le bien commun. Elles empêchent seulement, lorsqu’on les respecte, de parler contre ce qui est sérieusement établi en raison sur le réel. Cette borne est déjà considérable, bien qu’elle ne puisse être tout.</a:t>
            </a:r>
          </a:p>
          <a:p>
            <a:pPr algn="just">
              <a:lnSpc>
                <a:spcPts val="1289"/>
              </a:lnSpc>
            </a:pPr>
          </a:p>
          <a:p>
            <a:pPr algn="just">
              <a:lnSpc>
                <a:spcPts val="1289"/>
              </a:lnSpc>
            </a:pPr>
            <a:r>
              <a:rPr lang="en-US" sz="920">
                <a:solidFill>
                  <a:srgbClr val="000000"/>
                </a:solidFill>
                <a:latin typeface="Roboto"/>
                <a:ea typeface="Roboto"/>
                <a:cs typeface="Roboto"/>
                <a:sym typeface="Roboto"/>
              </a:rPr>
              <a:t>Parler vrai, dès lors, ne peut signifier ni parler brutalement, ni dire ce qui vient, ni baptiser authenticité l’absence de retenue.</a:t>
            </a:r>
            <a:r>
              <a:rPr lang="en-US" sz="920">
                <a:solidFill>
                  <a:srgbClr val="000000"/>
                </a:solidFill>
                <a:latin typeface="Roboto"/>
                <a:ea typeface="Roboto"/>
                <a:cs typeface="Roboto"/>
                <a:sym typeface="Roboto"/>
              </a:rPr>
              <a:t> Il s’agit d’une discipline plus exigeante concernant nos passions. Un individu citoyen tente d’y exprimer sa subjectivité avec conscience, sans usurper une totalité qu’il n’a pas sinon la conscience qu’il a de soi à un instant donné, sans masquer sa volonté propre derrière un langage prétendument universel, sans faire porter à la science une charge qui relève en réalité de sa propre responsabilité à titre universel, parce que porté en raison et conscience par d’autres. L’authenticité, dans la philosophie morale et politique contemporaine, ne désigne pas le déversement de soi, mais une clarification de ses convictions les plus profondes et leur expression publiquement assumée. </a:t>
            </a:r>
          </a:p>
          <a:p>
            <a:pPr algn="just">
              <a:lnSpc>
                <a:spcPts val="1289"/>
              </a:lnSpc>
            </a:pPr>
          </a:p>
          <a:p>
            <a:pPr algn="just">
              <a:lnSpc>
                <a:spcPts val="1289"/>
              </a:lnSpc>
            </a:pPr>
            <a:r>
              <a:rPr lang="en-US" sz="920">
                <a:solidFill>
                  <a:srgbClr val="000000"/>
                </a:solidFill>
                <a:latin typeface="Roboto"/>
                <a:ea typeface="Roboto"/>
                <a:cs typeface="Roboto"/>
                <a:sym typeface="Roboto"/>
              </a:rPr>
              <a:t>C’est là qu’apparaît la nécessité de la lucidité. Non pas la lucidité théâtrale de celui qui jouit de voir plus sombre que les autres, ni celle qui transforme toute situation en condamnation morale, mais une lucidité disciplinée, capable de nommer sans hystériser, de distinguer sans simplifier, de critiquer sans avilir, de situer sans enfermer. La lucidité n’est pas la guerre, parce qu’elle refuse de faire de l’intensité un critère de justesse. Elle sait qu’une société désorientée peut prendre la colère pour du courage, la dureté pour de la profondeur, la dénonciation pour de la pensée, et la violence symbolique pour une reprise du politique. Elle sait aussi que ces confusions aggravent ce qu’elles prétendent résoudre. Il s’agit d’être consciencieux dans chaque moment vécu ou expérimenté, pour y trouver un sens personnel dans l’océan absurde dominateur et cruel de notre monde.</a:t>
            </a:r>
          </a:p>
          <a:p>
            <a:pPr algn="just">
              <a:lnSpc>
                <a:spcPts val="1289"/>
              </a:lnSpc>
            </a:pPr>
          </a:p>
          <a:p>
            <a:pPr algn="just">
              <a:lnSpc>
                <a:spcPts val="1289"/>
              </a:lnSpc>
              <a:spcBef>
                <a:spcPct val="0"/>
              </a:spcBef>
            </a:pPr>
            <a:r>
              <a:rPr lang="en-US" sz="920">
                <a:solidFill>
                  <a:srgbClr val="000000"/>
                </a:solidFill>
                <a:latin typeface="Roboto"/>
                <a:ea typeface="Roboto"/>
                <a:cs typeface="Roboto"/>
                <a:sym typeface="Roboto"/>
              </a:rPr>
              <a:t>On ne refonde pas un monde politique à partir de la haine ou l’inconscience. On ne rappelle pas un peuple à lui-même en excitant ses pulsions de rejet. On ne rétablit pas la dignité du commun en ajoutant du mépris au mépris, de l’humiliation à l’humiliation, de la brutalité à la brutalité. La colère peut dire quelque chose de vrai sur un état du monde. Elle peut signaler une blessure, un abandon, une contradiction devenue intenable. Mais elle ne suffit pas à orienter justement une cité. Elle révèle une rupture ; elle n’institue pas encore une médiation.</a:t>
            </a:r>
          </a:p>
        </p:txBody>
      </p:sp>
    </p:spTree>
  </p:cSld>
  <p:clrMapOvr>
    <a:masterClrMapping/>
  </p:clrMapOvr>
</p:sld>
</file>

<file path=ppt/slides/slide8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2075385" y="3303218"/>
            <a:ext cx="1177230" cy="537845"/>
          </a:xfrm>
          <a:prstGeom prst="rect">
            <a:avLst/>
          </a:prstGeom>
        </p:spPr>
        <p:txBody>
          <a:bodyPr anchor="t" rtlCol="false" tIns="0" lIns="0" bIns="0" rIns="0">
            <a:spAutoFit/>
          </a:bodyPr>
          <a:lstStyle/>
          <a:p>
            <a:pPr algn="ctr">
              <a:lnSpc>
                <a:spcPts val="4480"/>
              </a:lnSpc>
            </a:pPr>
            <a:r>
              <a:rPr lang="en-US" sz="3200">
                <a:solidFill>
                  <a:srgbClr val="000000"/>
                </a:solidFill>
                <a:latin typeface="Anton"/>
                <a:ea typeface="Anton"/>
                <a:cs typeface="Anton"/>
                <a:sym typeface="Anton"/>
              </a:rPr>
              <a:t>LIVRE III</a:t>
            </a:r>
          </a:p>
        </p:txBody>
      </p:sp>
      <p:sp>
        <p:nvSpPr>
          <p:cNvPr name="TextBox 3" id="3"/>
          <p:cNvSpPr txBox="true"/>
          <p:nvPr/>
        </p:nvSpPr>
        <p:spPr>
          <a:xfrm rot="0">
            <a:off x="2075385" y="3802963"/>
            <a:ext cx="3002932" cy="697921"/>
          </a:xfrm>
          <a:prstGeom prst="rect">
            <a:avLst/>
          </a:prstGeom>
        </p:spPr>
        <p:txBody>
          <a:bodyPr anchor="t" rtlCol="false" tIns="0" lIns="0" bIns="0" rIns="0">
            <a:spAutoFit/>
          </a:bodyPr>
          <a:lstStyle/>
          <a:p>
            <a:pPr algn="l">
              <a:lnSpc>
                <a:spcPts val="2835"/>
              </a:lnSpc>
            </a:pPr>
            <a:r>
              <a:rPr lang="en-US" sz="2025">
                <a:solidFill>
                  <a:srgbClr val="000000"/>
                </a:solidFill>
                <a:latin typeface="Anton"/>
                <a:ea typeface="Anton"/>
                <a:cs typeface="Anton"/>
                <a:sym typeface="Anton"/>
              </a:rPr>
              <a:t>La France hors de sa culture politique passionnée</a:t>
            </a:r>
          </a:p>
        </p:txBody>
      </p:sp>
    </p:spTree>
  </p:cSld>
  <p:clrMapOvr>
    <a:masterClrMapping/>
  </p:clrMapOvr>
</p:sld>
</file>

<file path=ppt/slides/slide8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3411990"/>
            <a:ext cx="3002932" cy="697921"/>
          </a:xfrm>
          <a:prstGeom prst="rect">
            <a:avLst/>
          </a:prstGeom>
        </p:spPr>
        <p:txBody>
          <a:bodyPr anchor="t" rtlCol="false" tIns="0" lIns="0" bIns="0" rIns="0">
            <a:spAutoFit/>
          </a:bodyPr>
          <a:lstStyle/>
          <a:p>
            <a:pPr algn="l">
              <a:lnSpc>
                <a:spcPts val="2835"/>
              </a:lnSpc>
            </a:pPr>
            <a:r>
              <a:rPr lang="en-US" sz="2025">
                <a:solidFill>
                  <a:srgbClr val="000000"/>
                </a:solidFill>
                <a:latin typeface="Anton"/>
                <a:ea typeface="Anton"/>
                <a:cs typeface="Anton"/>
                <a:sym typeface="Anton"/>
              </a:rPr>
              <a:t>Elle n’est ni monopole d’État ni Nation fictive</a:t>
            </a:r>
          </a:p>
        </p:txBody>
      </p:sp>
    </p:spTree>
  </p:cSld>
  <p:clrMapOvr>
    <a:masterClrMapping/>
  </p:clrMapOvr>
</p:sld>
</file>

<file path=ppt/slides/slide8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631073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La France ne</a:t>
            </a:r>
            <a:r>
              <a:rPr lang="en-US" sz="920">
                <a:solidFill>
                  <a:srgbClr val="000000"/>
                </a:solidFill>
                <a:latin typeface="Roboto"/>
                <a:ea typeface="Roboto"/>
                <a:cs typeface="Roboto"/>
                <a:sym typeface="Roboto"/>
              </a:rPr>
              <a:t> peut pas être pensée sérieusement comme le simple nom d’un appareil politico-administratif. Cette réduction est faible en raison et risquée en politique. Elle est faible parce qu’elle oublie que l’État lui-même est une construction historique et théorique. Elle est risquée parce qu’elle relègue au second plan tout ce qui, dans la vie d’un pays, excède ses formes officielles : pratiques, mœurs, mémoires, rapports à l’autorité, usages du droit, manières d’habiter la langue et d’éprouver le commun. Rappelons d’ailleurs que l’État est à la fois une réalité historique et une construction théorique, et le définit, à la suite de Carré de Malberg, comme une communauté humaine fixée sur un territoire, dotée d’une organisation d’où résulte une puissance suprême d’action, de commandement et de coercition. </a:t>
            </a:r>
          </a:p>
          <a:p>
            <a:pPr algn="just">
              <a:lnSpc>
                <a:spcPts val="1289"/>
              </a:lnSpc>
            </a:pPr>
          </a:p>
          <a:p>
            <a:pPr algn="just">
              <a:lnSpc>
                <a:spcPts val="1289"/>
              </a:lnSpc>
            </a:pPr>
            <a:r>
              <a:rPr lang="en-US" sz="920">
                <a:solidFill>
                  <a:srgbClr val="000000"/>
                </a:solidFill>
                <a:latin typeface="Roboto"/>
                <a:ea typeface="Roboto"/>
                <a:cs typeface="Roboto"/>
                <a:sym typeface="Roboto"/>
              </a:rPr>
              <a:t>Cette définition est nécessaire. Elle ne suffit pas. Car la France n’est pas seulement l’État. Elle est aussi ce que l’État a noué, traversé, administré, symbolisé et parfois sursignifié au fil du temps. Ici, rappelons que la nation ne se réduit ni au territoire, ni à la langue, ni à la religion, ni même à l’État, et qu’elle relève d’un ensemble plus complexe de liens historiques, juridiques et subjectifs. Dans le cas français, le commun ne peut donc pas être compris comme une simple superstructure administrative. Il doit être saisi comme un agencement plus profond entre institutions, héritages, affects, représentations et formes de vie.</a:t>
            </a:r>
          </a:p>
          <a:p>
            <a:pPr algn="just">
              <a:lnSpc>
                <a:spcPts val="1289"/>
              </a:lnSpc>
            </a:pPr>
            <a:r>
              <a:rPr lang="en-US" sz="920">
                <a:solidFill>
                  <a:srgbClr val="000000"/>
                </a:solidFill>
                <a:latin typeface="Roboto"/>
                <a:ea typeface="Roboto"/>
                <a:cs typeface="Roboto"/>
                <a:sym typeface="Roboto"/>
              </a:rPr>
              <a:t> </a:t>
            </a:r>
          </a:p>
          <a:p>
            <a:pPr algn="just">
              <a:lnSpc>
                <a:spcPts val="1289"/>
              </a:lnSpc>
            </a:pPr>
            <a:r>
              <a:rPr lang="en-US" sz="920">
                <a:solidFill>
                  <a:srgbClr val="000000"/>
                </a:solidFill>
                <a:latin typeface="Roboto"/>
                <a:ea typeface="Roboto"/>
                <a:cs typeface="Roboto"/>
                <a:sym typeface="Roboto"/>
              </a:rPr>
              <a:t>La singularité française tient à ce que l’État y a joué un rôle particulièrement fort dans la constitution de cette forme commune. En France, l’action centralisatrice du pouvoir royal a précédé la formulation moderne de la nation, et la Révolution a ensuite constitué le peuple en corps politique, la nation, détentrice de la souveraineté. Autrement dit, l’État n’a pas seulement encadré la nation ; il a largement contribué à produire sa forme politique pensable. C’est ce qui distingue la trajectoire française de récits plus simples où l’État ne serait qu’un outil secondaire au service d’une communauté déjà là. </a:t>
            </a:r>
          </a:p>
          <a:p>
            <a:pPr algn="just">
              <a:lnSpc>
                <a:spcPts val="1289"/>
              </a:lnSpc>
            </a:pPr>
          </a:p>
          <a:p>
            <a:pPr algn="just">
              <a:lnSpc>
                <a:spcPts val="1289"/>
              </a:lnSpc>
            </a:pPr>
            <a:r>
              <a:rPr lang="en-US" sz="920">
                <a:solidFill>
                  <a:srgbClr val="000000"/>
                </a:solidFill>
                <a:latin typeface="Roboto"/>
                <a:ea typeface="Roboto"/>
                <a:cs typeface="Roboto"/>
                <a:sym typeface="Roboto"/>
              </a:rPr>
              <a:t>C’est pourquoi une lecture purement administrative de la France manque son objet. L’État français n’a pas seulement organisé des pouvoirs. Il a longtemps porté une prétention plus large : dire le commun, transmettre une langue politique, faire tenir ensemble autorité, égalité et intégration. Au-delà des fonctions régaliennes, l’État moderne a étendu son champ d’action à l’éducation, à la santé, à la culture et à la recherche, et avec l’État-providence il est devenu un acteur central de la cohésion sociale et de l’égalité. En France, cette extension n’a pas été vécue comme un simple accroissement technique des compétences publiques ; elle a été investie d’une charge symbolique beaucoup plus forte.</a:t>
            </a:r>
          </a:p>
        </p:txBody>
      </p:sp>
    </p:spTree>
  </p:cSld>
  <p:clrMapOvr>
    <a:masterClrMapping/>
  </p:clrMapOvr>
</p:sld>
</file>

<file path=ppt/slides/slide8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550111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Il faut prendre ce</a:t>
            </a:r>
            <a:r>
              <a:rPr lang="en-US" sz="920">
                <a:solidFill>
                  <a:srgbClr val="000000"/>
                </a:solidFill>
                <a:latin typeface="Roboto"/>
                <a:ea typeface="Roboto"/>
                <a:cs typeface="Roboto"/>
                <a:sym typeface="Roboto"/>
              </a:rPr>
              <a:t> point au sérieux, sans mythologie. Il ne s’agit ni de raconter une France harmonieusement tenue par son État, ni de refaire de l’universalisme français une innocence perdue. Il s’agit de constater qu’en France plus qu’ailleurs, l’État a été investi d’une fonction éducative, culturelle et symbolique considérable. Dès lors, la crise contemporaine des médiations ne peut pas être lue comme une simple fatigue institutionnelle. Elle touche plus profond : elle atteint un pays où l’État n’était pas seulement gestionnaire, mais aussi médiateur de sens, de culture et de légitimité. Cette centralité de l’État demeure d’ailleurs un trait structurant de la sociologie politique française contemporaine. </a:t>
            </a:r>
          </a:p>
          <a:p>
            <a:pPr algn="just">
              <a:lnSpc>
                <a:spcPts val="1289"/>
              </a:lnSpc>
            </a:pPr>
          </a:p>
          <a:p>
            <a:pPr algn="just">
              <a:lnSpc>
                <a:spcPts val="1289"/>
              </a:lnSpc>
            </a:pPr>
            <a:r>
              <a:rPr lang="en-US" sz="920">
                <a:solidFill>
                  <a:srgbClr val="000000"/>
                </a:solidFill>
                <a:latin typeface="Roboto"/>
                <a:ea typeface="Roboto"/>
                <a:cs typeface="Roboto"/>
                <a:sym typeface="Roboto"/>
              </a:rPr>
              <a:t>Il faut donc tenir ensemble deux vérités. Si l’on confond la France avec l’État, on ne comprend plus pourquoi des institutions toujours présentes peuvent parler de plus en plus à côté du pays réel. Mais si l’on oppose abstraitement le pays à l’État, on ne comprend plus non plus que la vie française a été durablement façonnée par cette histoire étatique de centralisation, de codification et d’unification. La France n’est pas réductible à ses appareils ; mais ses appareils ont largement contribué à produire la manière française de se penser politiquement. Toute lecture sérieuse du cas français doit partir de cette double donnée. </a:t>
            </a:r>
          </a:p>
          <a:p>
            <a:pPr algn="just">
              <a:lnSpc>
                <a:spcPts val="1289"/>
              </a:lnSpc>
            </a:pPr>
          </a:p>
          <a:p>
            <a:pPr algn="just">
              <a:lnSpc>
                <a:spcPts val="1289"/>
              </a:lnSpc>
            </a:pPr>
            <a:r>
              <a:rPr lang="en-US" sz="920">
                <a:solidFill>
                  <a:srgbClr val="000000"/>
                </a:solidFill>
                <a:latin typeface="Roboto"/>
                <a:ea typeface="Roboto"/>
                <a:cs typeface="Roboto"/>
                <a:sym typeface="Roboto"/>
              </a:rPr>
              <a:t>Cela permet aussi de sortir d’une lecture passéiste. Le but n’est pas de réveiller une passion nationale pour elle-même, ni de relire l’histoire de France sur le mode du destin blessé, du génie empêché ou de la grandeur manquée. Cela est davantage un aveu de culpabilité politique et culturelle lié à la construction d’un système contre les représentations de sens du divin, qu’une réalité à nommer comme une solution à fonder ex nihilo. Si Dieu existe, il est, sans preuve car nommé à titre d’existant, non comme un concept de raison. Une telle voie reconduirait exactement ce que ce livre cherche à éviter : l’usage consolateur du récit. Il s’agit plutôt de comprendre pourquoi la France concentre avec autant d’intensité une tension devenue plus générale en Occident : celle d’un ordre politique qui a beaucoup investi l’État comme principe d’unification, puis découvre que la société d’individus, la pluralité des mondes sociaux et l’affaiblissement des grands récits ne se laissent plus aussi aisément rassembler par les médiations héritées. La sociologie politique récente insiste précisément sur cette pluralisation des appartenances, des scènes de politisation et des échelles de conflictualité. </a:t>
            </a:r>
          </a:p>
        </p:txBody>
      </p:sp>
    </p:spTree>
  </p:cSld>
  <p:clrMapOvr>
    <a:masterClrMapping/>
  </p:clrMapOvr>
</p:sld>
</file>

<file path=ppt/slides/slide8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550111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La France réelle n’est donc pas un cadre national abstrait. Elle est faite de territoires, de classes, de cultures locales, de mémoires régionales, de styles de rapport à l’autorité, de centres et de périphéries. Rien de cela n’abolit l’unité politique ; tout cela en complique l’habitation. Or la langue centrale de l’État a souvent parlé comme si une seule traduction du commun pouvait suffire à tous. Tant que cette langue rencontrait des institutions crédibles, l’écart restait partiellement absorbé. Quand la crédibilité de ces médiations s’use, cet écart devient visible. La crise n’est alors pas seulement crise de performance publique ; elle devient crise de traduction entre forme centrale et expériences situées.</a:t>
            </a:r>
          </a:p>
          <a:p>
            <a:pPr algn="just">
              <a:lnSpc>
                <a:spcPts val="1289"/>
              </a:lnSpc>
            </a:pPr>
          </a:p>
          <a:p>
            <a:pPr algn="just">
              <a:lnSpc>
                <a:spcPts val="1289"/>
              </a:lnSpc>
            </a:pPr>
            <a:r>
              <a:rPr lang="en-US" sz="920">
                <a:solidFill>
                  <a:srgbClr val="000000"/>
                </a:solidFill>
                <a:latin typeface="Roboto"/>
                <a:ea typeface="Roboto"/>
                <a:cs typeface="Roboto"/>
                <a:sym typeface="Roboto"/>
              </a:rPr>
              <a:t>C’est aussi ce qui éclaire le malentendu contemporain autour de la “crise française”. Elle n’est ni seulement crise de représentation, ni seulement crise culturelle, ni seulement crise administrative. Elle tient à un désajustement entre une forme étatique historiquement forte et une société où les foyers de socialisation, de politisation et de détermination de soi ne se laissent plus aisément traduire dans la langue centrale. Les données récentes du CEVIPOF donnent un indice net de ce décalage : en février 2025, 61 % des Français déclaraient faire confiance à leur maire, contre 27 % au Premier ministre, 24 % à l’Assemblée nationale et 23 % au président de la République. Le problème n’est donc pas l’effondrement indistinct de toute légitimité publique ; c’est la rupture entre des formes proches encore recevables et des formes centrales de plus en plus perçues comme lointaines, abstraites ou impuissantes. </a:t>
            </a:r>
          </a:p>
          <a:p>
            <a:pPr algn="just">
              <a:lnSpc>
                <a:spcPts val="1289"/>
              </a:lnSpc>
            </a:pPr>
          </a:p>
          <a:p>
            <a:pPr algn="just">
              <a:lnSpc>
                <a:spcPts val="1289"/>
              </a:lnSpc>
            </a:pPr>
            <a:r>
              <a:rPr lang="en-US" sz="920">
                <a:solidFill>
                  <a:srgbClr val="000000"/>
                </a:solidFill>
                <a:latin typeface="Roboto"/>
                <a:ea typeface="Roboto"/>
                <a:cs typeface="Roboto"/>
                <a:sym typeface="Roboto"/>
              </a:rPr>
              <a:t>La France n’est donc pas seulement l’État parce qu’aucun appareil ne peut épuiser la communauté humaine à laquelle il s’adresse. Mais le cas français ajoute une difficulté propre : l’État y a été si fortement identifié au commun qu’une partie de la crise actuelle se joue précisément dans l’écart entre cette prétention historique et l’état réel des appartenances, des attentes et des croyances. C’est ce qui rend le diagnostic plus exigeant. Il ne suffit pas d’appeler à plus d’État contre la désagrégation, ni à moins d’État au nom de l’autonomie individuelle. Il faut comprendre ce que l’État français a historiquement porté, ce qu’il ne porte plus entièrement, et ce qu’aucune société ne peut durablement déléguer à ses seuls appareils : la production d’un monde habitable. </a:t>
            </a:r>
          </a:p>
          <a:p>
            <a:pPr algn="just">
              <a:lnSpc>
                <a:spcPts val="1289"/>
              </a:lnSpc>
            </a:pPr>
          </a:p>
        </p:txBody>
      </p:sp>
    </p:spTree>
  </p:cSld>
  <p:clrMapOvr>
    <a:masterClrMapping/>
  </p:clrMapOvr>
</p:sld>
</file>

<file path=ppt/slides/slide8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274838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Dire que la France n’est pas seulement l’État ne revient donc ni à nier la centralité des institutions, ni à dissoudre le commun dans les particularismes. Cela revient à refuser un faux choix. Le commun français ne peut plus être pensé comme le simple prolongement administratif d’une histoire nationale déjà écrite. Mais il ne peut pas davantage être reconstruit à partir de la seule juxtaposition de mondes particuliers. Il doit être repris comme médiation difficile entre une forme politique historique puissante et une communauté humaine devenue plus visible dans sa pluralité, ses fractures, ses résistances et sa fatigue , sans qu’aucune culture ne soit importée au titre de ce qu’elle ne peut englober : les populations et leur individualité en leur nom. C’est en cela que la France reste un cas décisif : non parce qu’elle serait plus noble qu’un autre pays, mais parce qu’on y voit avec une netteté particulière ce que devient un commun quand les formes qui l’ont longtemps porté demeurent, mais ne parviennent plus à rejoindre complètement ce qu’elles prétendent encore rassembler alors même que les populations sont restées ancrées dans une forme traditionnelle de leur praxis sociale - morale, vraie et tournée vers une espérance aux teintes romantiques respectueuses de la libre conscience de chacun et de leur autodétermination.</a:t>
            </a:r>
          </a:p>
        </p:txBody>
      </p:sp>
    </p:spTree>
  </p:cSld>
  <p:clrMapOvr>
    <a:masterClrMapping/>
  </p:clrMapOvr>
</p:sld>
</file>

<file path=ppt/slides/slide8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3411990"/>
            <a:ext cx="3002932" cy="697921"/>
          </a:xfrm>
          <a:prstGeom prst="rect">
            <a:avLst/>
          </a:prstGeom>
        </p:spPr>
        <p:txBody>
          <a:bodyPr anchor="t" rtlCol="false" tIns="0" lIns="0" bIns="0" rIns="0">
            <a:spAutoFit/>
          </a:bodyPr>
          <a:lstStyle/>
          <a:p>
            <a:pPr algn="l">
              <a:lnSpc>
                <a:spcPts val="2835"/>
              </a:lnSpc>
            </a:pPr>
            <a:r>
              <a:rPr lang="en-US" sz="2025">
                <a:solidFill>
                  <a:srgbClr val="000000"/>
                </a:solidFill>
                <a:latin typeface="Anton"/>
                <a:ea typeface="Anton"/>
                <a:cs typeface="Anton"/>
                <a:sym typeface="Anton"/>
              </a:rPr>
              <a:t>La République n’est pas garante morale de la culture</a:t>
            </a:r>
          </a:p>
        </p:txBody>
      </p:sp>
    </p:spTree>
  </p:cSld>
  <p:clrMapOvr>
    <a:masterClrMapping/>
  </p:clrMapOvr>
</p:sld>
</file>

<file path=ppt/slides/slide8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582496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La sing</a:t>
            </a:r>
            <a:r>
              <a:rPr lang="en-US" sz="920">
                <a:solidFill>
                  <a:srgbClr val="000000"/>
                </a:solidFill>
                <a:latin typeface="Roboto"/>
                <a:ea typeface="Roboto"/>
                <a:cs typeface="Roboto"/>
                <a:sym typeface="Roboto"/>
              </a:rPr>
              <a:t>ularité française n’est pas d’avoir eu un État fort, centralisé et laïque. D’autres pays ont connu des constructions comparables. Elle tient plutôt à l’extension particulière de la fonction étatique : gouverner, certes, mais aussi produire du commun, transmettre une certaine idée de l’universel, organiser une culture légitime et soutenir une cohésion morale minimale de l’espace collectif. L’État moderne ne se limite plus aux fonctions régaliennes il également a progressivement étendu son champ d’action à l’éducation, à la santé, à la culture et à la recherche, jusqu’à devenir, avec l’État-providence, un opérateur de cohésion sociale et d’égalité. </a:t>
            </a:r>
          </a:p>
          <a:p>
            <a:pPr algn="just">
              <a:lnSpc>
                <a:spcPts val="1289"/>
              </a:lnSpc>
            </a:pPr>
          </a:p>
          <a:p>
            <a:pPr algn="just">
              <a:lnSpc>
                <a:spcPts val="1289"/>
              </a:lnSpc>
            </a:pPr>
            <a:r>
              <a:rPr lang="en-US" sz="920">
                <a:solidFill>
                  <a:srgbClr val="000000"/>
                </a:solidFill>
                <a:latin typeface="Roboto"/>
                <a:ea typeface="Roboto"/>
                <a:cs typeface="Roboto"/>
                <a:sym typeface="Roboto"/>
              </a:rPr>
              <a:t>Ce déplacement ne s’est pas formé par hasard. Dans le cas français, l’idée de nation s’est imposée à partir d’institutions étatiques préexistantes. L’action centralisatrice du pouvoir royal a précédé la formulation moderne de la nation, puis la Révolution a transformé celle-ci en notion juridique centrale, source de souveraineté et principe de légitimité. Cela signifie qu’en France, l’État n’a pas seulement encadré la nation ; il a largement contribué à produire sa forme politique pensable. </a:t>
            </a:r>
          </a:p>
          <a:p>
            <a:pPr algn="just">
              <a:lnSpc>
                <a:spcPts val="1289"/>
              </a:lnSpc>
            </a:pPr>
          </a:p>
          <a:p>
            <a:pPr algn="just">
              <a:lnSpc>
                <a:spcPts val="1289"/>
              </a:lnSpc>
            </a:pPr>
            <a:r>
              <a:rPr lang="en-US" sz="920">
                <a:solidFill>
                  <a:srgbClr val="000000"/>
                </a:solidFill>
                <a:latin typeface="Roboto"/>
                <a:ea typeface="Roboto"/>
                <a:cs typeface="Roboto"/>
                <a:sym typeface="Roboto"/>
              </a:rPr>
              <a:t>C’est pourquoi le modèle français a pu porter une ambition singulière : faire tenir ensemble culture, morale civique et commun par les institutions. La création, en 1959, du ministère des Affaires culturelles en donne une expression nette. Son décret fondateur lui assigne la mission de rendre accessibles « les œuvres capitales de l’humanité, et d’abord de la France », d’assurer la plus vaste audience au patrimoine et de favoriser la création. Il ne s’agissait donc pas seulement d’administrer un secteur, mais bien de donner à l’État un rôle explicite d’ordonnancement culturel du pays. </a:t>
            </a:r>
          </a:p>
          <a:p>
            <a:pPr algn="just">
              <a:lnSpc>
                <a:spcPts val="1289"/>
              </a:lnSpc>
            </a:pPr>
          </a:p>
          <a:p>
            <a:pPr algn="just">
              <a:lnSpc>
                <a:spcPts val="1289"/>
              </a:lnSpc>
            </a:pPr>
            <a:r>
              <a:rPr lang="en-US" sz="920">
                <a:solidFill>
                  <a:srgbClr val="000000"/>
                </a:solidFill>
                <a:latin typeface="Roboto"/>
                <a:ea typeface="Roboto"/>
                <a:cs typeface="Roboto"/>
                <a:sym typeface="Roboto"/>
              </a:rPr>
              <a:t>Cette ambition a débordé la culture au sens étroit. L’école publique a elle aussi été investie d’une fonction de fabrication du commun qui dépasse l’instruction. Après les attentats de 2015, le ministère de l’Éducation nationale a explicitement inscrit dans la « grande mobilisation de l’École pour les valeurs de la République et la laïcité » une mission de transmission civique, morale et politique, centrée sur la laïcité, les valeurs républicaines et la cohésion nationale. Ce rappel n’est pas anecdotique : lorsque l’ordre collectif se trouble, la France continue de se tourner vers ses institutions pour leur demander plus que de gérer, et souvent de refaire un monde commun.</a:t>
            </a:r>
          </a:p>
        </p:txBody>
      </p:sp>
    </p:spTree>
  </p:cSld>
  <p:clrMapOvr>
    <a:masterClrMapping/>
  </p:clrMapOvr>
</p:sld>
</file>

<file path=ppt/slides/slide8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647266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Il ne s’agit p</a:t>
            </a:r>
            <a:r>
              <a:rPr lang="en-US" sz="920">
                <a:solidFill>
                  <a:srgbClr val="000000"/>
                </a:solidFill>
                <a:latin typeface="Roboto"/>
                <a:ea typeface="Roboto"/>
                <a:cs typeface="Roboto"/>
                <a:sym typeface="Roboto"/>
              </a:rPr>
              <a:t>as ici de ridiculiser cette ambition. Elle a eu une force historique réelle. Elle a permis à l’État de ne pas être seulement machine de commandement, mais aussi médiateur de langage, de références, d’accès, d’intégration et parfois d’égalité. Le problème du présent n’est pas que cette fonction aurait été illégitime par principe. Le problème est qu’elle ne suffit plus, tout en continuant d’être exigée. Les institutions parlent encore comme si la seule dignité de leur mission pouvait produire de l’adhésion. Elles y parviennent moins qu’autrefois, parce que le pays auquel elles s’adressent n’est plus suffisamment unifié par les médiations qui rendaient cette parole immédiatement crédible. </a:t>
            </a:r>
          </a:p>
          <a:p>
            <a:pPr algn="just">
              <a:lnSpc>
                <a:spcPts val="1289"/>
              </a:lnSpc>
            </a:pPr>
          </a:p>
          <a:p>
            <a:pPr algn="just">
              <a:lnSpc>
                <a:spcPts val="1289"/>
              </a:lnSpc>
            </a:pPr>
            <a:r>
              <a:rPr lang="en-US" sz="920">
                <a:solidFill>
                  <a:srgbClr val="000000"/>
                </a:solidFill>
                <a:latin typeface="Roboto"/>
                <a:ea typeface="Roboto"/>
                <a:cs typeface="Roboto"/>
                <a:sym typeface="Roboto"/>
              </a:rPr>
              <a:t>Il faut donc quitter toute lecture passéiste. Le point n’est pas de regretter une France plus homogène qu’elle ne l’a jamais été. Le point est de comprendre le décalage. Le modèle français a longtemps supposé qu’une langue institutionnelle forte pouvait produire de l’universel à partir du centre : une culture, une école, une administration, une certaine idée du citoyen inféodé, une certaine définition de l’égalité. Or ce schéma se heurte désormais à une société d’individus traversée par des cultures cohabitantes, des mémoires territoriales, des rapports différenciés à l’autorité, au mérite, à la mobilité, à la relégation et à la parole publique. Ce n’est pas que l’État ne parle plus ; c’est qu’il n’est plus reçu partout comme allant de soi.</a:t>
            </a:r>
          </a:p>
          <a:p>
            <a:pPr algn="just">
              <a:lnSpc>
                <a:spcPts val="1289"/>
              </a:lnSpc>
            </a:pPr>
            <a:r>
              <a:rPr lang="en-US" sz="920">
                <a:solidFill>
                  <a:srgbClr val="000000"/>
                </a:solidFill>
                <a:latin typeface="Roboto"/>
                <a:ea typeface="Roboto"/>
                <a:cs typeface="Roboto"/>
                <a:sym typeface="Roboto"/>
              </a:rPr>
              <a:t> </a:t>
            </a:r>
          </a:p>
          <a:p>
            <a:pPr algn="just">
              <a:lnSpc>
                <a:spcPts val="1289"/>
              </a:lnSpc>
            </a:pPr>
            <a:r>
              <a:rPr lang="en-US" sz="920">
                <a:solidFill>
                  <a:srgbClr val="000000"/>
                </a:solidFill>
                <a:latin typeface="Roboto"/>
                <a:ea typeface="Roboto"/>
                <a:cs typeface="Roboto"/>
                <a:sym typeface="Roboto"/>
              </a:rPr>
              <a:t>Le problème devient alors plus net : l’État continue de vouloir faire culture, morale et commun, mais il ne tient plus seul les conditions de leur réception. Cela vaut pour la culture administrative, pour l’école, pour la laïcité, pour l’intégration, pour le service public et pour l’idée même d’intérêt général. Une proposition peut être juridiquement propre, techniquement cohérente et administrativement défendable, tout en demeurant politiquement faible si ceux à qui elle s’adresse la reçoivent comme une parole extérieure, surplombante ou traduite depuis un monde qui n’est pas le leur. Le déficit n’est donc pas seulement budgétaire ou procédural. Il est médiatif.</a:t>
            </a:r>
          </a:p>
          <a:p>
            <a:pPr algn="just">
              <a:lnSpc>
                <a:spcPts val="1289"/>
              </a:lnSpc>
            </a:pPr>
          </a:p>
          <a:p>
            <a:pPr algn="just">
              <a:lnSpc>
                <a:spcPts val="1289"/>
              </a:lnSpc>
            </a:pPr>
            <a:r>
              <a:rPr lang="en-US" sz="920">
                <a:solidFill>
                  <a:srgbClr val="000000"/>
                </a:solidFill>
                <a:latin typeface="Roboto"/>
                <a:ea typeface="Roboto"/>
                <a:cs typeface="Roboto"/>
                <a:sym typeface="Roboto"/>
              </a:rPr>
              <a:t>Les matériaux citoyens déjà produits sur ce point vont dans le même sens. Les contributions issues des conférences citoyennes du Grand Débat ne demandent pas d’abord la disparition des institutions, mais leur réancrage : plus de proximité, plus de participation effective, plus d’assemblées locales, plus de co-construction, plus de lien entre élus et citoyens, plus de prise concrète sur la décision publique. Elles insistent aussi sur la nécessité de décider au plus près des habitants et des usagers, et sur le besoin d’intégrer des savoirs situés dans l’élaboration des politiques. Cela signifie que l’attente de commun demeure, mais qu’elle ne peut plus être satisfaite par le seul geste vertical d’institution.</a:t>
            </a:r>
          </a:p>
        </p:txBody>
      </p:sp>
    </p:spTree>
  </p:cSld>
  <p:clrMapOvr>
    <a:masterClrMapping/>
  </p:clrMapOvr>
</p:sld>
</file>

<file path=ppt/slides/slide8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501533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Le coût symbolique de ce décalage est élevé. Plus l’État est sollicité pour refaire de la culture, de la morale et du commun, plus son impuissance relative devient visible lorsqu’il ne peut plus, à lui seul, produire l’adhésion qu’il appelait autrefois. L’effet n’est pas seulement politique ; il est anthropologique. On continue d’attendre de l’institution qu’elle garantisse l’unité morale du collectif, tout en vivant dans une société où l’individuation, la pluralité des appartenances, les fractures territoriales et la défiance envers les médiations rendent cette attente de plus en plus difficile à honorer. Les matériaux du Grand Débat eux-mêmes montrent cette tension : les citoyens veulent davantage d’horizontalité et de contribution directe, tout en continuant d’attendre beaucoup d’un service public juste, lisible et de qualité.  </a:t>
            </a:r>
          </a:p>
          <a:p>
            <a:pPr algn="just">
              <a:lnSpc>
                <a:spcPts val="1289"/>
              </a:lnSpc>
            </a:pPr>
          </a:p>
          <a:p>
            <a:pPr algn="just">
              <a:lnSpc>
                <a:spcPts val="1289"/>
              </a:lnSpc>
            </a:pPr>
            <a:r>
              <a:rPr lang="en-US" sz="920">
                <a:solidFill>
                  <a:srgbClr val="000000"/>
                </a:solidFill>
                <a:latin typeface="Roboto"/>
                <a:ea typeface="Roboto"/>
                <a:cs typeface="Roboto"/>
                <a:sym typeface="Roboto"/>
              </a:rPr>
              <a:t>Ce chapitre doit donc être lu comme une rectification de perspective. Dire que l’État a voulu faire culture, morale et commun ne revient ni à l’accuser d’avoir usurpé toute légitimité, ni à lui demander de se retirer purement et simplement. Cela revient à rappeler que le modèle français s’est construit sur une croyance forte dans la capacité institutionnelle à ordonner l’universel. Cette croyance a produit des effets réels de cohésion, d’intégration et de rayonnement. Elle ne suffit plus aujourd’hui à faire monde. Non parce que la culture, la morale ou le commun seraient devenus illégitimes, mais parce qu’aucune institution ne peut plus les produire seule pour une société qui ne reçoit plus la parole du centre comme horizon suffisant.</a:t>
            </a:r>
          </a:p>
          <a:p>
            <a:pPr algn="just">
              <a:lnSpc>
                <a:spcPts val="1289"/>
              </a:lnSpc>
            </a:pPr>
          </a:p>
          <a:p>
            <a:pPr algn="just">
              <a:lnSpc>
                <a:spcPts val="1289"/>
              </a:lnSpc>
            </a:pPr>
            <a:r>
              <a:rPr lang="en-US" sz="920">
                <a:solidFill>
                  <a:srgbClr val="000000"/>
                </a:solidFill>
                <a:latin typeface="Roboto"/>
                <a:ea typeface="Roboto"/>
                <a:cs typeface="Roboto"/>
                <a:sym typeface="Roboto"/>
              </a:rPr>
              <a:t>C’est pourquoi la tâche n’est ni de plaider pour moins d’État au nom d’une pure spontanéité sociale, ni pour plus d’État au nom d’une nostalgie du centre. Elle est plus exigeante : comprendre ce que l’État français a historiquement porté, ce qu’il ne peut plus porter seul, et ce qui doit désormais être refait avec d’autres médiations si l’on veut rendre le commun à nouveau habitable. Le modèle français a voulu organiser l’universel, la culture et le commun par ses institutions. La crise présente ne dit pas qu’il fallait n’y rien vouloir. Elle dit que cette volonté, à elle seule, ne suffit plus.</a:t>
            </a:r>
          </a:p>
        </p:txBody>
      </p:sp>
    </p:spTree>
  </p:cSld>
  <p:clrMapOvr>
    <a:masterClrMapping/>
  </p:clrMapOvr>
</p:sld>
</file>

<file path=ppt/slides/slide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696068"/>
            <a:ext cx="4262400" cy="6310738"/>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La terreur est autre chose. Elle commence dès qu’une volonté humaine se persuade qu’elle peut purifier le commun en retranchant ceux qu’elle juge de trop, en écrasant les contradictions au nom d’un bien supérieur, en identifiant sa lecture du monde à une nécessité historique ou morale. À cet instant, le politique cesse d’être en partie l’art difficile de médiatiser des libertés</a:t>
            </a:r>
            <a:r>
              <a:rPr lang="en-US" sz="920">
                <a:solidFill>
                  <a:srgbClr val="000000"/>
                </a:solidFill>
                <a:latin typeface="Roboto"/>
                <a:ea typeface="Roboto"/>
                <a:cs typeface="Roboto"/>
                <a:sym typeface="Roboto"/>
              </a:rPr>
              <a:t> limitées ; il devient justification de l’élimination au nom d’un bien défini politiquement. Je refuse cette logique, non par prudence décorative, mais parce qu’elle ment sur l’homme et sur la politique. Aucun ordre juste ne naît d’une prétention à purifier l’humain au nom d’une culture définie politiquement, tant celle-ci naît de l’expression volontaire contributive de chacun a proportion de ses moyens, savoirs et ressources.</a:t>
            </a:r>
          </a:p>
          <a:p>
            <a:pPr algn="just">
              <a:lnSpc>
                <a:spcPts val="1289"/>
              </a:lnSpc>
            </a:pPr>
          </a:p>
          <a:p>
            <a:pPr algn="just">
              <a:lnSpc>
                <a:spcPts val="1289"/>
              </a:lnSpc>
            </a:pPr>
            <a:r>
              <a:rPr lang="en-US" sz="920">
                <a:solidFill>
                  <a:srgbClr val="000000"/>
                </a:solidFill>
                <a:latin typeface="Roboto"/>
                <a:ea typeface="Roboto"/>
                <a:cs typeface="Roboto"/>
                <a:sym typeface="Roboto"/>
              </a:rPr>
              <a:t>Je refuse aussi son envers plus froid, plus administratif, souvent plus respectable en apparence : celui qui pense pouvoir neutraliser les conflits humains par la procédure, la gestion, l’indicateur, l’évaluation, l’expertise ou la communication publique. Cette voie paraît paisible ; elle produit souvent une autre forme de violence. Elle n’élimine pas les passions, les peurs, les attachements ou les souffrances ; elle les laisse sans langage juste, puis s’étonne qu’ils reviennent sous des formes dégradées dans des enjeux publics à traiter quand ils ne sont pas invisibilisés. La barbarie ouverte et la neutralisation technicienne ont un point commun : elles évitent toutes deux la tâche la plus difficile, qui consiste à soutenir un rapport consciencieux perpétuel au vrai, c’est-à-dire un rapport capable de nommer sans posséder, d’orienter sans falsifier, les réalités  humaines expérimentées en commun à titre individuel. C’est la responsabilité de chacun que que se gouverner lui même, et nous n’avons pas encore de quoi le permettre. </a:t>
            </a:r>
          </a:p>
          <a:p>
            <a:pPr algn="just">
              <a:lnSpc>
                <a:spcPts val="1289"/>
              </a:lnSpc>
            </a:pPr>
          </a:p>
          <a:p>
            <a:pPr algn="just">
              <a:lnSpc>
                <a:spcPts val="1289"/>
              </a:lnSpc>
            </a:pPr>
            <a:r>
              <a:rPr lang="en-US" sz="920">
                <a:solidFill>
                  <a:srgbClr val="000000"/>
                </a:solidFill>
                <a:latin typeface="Roboto"/>
                <a:ea typeface="Roboto"/>
                <a:cs typeface="Roboto"/>
                <a:sym typeface="Roboto"/>
              </a:rPr>
              <a:t>Ce livre voudrait se tenir dans cet espace étroit. Il ne vient pas produire une idéologie de plus. Il ne vient pas proposer un absolu nouveau à une époque saturée de prétentions concurrentes. Il ne vient pas non plus ajouter un commentaire critique à la masse des commentaires critiques qui se répondent sans refaire monde. Il cherche une chose plus simple et plus exigeante : rouvrir la possibilité d’une parole politique qui ne mente ni sur l’humain, ni sur la science, ni sur le commun, ni sur les limites de notre condition.</a:t>
            </a:r>
          </a:p>
          <a:p>
            <a:pPr algn="just">
              <a:lnSpc>
                <a:spcPts val="1289"/>
              </a:lnSpc>
            </a:pPr>
          </a:p>
          <a:p>
            <a:pPr algn="just">
              <a:lnSpc>
                <a:spcPts val="1289"/>
              </a:lnSpc>
            </a:pPr>
            <a:r>
              <a:rPr lang="en-US" sz="920">
                <a:solidFill>
                  <a:srgbClr val="000000"/>
                </a:solidFill>
                <a:latin typeface="Roboto"/>
                <a:ea typeface="Roboto"/>
                <a:cs typeface="Roboto"/>
                <a:sym typeface="Roboto"/>
              </a:rPr>
              <a:t>Cela</a:t>
            </a:r>
            <a:r>
              <a:rPr lang="en-US" sz="920">
                <a:solidFill>
                  <a:srgbClr val="000000"/>
                </a:solidFill>
                <a:latin typeface="Roboto"/>
                <a:ea typeface="Roboto"/>
                <a:cs typeface="Roboto"/>
                <a:sym typeface="Roboto"/>
              </a:rPr>
              <a:t> commence ici par un renoncement. Renoncer au confort intellectuel qui consiste à attribuer la totalité de la crise à un seul groupe, une seule classe, une seule institution, une seule élite, une seule idéologie lorsqu’elle est commune et diffuse, partagée dans le silence respectueux de la moralité et du bon sens. Les responsabilités existent ; elles devront être nommées, qualifiées, examinées. Mais la crise que nous traversons ne s’explique jamais par un coupable unique.</a:t>
            </a:r>
          </a:p>
        </p:txBody>
      </p:sp>
    </p:spTree>
  </p:cSld>
  <p:clrMapOvr>
    <a:masterClrMapping/>
  </p:clrMapOvr>
</p:sld>
</file>

<file path=ppt/slides/slide9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3411990"/>
            <a:ext cx="3002932" cy="697921"/>
          </a:xfrm>
          <a:prstGeom prst="rect">
            <a:avLst/>
          </a:prstGeom>
        </p:spPr>
        <p:txBody>
          <a:bodyPr anchor="t" rtlCol="false" tIns="0" lIns="0" bIns="0" rIns="0">
            <a:spAutoFit/>
          </a:bodyPr>
          <a:lstStyle/>
          <a:p>
            <a:pPr algn="l">
              <a:lnSpc>
                <a:spcPts val="2835"/>
              </a:lnSpc>
            </a:pPr>
            <a:r>
              <a:rPr lang="en-US" sz="2025">
                <a:solidFill>
                  <a:srgbClr val="000000"/>
                </a:solidFill>
                <a:latin typeface="Anton"/>
                <a:ea typeface="Anton"/>
                <a:cs typeface="Anton"/>
                <a:sym typeface="Anton"/>
              </a:rPr>
              <a:t>Le mal français après les grands récits</a:t>
            </a:r>
          </a:p>
        </p:txBody>
      </p:sp>
    </p:spTree>
  </p:cSld>
  <p:clrMapOvr>
    <a:masterClrMapping/>
  </p:clrMapOvr>
</p:sld>
</file>

<file path=ppt/slides/slide9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582496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On a longtemps décrit le mal français</a:t>
            </a:r>
            <a:r>
              <a:rPr lang="en-US" sz="920">
                <a:solidFill>
                  <a:srgbClr val="000000"/>
                </a:solidFill>
                <a:latin typeface="Roboto"/>
                <a:ea typeface="Roboto"/>
                <a:cs typeface="Roboto"/>
                <a:sym typeface="Roboto"/>
              </a:rPr>
              <a:t> à partir de l’État. Centralisation, bureaucratie, hiérarchie, lenteur des réformes, poids des appareils : ce diagnostic n’est pas faux. Il est devenu insuffisant. Le problème français ne tient plus seulement à la forme administrative du pouvoir. Il tient à une crise plus profonde des médiations, des référentiels de vérité et de l’objet même auquel la politique prétend encore s’adresser. En février 2025, seuls 26 % des Français déclaraient avoir confiance dans la politique, 23 % dans le président de la République, 27 % dans le Premier ministre, 24 % dans l’Assemblée nationale et 16 % dans les partis politiques, tandis que 61 % faisaient confiance à leur maire. Le même baromètre relevait 45 % de méfiance, 40 % de lassitude et 48 % de répondants estimant qu’« en démocratie rien n’avance » et qu’il faudrait « moins de démocratie mais plus d’efficacité ». </a:t>
            </a:r>
          </a:p>
          <a:p>
            <a:pPr algn="just">
              <a:lnSpc>
                <a:spcPts val="1289"/>
              </a:lnSpc>
            </a:pPr>
          </a:p>
          <a:p>
            <a:pPr algn="just">
              <a:lnSpc>
                <a:spcPts val="1289"/>
              </a:lnSpc>
            </a:pPr>
            <a:r>
              <a:rPr lang="en-US" sz="920">
                <a:solidFill>
                  <a:srgbClr val="000000"/>
                </a:solidFill>
                <a:latin typeface="Roboto"/>
                <a:ea typeface="Roboto"/>
                <a:cs typeface="Roboto"/>
                <a:sym typeface="Roboto"/>
              </a:rPr>
              <a:t>Ce déplacement est décisif. Il signifie que la difficulté française ne se réduit plus à une panne de l’appareil. Les institutions nationales continuent de fonctionner, de décider, de corriger, de distribuer et de contraindre. Mais elles parlent de plus en plus souvent dans une langue dont la portée s’est affaiblie. Ce qui se défait n’est pas seulement l’efficacité perçue de l’État ; c’est la croyance selon laquelle ses médiations suffiraient encore à relier le pays à lui-même. Le contraste entre la confiance accordée au maire et la défiance envers les institutions centrales est ici particulièrement éclairant : la question n’est pas l’absence totale de légitimité publique, mais la rupture entre des formes proches encore tenues pour crédibles et des formes centrales de plus en plus reçues comme lointaines, abstraites ou impuissantes. </a:t>
            </a:r>
          </a:p>
          <a:p>
            <a:pPr algn="just">
              <a:lnSpc>
                <a:spcPts val="1289"/>
              </a:lnSpc>
            </a:pPr>
          </a:p>
          <a:p>
            <a:pPr algn="just">
              <a:lnSpc>
                <a:spcPts val="1289"/>
              </a:lnSpc>
            </a:pPr>
            <a:r>
              <a:rPr lang="en-US" sz="920">
                <a:solidFill>
                  <a:srgbClr val="000000"/>
                </a:solidFill>
                <a:latin typeface="Roboto"/>
                <a:ea typeface="Roboto"/>
                <a:cs typeface="Roboto"/>
                <a:sym typeface="Roboto"/>
              </a:rPr>
              <a:t>C’est pourquoi le mal français, après les grands récits, n’est plus seulement un mal de structure. C’est un mal de traduction. Pendant longtemps, l’État français a pu prétendre organiser à la fois le commun, la culture, la morale civique et une certaine idée de l’universel. Cette fonction a eu une réalité historique. Mais elle supposait que le pays se laisse encore suffisamment lire dans la langue institutionnelle qui le rassemblait. Or ce n’est plus le cas au même degré. Les foyers premiers de socialisation, les cultures territoriales, les cultures de classes, les expériences du travail, de la mobilité, de l’école, de l’autorité et de la relégation n’entrent plus spontanément dans la même syntaxe politique. Le problème n’est donc pas seulement que le centre gouvernerait mal ; c’est qu’il ne traduit plus assez justement ce qu’il prétend tenir ensemble.</a:t>
            </a:r>
          </a:p>
        </p:txBody>
      </p:sp>
    </p:spTree>
  </p:cSld>
  <p:clrMapOvr>
    <a:masterClrMapping/>
  </p:clrMapOvr>
</p:sld>
</file>

<file path=ppt/slides/slide9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550111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Cette crise</a:t>
            </a:r>
            <a:r>
              <a:rPr lang="en-US" sz="920">
                <a:solidFill>
                  <a:srgbClr val="000000"/>
                </a:solidFill>
                <a:latin typeface="Roboto"/>
                <a:ea typeface="Roboto"/>
                <a:cs typeface="Roboto"/>
                <a:sym typeface="Roboto"/>
              </a:rPr>
              <a:t> de traduction rencontre une crise des référentiels de vérité. La France a longtemps accordé une place singulière à ses appareils de production et de transmission du vrai : école, haute administration, culture légitime, recherche publique, médias de référence, expertise d’État. Or ces appareils ne peuvent plus présumer la réception de leurs énoncés. Les mondes savants eux-mêmes en conviennent.</a:t>
            </a:r>
          </a:p>
          <a:p>
            <a:pPr algn="just">
              <a:lnSpc>
                <a:spcPts val="1289"/>
              </a:lnSpc>
            </a:pPr>
          </a:p>
          <a:p>
            <a:pPr algn="just">
              <a:lnSpc>
                <a:spcPts val="1289"/>
              </a:lnSpc>
            </a:pPr>
            <a:r>
              <a:rPr lang="en-US" sz="920">
                <a:solidFill>
                  <a:srgbClr val="000000"/>
                </a:solidFill>
                <a:latin typeface="Roboto"/>
                <a:ea typeface="Roboto"/>
                <a:cs typeface="Roboto"/>
                <a:sym typeface="Roboto"/>
              </a:rPr>
              <a:t>Le mal français devient alors plus lisible. Il ne tient pas seulement à une hypertrophie bureaucratique. Il tient à la persistance de formes centrales qui continuent de se penser comme productrices légitimes du commun, alors même que leurs langages d’autorité, leurs référentiels de vérité et leurs médiations de confiance ont perdu une partie de leur évidence sociale. Le peuple souverain maintient l’état comme concept politique nommable dans leur rapport au faire société, et le récuse dans la gestion du commun faite par ses représentants jusqu’alors. D’où l’impression récurrente d’un pays saturé de parole publique mais pauvre en adhésion réelle, riche en institutions mais plus faible en croyance, capable de produire de la norme mais moins capable de faire monde. Lorsque seuls 24 % des répondants estiment que les responsables politiques essaient de tenir leurs promesses de campagne et que 71 % jugent que la démocratie fonctionne mal, on n’est plus seulement devant une humeur passagère ; on est devant un désajustement entre forme démocratique, promesse de représentation et expérience vécue du commun. </a:t>
            </a:r>
          </a:p>
          <a:p>
            <a:pPr algn="just">
              <a:lnSpc>
                <a:spcPts val="1289"/>
              </a:lnSpc>
            </a:pPr>
          </a:p>
          <a:p>
            <a:pPr algn="just">
              <a:lnSpc>
                <a:spcPts val="1289"/>
              </a:lnSpc>
            </a:pPr>
            <a:r>
              <a:rPr lang="en-US" sz="920">
                <a:solidFill>
                  <a:srgbClr val="000000"/>
                </a:solidFill>
                <a:latin typeface="Roboto"/>
                <a:ea typeface="Roboto"/>
                <a:cs typeface="Roboto"/>
                <a:sym typeface="Roboto"/>
              </a:rPr>
              <a:t>Il faut aussi mesurer ce que change l’affaiblissement des grands récits. Le mal français ne peut plus être lu comme simple blocage d’un vieux pays d’administration face au mouvement du monde. Les anciens clivages continuent de structurer les appareils et les commentaires, mais ils n’agrègent plus la société comme auparavant. Le peuple politique ne se donne plus sous la forme d’un corps relativement stable organisé par partis de masse, fidélités durables et visions concurrentes de l’histoire. Il apparaît plus souvent par séquences : vote, abstention, rejet, protestation, mobilisation locale, demande de protection, recherche de proximité. Le centre de gravité du malaise se déplace alors vers les médiations elles-mêmes : qui traduit, au nom de quoi, dans quelle langue, et depuis quelle expérience du pays réel.</a:t>
            </a:r>
          </a:p>
        </p:txBody>
      </p:sp>
    </p:spTree>
  </p:cSld>
  <p:clrMapOvr>
    <a:masterClrMapping/>
  </p:clrMapOvr>
</p:sld>
</file>

<file path=ppt/slides/slide9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452956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C’est à cet</a:t>
            </a:r>
            <a:r>
              <a:rPr lang="en-US" sz="920">
                <a:solidFill>
                  <a:srgbClr val="000000"/>
                </a:solidFill>
                <a:latin typeface="Roboto"/>
                <a:ea typeface="Roboto"/>
                <a:cs typeface="Roboto"/>
                <a:sym typeface="Roboto"/>
              </a:rPr>
              <a:t> endroit que le mot de mal garde son utilité, à condition de l’arracher à toute psychologie nationale. Il ne s’agit ni d’une essence française, ni d’une fatalité historique, ni d’une passion collective éternelle. Il s’agit d’une configuration. Un pays qui a fait reposer une grande part de sa cohésion sur la puissance de ses institutions se découvre plus vulnérable que d’autres lorsque ces institutions cessent d’apparaître comme lieux naturels de traduction du commun. Un pays qui a longtemps organisé l’universel par l’État ressent plus fortement la crise lorsque l’État demeure, mais ne parvient plus à rassembler autour de lui les foyers réels de sens, de confiance et de contribution.</a:t>
            </a:r>
          </a:p>
          <a:p>
            <a:pPr algn="just">
              <a:lnSpc>
                <a:spcPts val="1289"/>
              </a:lnSpc>
            </a:pPr>
          </a:p>
          <a:p>
            <a:pPr algn="just">
              <a:lnSpc>
                <a:spcPts val="1289"/>
              </a:lnSpc>
            </a:pPr>
            <a:r>
              <a:rPr lang="en-US" sz="920">
                <a:solidFill>
                  <a:srgbClr val="000000"/>
                </a:solidFill>
                <a:latin typeface="Roboto"/>
                <a:ea typeface="Roboto"/>
                <a:cs typeface="Roboto"/>
                <a:sym typeface="Roboto"/>
              </a:rPr>
              <a:t>Le mal français, après les grands récits, désigne donc moins une maladie de l’appareil qu’une dissociation entre trois plans qui avaient longtemps été plus étroitement noués : l’institution, la vérité légitime et la communauté vécue. Tant que ces trois plans se renforçaient, la France pouvait faire croire que sa centralité produisait du commun. Lorsqu’ils se dénouent, les mêmes formes subsistent mais deviennent plus fragiles, plus contestées, plus difficilement habitables. Le problème n’est pas que la France manquerait d’administration. Le problème est qu’elle ne peut plus présumer que l’administration, la culture légitime et la parole publique suffisent à donner sens à la vie commune.</a:t>
            </a:r>
          </a:p>
          <a:p>
            <a:pPr algn="just">
              <a:lnSpc>
                <a:spcPts val="1289"/>
              </a:lnSpc>
            </a:pPr>
          </a:p>
          <a:p>
            <a:pPr algn="just">
              <a:lnSpc>
                <a:spcPts val="1289"/>
              </a:lnSpc>
            </a:pPr>
            <a:r>
              <a:rPr lang="en-US" sz="920">
                <a:solidFill>
                  <a:srgbClr val="000000"/>
                </a:solidFill>
                <a:latin typeface="Roboto"/>
                <a:ea typeface="Roboto"/>
                <a:cs typeface="Roboto"/>
                <a:sym typeface="Roboto"/>
              </a:rPr>
              <a:t>Il ne faut donc conclure ni à la ruine de l’État, ni à la nostalgie du récit perdu. La tâche est plus exigeante. Elle consiste à reconnaître que le mal français contemporain est devenu une crise des médiations capables de relier institutions, référentiels de vérité et objet politique réel. Tant que cette crise sera lue dans la seule langue de la réforme administrative ou de la centralisation excessive, elle restera mal nommée. Le point le plus sensible est ailleurs : dans l’écart croissant entre ce qui prétend encore parler pour le pays et ce à quoi le pays consent réellement à se sentir lié.</a:t>
            </a:r>
          </a:p>
        </p:txBody>
      </p:sp>
    </p:spTree>
  </p:cSld>
  <p:clrMapOvr>
    <a:masterClrMapping/>
  </p:clrMapOvr>
</p:sld>
</file>

<file path=ppt/slides/slide9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3411990"/>
            <a:ext cx="3002932" cy="697921"/>
          </a:xfrm>
          <a:prstGeom prst="rect">
            <a:avLst/>
          </a:prstGeom>
        </p:spPr>
        <p:txBody>
          <a:bodyPr anchor="t" rtlCol="false" tIns="0" lIns="0" bIns="0" rIns="0">
            <a:spAutoFit/>
          </a:bodyPr>
          <a:lstStyle/>
          <a:p>
            <a:pPr algn="l">
              <a:lnSpc>
                <a:spcPts val="2835"/>
              </a:lnSpc>
            </a:pPr>
            <a:r>
              <a:rPr lang="en-US" sz="2025">
                <a:solidFill>
                  <a:srgbClr val="000000"/>
                </a:solidFill>
                <a:latin typeface="Anton"/>
                <a:ea typeface="Anton"/>
                <a:cs typeface="Anton"/>
                <a:sym typeface="Anton"/>
              </a:rPr>
              <a:t>Culture administrée</a:t>
            </a:r>
          </a:p>
          <a:p>
            <a:pPr algn="l">
              <a:lnSpc>
                <a:spcPts val="2835"/>
              </a:lnSpc>
            </a:pPr>
            <a:r>
              <a:rPr lang="en-US" sz="2025">
                <a:solidFill>
                  <a:srgbClr val="000000"/>
                </a:solidFill>
                <a:latin typeface="Anton"/>
                <a:ea typeface="Anton"/>
                <a:cs typeface="Anton"/>
                <a:sym typeface="Anton"/>
              </a:rPr>
              <a:t>Critique institutionnalisée</a:t>
            </a:r>
          </a:p>
        </p:txBody>
      </p:sp>
    </p:spTree>
  </p:cSld>
  <p:clrMapOvr>
    <a:masterClrMapping/>
  </p:clrMapOvr>
</p:sld>
</file>

<file path=ppt/slides/slide9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647266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La singularité française</a:t>
            </a:r>
            <a:r>
              <a:rPr lang="en-US" sz="920">
                <a:solidFill>
                  <a:srgbClr val="000000"/>
                </a:solidFill>
                <a:latin typeface="Roboto"/>
                <a:ea typeface="Roboto"/>
                <a:cs typeface="Roboto"/>
                <a:sym typeface="Roboto"/>
              </a:rPr>
              <a:t> n’est pas seulement d’avoir financé la culture. Elle est d’avoir confié à l’État une fonction plus large : organiser le commun par des institutions culturelles, éducatives et symboliques. La création, en 1959, d’un ministère des Affaires culturelles autonome ne fut pas une simple réorganisation administrative. Le décret fondateur lui donne pour mission de rendre accessibles « les œuvres capitales de l’humanité, et d’abord de la France », d’assurer la plus vaste audience au patrimoine et de favoriser la création. La politique culturelle française s’est ainsi constituée d’emblée comme politique publique du commun, et non comme simple soutien sectoriel aux arts. </a:t>
            </a:r>
          </a:p>
          <a:p>
            <a:pPr algn="just">
              <a:lnSpc>
                <a:spcPts val="1289"/>
              </a:lnSpc>
            </a:pPr>
          </a:p>
          <a:p>
            <a:pPr algn="just">
              <a:lnSpc>
                <a:spcPts val="1289"/>
              </a:lnSpc>
            </a:pPr>
            <a:r>
              <a:rPr lang="en-US" sz="920">
                <a:solidFill>
                  <a:srgbClr val="000000"/>
                </a:solidFill>
                <a:latin typeface="Roboto"/>
                <a:ea typeface="Roboto"/>
                <a:cs typeface="Roboto"/>
                <a:sym typeface="Roboto"/>
              </a:rPr>
              <a:t>Cette ambition a longtemps porté plus loin que la seule démocratisation des pratiques. L’État s’est voulu médiateur d’universalité, d’élévation civique et de cohésion. Rappelons que la politique culturelle malrucienne s’inscrit dans la logique de l’État-providence et du souci égalitaire, avant que d’autres référentiels ne s’y ajoutent progressivement, notamment l’« exception culturelle », puis la « diversité culturelle ». La culture n’y est donc pas seulement pensée comme création ou patrimoine, mais comme langage public de la nation et de l’intérêt général. </a:t>
            </a:r>
          </a:p>
          <a:p>
            <a:pPr algn="just">
              <a:lnSpc>
                <a:spcPts val="1289"/>
              </a:lnSpc>
            </a:pPr>
          </a:p>
          <a:p>
            <a:pPr algn="just">
              <a:lnSpc>
                <a:spcPts val="1289"/>
              </a:lnSpc>
            </a:pPr>
            <a:r>
              <a:rPr lang="en-US" sz="920">
                <a:solidFill>
                  <a:srgbClr val="000000"/>
                </a:solidFill>
                <a:latin typeface="Roboto"/>
                <a:ea typeface="Roboto"/>
                <a:cs typeface="Roboto"/>
                <a:sym typeface="Roboto"/>
              </a:rPr>
              <a:t>Il faut pourtant serrer l’interprétation. Cet universel culturel administré n’est pas socialement neutre car non délié d’intérêts particuliers dans sa détermination première et formulation. La lecture inspirée de Bourdieu rappelle que la « culture légitime » ne flotte pas au-dessus des rapports sociaux : elle est liée à des hiérarchies de goût, à des dispositions incorporées et à des formes de capital culturel inégalement distribuées. Lire la politique culturelle française à partir de cette hypothèse ne revient pas à la réduire à une pure conspiration de classe. Cela revient à rappeler qu’un universel institué est toujours porté par des médiations situées, et que ce qui se présente comme intérêt général peut aussi universaliser des préférences déjà socialement consacrées. </a:t>
            </a:r>
          </a:p>
          <a:p>
            <a:pPr algn="just">
              <a:lnSpc>
                <a:spcPts val="1289"/>
              </a:lnSpc>
            </a:pPr>
          </a:p>
          <a:p>
            <a:pPr algn="just">
              <a:lnSpc>
                <a:spcPts val="1289"/>
              </a:lnSpc>
            </a:pPr>
            <a:r>
              <a:rPr lang="en-US" sz="920">
                <a:solidFill>
                  <a:srgbClr val="000000"/>
                </a:solidFill>
                <a:latin typeface="Roboto"/>
                <a:ea typeface="Roboto"/>
                <a:cs typeface="Roboto"/>
                <a:sym typeface="Roboto"/>
              </a:rPr>
              <a:t>Cette lecture permet de comprendre autre chose : en France, la critique elle-même a été en partie institutionnalisée. Vincent Dubois a montré que la « politique culturelle » est devenue une catégorie d’intervention publique à part entière, socialement légitime et administrativement stabilisée, alors qu’elle n’avait rien d’évident au départ. Il montre aussi que la mise en place de la statistique culturelle repose sur une convergence entre haute administration, sociologie et militantisme culturel, convergence qui favorise à la fois la quantification des résultats et des usages politiques de la science. Une part de la réflexivité critique a donc cessé d’être extérieure au pouvoir ; elle a trouvé place dans les appareils chargés d’organiser, mesurer et corriger la vie culturelle.</a:t>
            </a:r>
          </a:p>
        </p:txBody>
      </p:sp>
    </p:spTree>
  </p:cSld>
  <p:clrMapOvr>
    <a:masterClrMapping/>
  </p:clrMapOvr>
</p:sld>
</file>

<file path=ppt/slides/slide9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582496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C</a:t>
            </a:r>
            <a:r>
              <a:rPr lang="en-US" sz="920">
                <a:solidFill>
                  <a:srgbClr val="000000"/>
                </a:solidFill>
                <a:latin typeface="Roboto"/>
                <a:ea typeface="Roboto"/>
                <a:cs typeface="Roboto"/>
                <a:sym typeface="Roboto"/>
              </a:rPr>
              <a:t>’est pourquoi la crise actuelle ne peut pas être lue dans une opposition trop simple entre un État culturel d’un côté et une société enfin lucide de l’autre. La politique culturelle française a toujours été traversée de critiques internes et externes : critiques de l’éducation populaire, critiques de Mai 68, critiques intellectuelles de l’« État culturel », critiques des limites de la démocratisation culturelle. Ces contestations sont anciennes et que les enquêtes sur les pratiques culturelles ont elles-mêmes nourri les polémiques sur les insuffisances du modèle. La crise n’est donc pas née d’hier. Elle tient à l’usure simultanée de la parole instituée et de plusieurs de ses contre-langages consacrés. </a:t>
            </a:r>
          </a:p>
          <a:p>
            <a:pPr algn="just">
              <a:lnSpc>
                <a:spcPts val="1289"/>
              </a:lnSpc>
            </a:pPr>
          </a:p>
          <a:p>
            <a:pPr algn="just">
              <a:lnSpc>
                <a:spcPts val="1289"/>
              </a:lnSpc>
            </a:pPr>
            <a:r>
              <a:rPr lang="en-US" sz="920">
                <a:solidFill>
                  <a:srgbClr val="000000"/>
                </a:solidFill>
                <a:latin typeface="Roboto"/>
                <a:ea typeface="Roboto"/>
                <a:cs typeface="Roboto"/>
                <a:sym typeface="Roboto"/>
              </a:rPr>
              <a:t>Le point décisif, aujourd’hui, est ailleurs. Ni la culture administrée, ni la critique institutionnalisée ne suffisent désormais à faire monde. Les matériaux citoyens du Grand Débat ne demandent pas l’abolition des institutions, mais leur ré-ancrage : plus de proximité, plus de co-construction, plus de prise des usagers, plus de services au public pensés depuis les réalités territoriales, et plus de dialogue continu entre institutions et habitants. Ils montrent que le commun culturel et civique n’est pas refusé ; il n’est plus crédible lorsqu’il reste purement vertical.   </a:t>
            </a:r>
          </a:p>
          <a:p>
            <a:pPr algn="just">
              <a:lnSpc>
                <a:spcPts val="1289"/>
              </a:lnSpc>
            </a:pPr>
          </a:p>
          <a:p>
            <a:pPr algn="just">
              <a:lnSpc>
                <a:spcPts val="1289"/>
              </a:lnSpc>
            </a:pPr>
            <a:r>
              <a:rPr lang="en-US" sz="920">
                <a:solidFill>
                  <a:srgbClr val="000000"/>
                </a:solidFill>
                <a:latin typeface="Roboto"/>
                <a:ea typeface="Roboto"/>
                <a:cs typeface="Roboto"/>
                <a:sym typeface="Roboto"/>
              </a:rPr>
              <a:t>Le déplacement est confirmé dans le champ des savoirs. La Convention scientifique propose de consacrer la production, la diffusion et la réception des connaissances comme pilier des droits culturels, d’intégrer les sciences dans les politiques culturelles territoriales, de soutenir durablement les lieux d’appropriation critique des savoirs, et de poursuivre l’inclusion de tous les publics dans l’orientation des politiques et pratiques scientifiques. Elle recommande aussi de structurer un écosystème durable de débat scientifique, de médiation et de relations sciences-société. Le sens de ces propositions est clair : le commun ne peut plus être simplement décrété depuis le centre ; il doit être repris dans des médiations situées, ouvertes à la co-production, attentives aux inégalités d’accès, aux usages réels et aux langues diverses des publics.</a:t>
            </a:r>
          </a:p>
          <a:p>
            <a:pPr algn="just">
              <a:lnSpc>
                <a:spcPts val="1289"/>
              </a:lnSpc>
            </a:pPr>
          </a:p>
          <a:p>
            <a:pPr algn="just">
              <a:lnSpc>
                <a:spcPts val="1289"/>
              </a:lnSpc>
            </a:pPr>
            <a:r>
              <a:rPr lang="en-US" sz="920">
                <a:solidFill>
                  <a:srgbClr val="000000"/>
                </a:solidFill>
                <a:latin typeface="Roboto"/>
                <a:ea typeface="Roboto"/>
                <a:cs typeface="Roboto"/>
                <a:sym typeface="Roboto"/>
              </a:rPr>
              <a:t>Il faut donc conclure avec précision. La France a produit une forme singulière de politisation de la culture, puis une institutionnalisation partielle de ses propres langages critiques. Ce double mouvement aide à comprendre pourquoi la crise française n’est pas réductible à une panne administrative. Ce qui s’use, c’est une ancienne capacité du centre à distribuer à la fois la culture légitime et les instruments consacrés de sa critique. </a:t>
            </a:r>
          </a:p>
        </p:txBody>
      </p:sp>
    </p:spTree>
  </p:cSld>
  <p:clrMapOvr>
    <a:masterClrMapping/>
  </p:clrMapOvr>
</p:sld>
</file>

<file path=ppt/slides/slide9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129106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M</a:t>
            </a:r>
            <a:r>
              <a:rPr lang="en-US" sz="920">
                <a:solidFill>
                  <a:srgbClr val="000000"/>
                </a:solidFill>
                <a:latin typeface="Roboto"/>
                <a:ea typeface="Roboto"/>
                <a:cs typeface="Roboto"/>
                <a:sym typeface="Roboto"/>
              </a:rPr>
              <a:t>ais cette lecture ne suffit pas à elle seule. Elle éclaire une partie du problème ; elle n’en donne pas la totalité. La crise actuelle tient aussi à des transformations plus profondes : société d’individus, pluralité des appartenances, affaiblissement des récits, distance aux institutions, et difficulté croissante à retrouver l’objet humain réel auquel la politique culturelle et symbolique prétend encore s’adresser. C’est seulement en tenant ensemble ces plans que la culture peut cesser d’être soit administrée de haut, soit critiquée par réflexe, pour redevenir une médiation vivante du commun.</a:t>
            </a:r>
          </a:p>
        </p:txBody>
      </p:sp>
    </p:spTree>
  </p:cSld>
  <p:clrMapOvr>
    <a:masterClrMapping/>
  </p:clrMapOvr>
</p:sld>
</file>

<file path=ppt/slides/slide9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3411990"/>
            <a:ext cx="4198482" cy="697921"/>
          </a:xfrm>
          <a:prstGeom prst="rect">
            <a:avLst/>
          </a:prstGeom>
        </p:spPr>
        <p:txBody>
          <a:bodyPr anchor="t" rtlCol="false" tIns="0" lIns="0" bIns="0" rIns="0">
            <a:spAutoFit/>
          </a:bodyPr>
          <a:lstStyle/>
          <a:p>
            <a:pPr algn="l">
              <a:lnSpc>
                <a:spcPts val="2835"/>
              </a:lnSpc>
            </a:pPr>
            <a:r>
              <a:rPr lang="en-US" sz="2025">
                <a:solidFill>
                  <a:srgbClr val="000000"/>
                </a:solidFill>
                <a:latin typeface="Anton"/>
                <a:ea typeface="Anton"/>
                <a:cs typeface="Anton"/>
                <a:sym typeface="Anton"/>
              </a:rPr>
              <a:t>La question sociale est une question morale sans réponse politique possible</a:t>
            </a:r>
          </a:p>
        </p:txBody>
      </p:sp>
    </p:spTree>
  </p:cSld>
  <p:clrMapOvr>
    <a:masterClrMapping/>
  </p:clrMapOvr>
</p:sld>
</file>

<file path=ppt/slides/slide9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532800" y="554537"/>
            <a:ext cx="4262400" cy="5824963"/>
          </a:xfrm>
          <a:prstGeom prst="rect">
            <a:avLst/>
          </a:prstGeom>
        </p:spPr>
        <p:txBody>
          <a:bodyPr anchor="t" rtlCol="false" tIns="0" lIns="0" bIns="0" rIns="0">
            <a:spAutoFit/>
          </a:bodyPr>
          <a:lstStyle/>
          <a:p>
            <a:pPr algn="just">
              <a:lnSpc>
                <a:spcPts val="1289"/>
              </a:lnSpc>
            </a:pPr>
            <a:r>
              <a:rPr lang="en-US" sz="920">
                <a:solidFill>
                  <a:srgbClr val="000000"/>
                </a:solidFill>
                <a:latin typeface="Roboto"/>
                <a:ea typeface="Roboto"/>
                <a:cs typeface="Roboto"/>
                <a:sym typeface="Roboto"/>
              </a:rPr>
              <a:t>La question sociale revient</a:t>
            </a:r>
            <a:r>
              <a:rPr lang="en-US" sz="920">
                <a:solidFill>
                  <a:srgbClr val="000000"/>
                </a:solidFill>
                <a:latin typeface="Roboto"/>
                <a:ea typeface="Roboto"/>
                <a:cs typeface="Roboto"/>
                <a:sym typeface="Roboto"/>
              </a:rPr>
              <a:t> parce qu’elle n’a jamais disparu. Les institutions modernes ont transformé une part du conflit social en droits, en protections, en administrations et en politiques publiques. Elles ont civilisé des rapports de force réels. Elles n’ont pas supprimé le noyau du problème : comment une société traite ceux qui la composent, quelle dignité elle leur reconnaît, quelles inégalités elle juge supportables, et sous quelle forme elle demande à chacun de consentir au commun. Les approches contemporaines de la reconnaissance sont utiles ici parce qu’elles montrent qu’un déni de reconnaissance n’atteint pas seulement des intérêts matériels ; il atteint aussi le rapport à soi, le respect de soi et la possibilité de se tenir comme sujet dans le monde social. </a:t>
            </a:r>
          </a:p>
          <a:p>
            <a:pPr algn="just">
              <a:lnSpc>
                <a:spcPts val="1289"/>
              </a:lnSpc>
            </a:pPr>
          </a:p>
          <a:p>
            <a:pPr algn="just">
              <a:lnSpc>
                <a:spcPts val="1289"/>
              </a:lnSpc>
            </a:pPr>
            <a:r>
              <a:rPr lang="en-US" sz="920">
                <a:solidFill>
                  <a:srgbClr val="000000"/>
                </a:solidFill>
                <a:latin typeface="Roboto"/>
                <a:ea typeface="Roboto"/>
                <a:cs typeface="Roboto"/>
                <a:sym typeface="Roboto"/>
              </a:rPr>
              <a:t>C’est pourquoi la question sociale revient aujourd’hui sous une forme moins strictement distributive. Elle revient comme question de considération. Le manque n’est pas seulement vécu comme manque de revenu, d’accès ou de protection ; il est aussi vécu comme manière d’être compté, regardé, traité ou ignoré. Une société peut redistribuer et laisser intacte une expérience d’humiliation, d’indifférence ou d’invisibilité. Les données publiques le confirment : en France métropolitaine, le taux de pauvreté monétaire a atteint 15,4 % en 2023, soit 9,8 millions de personnes, son niveau le plus élevé depuis le début de la série en 1996. Ce chiffre dit une réalité matérielle ; il ne dit pas, à lui seul, ce que produit moralement le fait de vivre durablement dans une société où l’on se sent tenu à distance du commun. </a:t>
            </a:r>
          </a:p>
          <a:p>
            <a:pPr algn="just">
              <a:lnSpc>
                <a:spcPts val="1289"/>
              </a:lnSpc>
            </a:pPr>
          </a:p>
          <a:p>
            <a:pPr algn="just">
              <a:lnSpc>
                <a:spcPts val="1289"/>
              </a:lnSpc>
            </a:pPr>
            <a:r>
              <a:rPr lang="en-US" sz="920">
                <a:solidFill>
                  <a:srgbClr val="000000"/>
                </a:solidFill>
                <a:latin typeface="Roboto"/>
                <a:ea typeface="Roboto"/>
                <a:cs typeface="Roboto"/>
                <a:sym typeface="Roboto"/>
              </a:rPr>
              <a:t>Le XXe siècle n’a pas résolu cette question ; il l’a dramatisée. Les totalitarismes ont voulu trancher la question morale en la dissolvant dans une vérité historique, nationale ou idéologique supérieure. Hannah Arendt écrivait que, sous la forme du nazisme et du stalinisme, le totalitarisme avait fait éclater les catégories établies de la pensée politique et les standards admis du jugement moral. Isaiah Berlin, dans son opposition constante aux extrémismes politiques, a lui aussi montré le danger propre des doctrines qui prétendent soumettre les hommes à des fins supposées supérieures à eux-mêmes. </a:t>
            </a:r>
          </a:p>
          <a:p>
            <a:pPr algn="just">
              <a:lnSpc>
                <a:spcPts val="1289"/>
              </a:lnSpc>
            </a:pPr>
          </a:p>
          <a:p>
            <a:pPr algn="just">
              <a:lnSpc>
                <a:spcPts val="1289"/>
              </a:lnSpc>
            </a:pPr>
            <a:r>
              <a:rPr lang="en-US" sz="920">
                <a:solidFill>
                  <a:srgbClr val="000000"/>
                </a:solidFill>
                <a:latin typeface="Roboto"/>
                <a:ea typeface="Roboto"/>
                <a:cs typeface="Roboto"/>
                <a:sym typeface="Roboto"/>
              </a:rPr>
              <a:t>Le libéralisme politique sorti vainqueur de cette séquence n’a pas davantage réglé la question au fond. Historiquement, il s’est reconstruit contre le fascisme et contre le communisme totalitaire, en faisant de la limitation du pouvoir, des droits, du pluralisme et des procédures des garanties essentielles.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DAHFCRNtlFA</dc:identifier>
  <dcterms:modified xsi:type="dcterms:W3CDTF">2011-08-01T06:04:30Z</dcterms:modified>
  <cp:revision>1</cp:revision>
  <dc:title>EQUILIBRIA - LIVRE I</dc:title>
</cp:coreProperties>
</file>