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Open Sans Bold Italics" charset="1" panose="020B0806030504020204"/>
      <p:regular r:id="rId14"/>
    </p:embeddedFont>
    <p:embeddedFont>
      <p:font typeface="Open Sans" charset="1" panose="020B0606030504020204"/>
      <p:regular r:id="rId15"/>
    </p:embeddedFont>
    <p:embeddedFont>
      <p:font typeface="Montserrat Classic" charset="1" panose="00000500000000000000"/>
      <p:regular r:id="rId16"/>
    </p:embeddedFont>
    <p:embeddedFont>
      <p:font typeface="Montserrat Light Italics" charset="1" panose="00000400000000000000"/>
      <p:regular r:id="rId17"/>
    </p:embeddedFont>
    <p:embeddedFont>
      <p:font typeface="Now Bold" charset="1" panose="00000800000000000000"/>
      <p:regular r:id="rId18"/>
    </p:embeddedFont>
    <p:embeddedFont>
      <p:font typeface="Open Sans Bold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Relationship Id="rId8" Target="../media/image24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Relationship Id="rId7" Target="../media/image27.jpeg" Type="http://schemas.openxmlformats.org/officeDocument/2006/relationships/image"/><Relationship Id="rId8" Target="../media/image28.jpe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07106" y="5635314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55490" y="520715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5490" y="68521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55490" y="855345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407106" y="8596890"/>
            <a:ext cx="2140339" cy="302496"/>
            <a:chOff x="0" y="0"/>
            <a:chExt cx="767049" cy="108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79303" y="346638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30655" y="3823719"/>
            <a:ext cx="792963" cy="1161851"/>
          </a:xfrm>
          <a:custGeom>
            <a:avLst/>
            <a:gdLst/>
            <a:ahLst/>
            <a:cxnLst/>
            <a:rect r="r" b="b" t="t" l="l"/>
            <a:pathLst>
              <a:path h="1161851" w="792963">
                <a:moveTo>
                  <a:pt x="0" y="0"/>
                </a:moveTo>
                <a:lnTo>
                  <a:pt x="792964" y="0"/>
                </a:lnTo>
                <a:lnTo>
                  <a:pt x="792964" y="1161851"/>
                </a:lnTo>
                <a:lnTo>
                  <a:pt x="0" y="11618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87905" y="5623942"/>
            <a:ext cx="678465" cy="1116814"/>
          </a:xfrm>
          <a:custGeom>
            <a:avLst/>
            <a:gdLst/>
            <a:ahLst/>
            <a:cxnLst/>
            <a:rect r="r" b="b" t="t" l="l"/>
            <a:pathLst>
              <a:path h="1116814" w="678465">
                <a:moveTo>
                  <a:pt x="0" y="0"/>
                </a:moveTo>
                <a:lnTo>
                  <a:pt x="678464" y="0"/>
                </a:lnTo>
                <a:lnTo>
                  <a:pt x="678464" y="1116814"/>
                </a:lnTo>
                <a:lnTo>
                  <a:pt x="0" y="11168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87905" y="7246327"/>
            <a:ext cx="722387" cy="1188843"/>
          </a:xfrm>
          <a:custGeom>
            <a:avLst/>
            <a:gdLst/>
            <a:ahLst/>
            <a:cxnLst/>
            <a:rect r="r" b="b" t="t" l="l"/>
            <a:pathLst>
              <a:path h="1188843" w="722387">
                <a:moveTo>
                  <a:pt x="0" y="0"/>
                </a:moveTo>
                <a:lnTo>
                  <a:pt x="722387" y="0"/>
                </a:lnTo>
                <a:lnTo>
                  <a:pt x="722387" y="1188843"/>
                </a:lnTo>
                <a:lnTo>
                  <a:pt x="0" y="11888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46390" y="8960192"/>
            <a:ext cx="729432" cy="1144207"/>
          </a:xfrm>
          <a:custGeom>
            <a:avLst/>
            <a:gdLst/>
            <a:ahLst/>
            <a:cxnLst/>
            <a:rect r="r" b="b" t="t" l="l"/>
            <a:pathLst>
              <a:path h="1144207" w="729432">
                <a:moveTo>
                  <a:pt x="0" y="0"/>
                </a:moveTo>
                <a:lnTo>
                  <a:pt x="729432" y="0"/>
                </a:lnTo>
                <a:lnTo>
                  <a:pt x="729432" y="1144207"/>
                </a:lnTo>
                <a:lnTo>
                  <a:pt x="0" y="1144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281871" y="1136663"/>
            <a:ext cx="755626" cy="944533"/>
          </a:xfrm>
          <a:custGeom>
            <a:avLst/>
            <a:gdLst/>
            <a:ahLst/>
            <a:cxnLst/>
            <a:rect r="r" b="b" t="t" l="l"/>
            <a:pathLst>
              <a:path h="944533" w="755626">
                <a:moveTo>
                  <a:pt x="0" y="0"/>
                </a:moveTo>
                <a:lnTo>
                  <a:pt x="755627" y="0"/>
                </a:lnTo>
                <a:lnTo>
                  <a:pt x="755627" y="944533"/>
                </a:lnTo>
                <a:lnTo>
                  <a:pt x="0" y="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3364992" y="9070837"/>
            <a:ext cx="2995269" cy="1173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Identifier ses biais cognitifs : </a:t>
            </a:r>
            <a:r>
              <a:rPr lang="en-US" sz="868">
                <a:solidFill>
                  <a:srgbClr val="042B6B"/>
                </a:solidFill>
                <a:latin typeface="Open Sans"/>
                <a:ea typeface="Open Sans"/>
                <a:cs typeface="Open Sans"/>
                <a:sym typeface="Open Sans"/>
              </a:rPr>
              <a:t>saisir les mécanismes et automatismes de pensée qui jonchent notre quotidien.</a:t>
            </a:r>
          </a:p>
          <a:p>
            <a:pPr algn="just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Expérimenter la suspension de jugement : </a:t>
            </a:r>
            <a:r>
              <a:rPr lang="en-US" sz="868">
                <a:solidFill>
                  <a:srgbClr val="042B6B"/>
                </a:solidFill>
                <a:latin typeface="Open Sans"/>
                <a:ea typeface="Open Sans"/>
                <a:cs typeface="Open Sans"/>
                <a:sym typeface="Open Sans"/>
              </a:rPr>
              <a:t>remettre en cause les opinions que l’on juge évidentes</a:t>
            </a:r>
          </a:p>
          <a:p>
            <a:pPr algn="just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Douter de ses propres croyances : </a:t>
            </a:r>
            <a:r>
              <a:rPr lang="en-US" sz="868">
                <a:solidFill>
                  <a:srgbClr val="042B6B"/>
                </a:solidFill>
                <a:latin typeface="Open Sans"/>
                <a:ea typeface="Open Sans"/>
                <a:cs typeface="Open Sans"/>
                <a:sym typeface="Open Sans"/>
              </a:rPr>
              <a:t>Pourquoi est-ce que l’on pense ce que l’on pense, d’où viennent nos idées ?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 la vérité en société et son besoin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communautés de valeurs et les dogmes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savoir et l’ignorance mis en question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07106" y="3002266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L’illusion des vérités absolues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idoles culturelles et le transfert de représentations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schémas de pensées et la certitude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du doute comme libérateur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L’aliénation intellectuelle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310333" y="6456726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platonicienne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L’Aristotélisme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révolution Copernicienne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07106" y="6034656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Introduction aux pensées historiques marquantes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310333" y="7561393"/>
            <a:ext cx="4067673" cy="716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Nietzschéenne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Marxiste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L’école de Francfort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pensée de Michel Foucault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407106" y="7134852"/>
            <a:ext cx="2929733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Leur réception dans la pensée contemporaine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13003" y="5188375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Platon,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République - Allégorie de la caverne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51736" y="691220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crépuscule des idoles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13003" y="8616145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Michel Foucault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L’Ordre du discours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310333" y="5083392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Penser n’est pas apprendre quoi penser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Faire le choix d’apprendre à penser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461765" y="4842907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 rôle de la philosophie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13003" y="351712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Kant,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Qu’est-ce que les Lumières 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07106" y="5635314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55490" y="520715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5490" y="68521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55490" y="855345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407106" y="7998381"/>
            <a:ext cx="2140339" cy="302496"/>
            <a:chOff x="0" y="0"/>
            <a:chExt cx="767049" cy="108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79303" y="346638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60391" y="3755990"/>
            <a:ext cx="770097" cy="1267360"/>
          </a:xfrm>
          <a:custGeom>
            <a:avLst/>
            <a:gdLst/>
            <a:ahLst/>
            <a:cxnLst/>
            <a:rect r="r" b="b" t="t" l="l"/>
            <a:pathLst>
              <a:path h="1267360" w="770097">
                <a:moveTo>
                  <a:pt x="0" y="0"/>
                </a:moveTo>
                <a:lnTo>
                  <a:pt x="770097" y="0"/>
                </a:lnTo>
                <a:lnTo>
                  <a:pt x="770097" y="1267360"/>
                </a:lnTo>
                <a:lnTo>
                  <a:pt x="0" y="12673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87905" y="5623005"/>
            <a:ext cx="749687" cy="1233770"/>
          </a:xfrm>
          <a:custGeom>
            <a:avLst/>
            <a:gdLst/>
            <a:ahLst/>
            <a:cxnLst/>
            <a:rect r="r" b="b" t="t" l="l"/>
            <a:pathLst>
              <a:path h="1233770" w="749687">
                <a:moveTo>
                  <a:pt x="0" y="0"/>
                </a:moveTo>
                <a:lnTo>
                  <a:pt x="749687" y="0"/>
                </a:lnTo>
                <a:lnTo>
                  <a:pt x="749687" y="1233770"/>
                </a:lnTo>
                <a:lnTo>
                  <a:pt x="0" y="1233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93661" y="7284828"/>
            <a:ext cx="743931" cy="1228548"/>
          </a:xfrm>
          <a:custGeom>
            <a:avLst/>
            <a:gdLst/>
            <a:ahLst/>
            <a:cxnLst/>
            <a:rect r="r" b="b" t="t" l="l"/>
            <a:pathLst>
              <a:path h="1228548" w="743931">
                <a:moveTo>
                  <a:pt x="0" y="0"/>
                </a:moveTo>
                <a:lnTo>
                  <a:pt x="743931" y="0"/>
                </a:lnTo>
                <a:lnTo>
                  <a:pt x="743931" y="1228548"/>
                </a:lnTo>
                <a:lnTo>
                  <a:pt x="0" y="122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87905" y="8950667"/>
            <a:ext cx="715069" cy="1087557"/>
          </a:xfrm>
          <a:custGeom>
            <a:avLst/>
            <a:gdLst/>
            <a:ahLst/>
            <a:cxnLst/>
            <a:rect r="r" b="b" t="t" l="l"/>
            <a:pathLst>
              <a:path h="1087557" w="715069">
                <a:moveTo>
                  <a:pt x="0" y="0"/>
                </a:moveTo>
                <a:lnTo>
                  <a:pt x="715069" y="0"/>
                </a:lnTo>
                <a:lnTo>
                  <a:pt x="715069" y="1087557"/>
                </a:lnTo>
                <a:lnTo>
                  <a:pt x="0" y="1087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364992" y="8458093"/>
            <a:ext cx="2995269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Débattre sur un sujet en adoptant différents points de vue successifs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Expérimenter la méthode Socratique du questionnement sur soi et sur le monde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vérité en soi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vérité extérieure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vérité partagée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407106" y="3002266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vérité est toujours quelque part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Appréhender la diversité des perspectives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Construire un dialogue pour apprendre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Communiquer pour provoquer la rencontre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Vérité et relativisme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10333" y="6456726"/>
            <a:ext cx="3726085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rôle politique de la religion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révolutions scientifiques</a:t>
            </a:r>
          </a:p>
          <a:p>
            <a:pPr algn="l">
              <a:lnSpc>
                <a:spcPts val="1472"/>
              </a:lnSpc>
            </a:pPr>
          </a:p>
        </p:txBody>
      </p:sp>
      <p:sp>
        <p:nvSpPr>
          <p:cNvPr name="TextBox 48" id="48"/>
          <p:cNvSpPr txBox="true"/>
          <p:nvPr/>
        </p:nvSpPr>
        <p:spPr>
          <a:xfrm rot="0">
            <a:off x="3407106" y="6034656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Appréhensions historique et philosophique de la vérité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10333" y="7208968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controverses historiques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controverses scientifiques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controverses contemporaines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07106" y="6963402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pensée philosophique en débats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13003" y="5188375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Kuhn,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structuration des révolutions scientifiques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51736" y="691220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Bergson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pensée et le mouvant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13003" y="8616145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Pascal Chabot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Global burnout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10333" y="5092917"/>
            <a:ext cx="4067673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Deux voies vers la connaissance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place de la science en Occident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461765" y="4842907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Philosophie et Sciences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13003" y="351712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Gai savoir</a:t>
            </a:r>
          </a:p>
        </p:txBody>
      </p:sp>
      <p:sp>
        <p:nvSpPr>
          <p:cNvPr name="Freeform 57" id="57"/>
          <p:cNvSpPr/>
          <p:nvPr/>
        </p:nvSpPr>
        <p:spPr>
          <a:xfrm flipH="false" flipV="false" rot="0">
            <a:off x="1281871" y="1136663"/>
            <a:ext cx="755626" cy="944533"/>
          </a:xfrm>
          <a:custGeom>
            <a:avLst/>
            <a:gdLst/>
            <a:ahLst/>
            <a:cxnLst/>
            <a:rect r="r" b="b" t="t" l="l"/>
            <a:pathLst>
              <a:path h="944533" w="755626">
                <a:moveTo>
                  <a:pt x="0" y="0"/>
                </a:moveTo>
                <a:lnTo>
                  <a:pt x="755627" y="0"/>
                </a:lnTo>
                <a:lnTo>
                  <a:pt x="755627" y="944533"/>
                </a:lnTo>
                <a:lnTo>
                  <a:pt x="0" y="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59754" y="520715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9754" y="68521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59754" y="855345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407106" y="7194640"/>
            <a:ext cx="2140339" cy="302496"/>
            <a:chOff x="0" y="0"/>
            <a:chExt cx="767049" cy="108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83568" y="346638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258582" y="8883992"/>
            <a:ext cx="798386" cy="1138124"/>
          </a:xfrm>
          <a:custGeom>
            <a:avLst/>
            <a:gdLst/>
            <a:ahLst/>
            <a:cxnLst/>
            <a:rect r="r" b="b" t="t" l="l"/>
            <a:pathLst>
              <a:path h="1138124" w="798386">
                <a:moveTo>
                  <a:pt x="0" y="0"/>
                </a:moveTo>
                <a:lnTo>
                  <a:pt x="798386" y="0"/>
                </a:lnTo>
                <a:lnTo>
                  <a:pt x="798386" y="1138124"/>
                </a:lnTo>
                <a:lnTo>
                  <a:pt x="0" y="11381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258582" y="7203948"/>
            <a:ext cx="779742" cy="1283526"/>
          </a:xfrm>
          <a:custGeom>
            <a:avLst/>
            <a:gdLst/>
            <a:ahLst/>
            <a:cxnLst/>
            <a:rect r="r" b="b" t="t" l="l"/>
            <a:pathLst>
              <a:path h="1283526" w="779742">
                <a:moveTo>
                  <a:pt x="0" y="0"/>
                </a:moveTo>
                <a:lnTo>
                  <a:pt x="779742" y="0"/>
                </a:lnTo>
                <a:lnTo>
                  <a:pt x="779742" y="1283527"/>
                </a:lnTo>
                <a:lnTo>
                  <a:pt x="0" y="12835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58582" y="5606625"/>
            <a:ext cx="713577" cy="1153255"/>
          </a:xfrm>
          <a:custGeom>
            <a:avLst/>
            <a:gdLst/>
            <a:ahLst/>
            <a:cxnLst/>
            <a:rect r="r" b="b" t="t" l="l"/>
            <a:pathLst>
              <a:path h="1153255" w="713577">
                <a:moveTo>
                  <a:pt x="0" y="0"/>
                </a:moveTo>
                <a:lnTo>
                  <a:pt x="713577" y="0"/>
                </a:lnTo>
                <a:lnTo>
                  <a:pt x="713577" y="1153255"/>
                </a:lnTo>
                <a:lnTo>
                  <a:pt x="0" y="11532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28605" y="3833278"/>
            <a:ext cx="743553" cy="1202697"/>
          </a:xfrm>
          <a:custGeom>
            <a:avLst/>
            <a:gdLst/>
            <a:ahLst/>
            <a:cxnLst/>
            <a:rect r="r" b="b" t="t" l="l"/>
            <a:pathLst>
              <a:path h="1202697" w="743553">
                <a:moveTo>
                  <a:pt x="0" y="0"/>
                </a:moveTo>
                <a:lnTo>
                  <a:pt x="743554" y="0"/>
                </a:lnTo>
                <a:lnTo>
                  <a:pt x="743554" y="1202697"/>
                </a:lnTo>
                <a:lnTo>
                  <a:pt x="0" y="12026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364992" y="7674309"/>
            <a:ext cx="2995269" cy="87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Élaborer une grille de réflexion pour évaluer ses choix au quotidien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Repérer et analyser ses habitudes impulsives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Reconsidérer à froid ses expérience par suspension de jugement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Définir des correctifs pour l’avenir par choix éclairé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“soi” c’est pas le “moi”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nécessité d’un accord préalable avec soi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Ce que l’on pense être vrai comme repère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407106" y="3002266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L’éthique de la décision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L’impulsion et le contexte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situation et les affects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nécessité de la cohérence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temporalité des choix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10333" y="5716646"/>
            <a:ext cx="3493667" cy="354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Aristote et la Phronesis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L’immédiat et le durable chez Sénèque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07106" y="5294577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Pensées historiques de la sagesse décisionnelle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10333" y="646888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L’impératif catégorique Kantien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L’attention à la réalité chez S. Weil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Émotion, raison et instants perpétuels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07106" y="6223322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recherche du plus grand bien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17267" y="5188375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Kant,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Fondements de la métaphysique des moeurs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56000" y="691220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Simone Weil,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L’encinement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17267" y="8616145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Sénèque  -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De la brièveté de la vie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17267" y="351712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Aristote,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Ethique à Nicomaque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1281871" y="1136663"/>
            <a:ext cx="755626" cy="944533"/>
          </a:xfrm>
          <a:custGeom>
            <a:avLst/>
            <a:gdLst/>
            <a:ahLst/>
            <a:cxnLst/>
            <a:rect r="r" b="b" t="t" l="l"/>
            <a:pathLst>
              <a:path h="944533" w="755626">
                <a:moveTo>
                  <a:pt x="0" y="0"/>
                </a:moveTo>
                <a:lnTo>
                  <a:pt x="755627" y="0"/>
                </a:lnTo>
                <a:lnTo>
                  <a:pt x="755627" y="944533"/>
                </a:lnTo>
                <a:lnTo>
                  <a:pt x="0" y="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55490" y="520715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5490" y="68521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55490" y="855345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407106" y="7194640"/>
            <a:ext cx="2140339" cy="302496"/>
            <a:chOff x="0" y="0"/>
            <a:chExt cx="767049" cy="108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79303" y="346638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310479" y="8988767"/>
            <a:ext cx="686132" cy="1111144"/>
          </a:xfrm>
          <a:custGeom>
            <a:avLst/>
            <a:gdLst/>
            <a:ahLst/>
            <a:cxnLst/>
            <a:rect r="r" b="b" t="t" l="l"/>
            <a:pathLst>
              <a:path h="1111144" w="686132">
                <a:moveTo>
                  <a:pt x="0" y="0"/>
                </a:moveTo>
                <a:lnTo>
                  <a:pt x="686132" y="0"/>
                </a:lnTo>
                <a:lnTo>
                  <a:pt x="686132" y="1111144"/>
                </a:lnTo>
                <a:lnTo>
                  <a:pt x="0" y="1111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295618" y="7293627"/>
            <a:ext cx="700993" cy="1070747"/>
          </a:xfrm>
          <a:custGeom>
            <a:avLst/>
            <a:gdLst/>
            <a:ahLst/>
            <a:cxnLst/>
            <a:rect r="r" b="b" t="t" l="l"/>
            <a:pathLst>
              <a:path h="1070747" w="700993">
                <a:moveTo>
                  <a:pt x="0" y="0"/>
                </a:moveTo>
                <a:lnTo>
                  <a:pt x="700993" y="0"/>
                </a:lnTo>
                <a:lnTo>
                  <a:pt x="700993" y="1070747"/>
                </a:lnTo>
                <a:lnTo>
                  <a:pt x="0" y="1070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95618" y="5563628"/>
            <a:ext cx="715785" cy="1205025"/>
          </a:xfrm>
          <a:custGeom>
            <a:avLst/>
            <a:gdLst/>
            <a:ahLst/>
            <a:cxnLst/>
            <a:rect r="r" b="b" t="t" l="l"/>
            <a:pathLst>
              <a:path h="1205025" w="715785">
                <a:moveTo>
                  <a:pt x="0" y="0"/>
                </a:moveTo>
                <a:lnTo>
                  <a:pt x="715785" y="0"/>
                </a:lnTo>
                <a:lnTo>
                  <a:pt x="715785" y="1205025"/>
                </a:lnTo>
                <a:lnTo>
                  <a:pt x="0" y="120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45858" y="3817370"/>
            <a:ext cx="730496" cy="1202187"/>
          </a:xfrm>
          <a:custGeom>
            <a:avLst/>
            <a:gdLst/>
            <a:ahLst/>
            <a:cxnLst/>
            <a:rect r="r" b="b" t="t" l="l"/>
            <a:pathLst>
              <a:path h="1202187" w="730496">
                <a:moveTo>
                  <a:pt x="0" y="0"/>
                </a:moveTo>
                <a:lnTo>
                  <a:pt x="730496" y="0"/>
                </a:lnTo>
                <a:lnTo>
                  <a:pt x="730496" y="1202187"/>
                </a:lnTo>
                <a:lnTo>
                  <a:pt x="0" y="12021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364992" y="7649536"/>
            <a:ext cx="2995269" cy="58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Être observateur de soi et de ses réactions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Forcer la prise de conscience du vrai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Se créer une routine constructive et solitaire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Redéfinir ses automatismes philosophiquement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Notre esclavage au tyran interne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Renforcer sa volonté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sacrifice et la puissance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407106" y="3002266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passions et l’habitus disciplinaire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Construire sa force intérieure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jeu de la traque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Dignité et Orgueil moral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Éduquer ses désirs et passions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10333" y="5716646"/>
            <a:ext cx="3493667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manuel Épictète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passions de l’âme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Maîtriser l’assoiffé de contrôle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07106" y="5294577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Pensées historiques de la maîtrise de sa bête intérieure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10333" y="654508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Représenter son démon intérieur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Nommer les passions détournées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Transformer ses instincts pour un idéal supérieur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07106" y="6299522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L’éthique et la puissance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39100" y="5267207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Spinoza,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L’Ethique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51736" y="691220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La Volonté de puissance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13003" y="8616145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Généalogie de la morale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13003" y="351712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Épictète,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manuel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1281871" y="1136663"/>
            <a:ext cx="755626" cy="944533"/>
          </a:xfrm>
          <a:custGeom>
            <a:avLst/>
            <a:gdLst/>
            <a:ahLst/>
            <a:cxnLst/>
            <a:rect r="r" b="b" t="t" l="l"/>
            <a:pathLst>
              <a:path h="944533" w="755626">
                <a:moveTo>
                  <a:pt x="0" y="0"/>
                </a:moveTo>
                <a:lnTo>
                  <a:pt x="755627" y="0"/>
                </a:lnTo>
                <a:lnTo>
                  <a:pt x="755627" y="944533"/>
                </a:lnTo>
                <a:lnTo>
                  <a:pt x="0" y="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74857" y="5207151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74857" y="6852150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74857" y="855345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407106" y="7194640"/>
            <a:ext cx="2140339" cy="302496"/>
            <a:chOff x="0" y="0"/>
            <a:chExt cx="767049" cy="108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98670" y="3466382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6" y="0"/>
                </a:lnTo>
                <a:lnTo>
                  <a:pt x="270826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329846" y="8883992"/>
            <a:ext cx="750160" cy="1141726"/>
          </a:xfrm>
          <a:custGeom>
            <a:avLst/>
            <a:gdLst/>
            <a:ahLst/>
            <a:cxnLst/>
            <a:rect r="r" b="b" t="t" l="l"/>
            <a:pathLst>
              <a:path h="1141726" w="750160">
                <a:moveTo>
                  <a:pt x="0" y="0"/>
                </a:moveTo>
                <a:lnTo>
                  <a:pt x="750160" y="0"/>
                </a:lnTo>
                <a:lnTo>
                  <a:pt x="750160" y="1141726"/>
                </a:lnTo>
                <a:lnTo>
                  <a:pt x="0" y="11417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321510" y="7199103"/>
            <a:ext cx="761063" cy="1252778"/>
          </a:xfrm>
          <a:custGeom>
            <a:avLst/>
            <a:gdLst/>
            <a:ahLst/>
            <a:cxnLst/>
            <a:rect r="r" b="b" t="t" l="l"/>
            <a:pathLst>
              <a:path h="1252778" w="761063">
                <a:moveTo>
                  <a:pt x="0" y="0"/>
                </a:moveTo>
                <a:lnTo>
                  <a:pt x="761062" y="0"/>
                </a:lnTo>
                <a:lnTo>
                  <a:pt x="761062" y="1252778"/>
                </a:lnTo>
                <a:lnTo>
                  <a:pt x="0" y="1252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333313" y="5608841"/>
            <a:ext cx="765079" cy="1181589"/>
          </a:xfrm>
          <a:custGeom>
            <a:avLst/>
            <a:gdLst/>
            <a:ahLst/>
            <a:cxnLst/>
            <a:rect r="r" b="b" t="t" l="l"/>
            <a:pathLst>
              <a:path h="1181589" w="765079">
                <a:moveTo>
                  <a:pt x="0" y="0"/>
                </a:moveTo>
                <a:lnTo>
                  <a:pt x="765079" y="0"/>
                </a:lnTo>
                <a:lnTo>
                  <a:pt x="765079" y="1181589"/>
                </a:lnTo>
                <a:lnTo>
                  <a:pt x="0" y="11815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80661" y="3821226"/>
            <a:ext cx="801911" cy="1303106"/>
          </a:xfrm>
          <a:custGeom>
            <a:avLst/>
            <a:gdLst/>
            <a:ahLst/>
            <a:cxnLst/>
            <a:rect r="r" b="b" t="t" l="l"/>
            <a:pathLst>
              <a:path h="1303106" w="801911">
                <a:moveTo>
                  <a:pt x="0" y="0"/>
                </a:moveTo>
                <a:lnTo>
                  <a:pt x="801911" y="0"/>
                </a:lnTo>
                <a:lnTo>
                  <a:pt x="801911" y="1303106"/>
                </a:lnTo>
                <a:lnTo>
                  <a:pt x="0" y="1303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429587" y="7649536"/>
            <a:ext cx="2995269" cy="87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Tenir un journal d’actions et identifier les récurrences de valeurs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Méditer pour rééduquer son imaginaire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Représenter son imaginaire et lui donner un sens personnel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S’écrire une lettre de façon récurrente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L’éternel retour Nietzschéen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Assumer pleinement ses choix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 plier à l’existence avec un pourquoi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407106" y="3002266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Responsabilités et conséquences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Devenir l’auteur de sa propre vie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Fixer son regard d’enfance éternellement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Être par la leçon tirée de chaque expérience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Temporalité et authenticité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10333" y="5716646"/>
            <a:ext cx="3493667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S’éveiller à Zarathoustra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sens personnel et le néant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Apprendre à manger son âme pour la renforcer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07106" y="5294577"/>
            <a:ext cx="2672481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Accepter et définir pas à pas la finitude de son rôle sur terre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10333" y="654508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L’amour propre et l’amour de l’autre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Condamnés à être libres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L’absurde et l’action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07106" y="6299522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Les mythes et l’humanisme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32369" y="5251840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Heidegger,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Être &amp; temps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32369" y="6933305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Camus,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 mythe de Sisyphe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32369" y="8616145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Jean Paul Sartre,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L’être et le néant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32369" y="3517121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Nietzsche,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Ainsi parlait Zarathoustra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1281871" y="1136663"/>
            <a:ext cx="755626" cy="944533"/>
          </a:xfrm>
          <a:custGeom>
            <a:avLst/>
            <a:gdLst/>
            <a:ahLst/>
            <a:cxnLst/>
            <a:rect r="r" b="b" t="t" l="l"/>
            <a:pathLst>
              <a:path h="944533" w="755626">
                <a:moveTo>
                  <a:pt x="0" y="0"/>
                </a:moveTo>
                <a:lnTo>
                  <a:pt x="755627" y="0"/>
                </a:lnTo>
                <a:lnTo>
                  <a:pt x="755627" y="944533"/>
                </a:lnTo>
                <a:lnTo>
                  <a:pt x="0" y="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2747" y="1086788"/>
            <a:ext cx="3162808" cy="9967800"/>
            <a:chOff x="0" y="0"/>
            <a:chExt cx="1133479" cy="3572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3479" cy="3572235"/>
            </a:xfrm>
            <a:custGeom>
              <a:avLst/>
              <a:gdLst/>
              <a:ahLst/>
              <a:cxnLst/>
              <a:rect r="r" b="b" t="t" l="l"/>
              <a:pathLst>
                <a:path h="3572235" w="1133479">
                  <a:moveTo>
                    <a:pt x="0" y="0"/>
                  </a:moveTo>
                  <a:lnTo>
                    <a:pt x="1133479" y="0"/>
                  </a:lnTo>
                  <a:lnTo>
                    <a:pt x="1133479" y="3572235"/>
                  </a:lnTo>
                  <a:lnTo>
                    <a:pt x="0" y="3572235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133479" cy="3648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4992" y="2599412"/>
            <a:ext cx="1889091" cy="304092"/>
            <a:chOff x="0" y="0"/>
            <a:chExt cx="677008" cy="1089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10587587"/>
            <a:ext cx="7560000" cy="208826"/>
            <a:chOff x="0" y="0"/>
            <a:chExt cx="2709333" cy="74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74838"/>
            </a:xfrm>
            <a:custGeom>
              <a:avLst/>
              <a:gdLst/>
              <a:ahLst/>
              <a:cxnLst/>
              <a:rect r="r" b="b" t="t" l="l"/>
              <a:pathLst>
                <a:path h="7483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4838"/>
                  </a:lnTo>
                  <a:lnTo>
                    <a:pt x="0" y="74838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709333" cy="1510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46438" y="-394426"/>
            <a:ext cx="7852876" cy="1888950"/>
          </a:xfrm>
          <a:custGeom>
            <a:avLst/>
            <a:gdLst/>
            <a:ahLst/>
            <a:cxnLst/>
            <a:rect r="r" b="b" t="t" l="l"/>
            <a:pathLst>
              <a:path h="1888950" w="7852876">
                <a:moveTo>
                  <a:pt x="0" y="0"/>
                </a:moveTo>
                <a:lnTo>
                  <a:pt x="7852876" y="0"/>
                </a:lnTo>
                <a:lnTo>
                  <a:pt x="7852876" y="1888949"/>
                </a:lnTo>
                <a:lnTo>
                  <a:pt x="0" y="1888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781" r="0" b="-6678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411446" y="979426"/>
            <a:ext cx="8382892" cy="1474023"/>
            <a:chOff x="0" y="0"/>
            <a:chExt cx="3004239" cy="5282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04239" cy="528257"/>
            </a:xfrm>
            <a:custGeom>
              <a:avLst/>
              <a:gdLst/>
              <a:ahLst/>
              <a:cxnLst/>
              <a:rect r="r" b="b" t="t" l="l"/>
              <a:pathLst>
                <a:path h="528257" w="3004239">
                  <a:moveTo>
                    <a:pt x="0" y="0"/>
                  </a:moveTo>
                  <a:lnTo>
                    <a:pt x="3004239" y="0"/>
                  </a:lnTo>
                  <a:lnTo>
                    <a:pt x="3004239" y="528257"/>
                  </a:lnTo>
                  <a:lnTo>
                    <a:pt x="0" y="528257"/>
                  </a:ln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3004239" cy="60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175" y="979426"/>
            <a:ext cx="3497639" cy="1474023"/>
            <a:chOff x="0" y="0"/>
            <a:chExt cx="1336716" cy="5633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6716" cy="563337"/>
            </a:xfrm>
            <a:custGeom>
              <a:avLst/>
              <a:gdLst/>
              <a:ahLst/>
              <a:cxnLst/>
              <a:rect r="r" b="b" t="t" l="l"/>
              <a:pathLst>
                <a:path h="563337" w="1336716">
                  <a:moveTo>
                    <a:pt x="203200" y="0"/>
                  </a:moveTo>
                  <a:lnTo>
                    <a:pt x="1336716" y="0"/>
                  </a:lnTo>
                  <a:lnTo>
                    <a:pt x="1133516" y="563337"/>
                  </a:lnTo>
                  <a:lnTo>
                    <a:pt x="0" y="5633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B6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76200"/>
              <a:ext cx="1133516" cy="639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17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596651" y="550048"/>
            <a:ext cx="2126067" cy="2117762"/>
            <a:chOff x="0" y="0"/>
            <a:chExt cx="6502400" cy="6477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6940" y="124149"/>
              <a:ext cx="6262195" cy="6234315"/>
            </a:xfrm>
            <a:custGeom>
              <a:avLst/>
              <a:gdLst/>
              <a:ahLst/>
              <a:cxnLst/>
              <a:rect r="r" b="b" t="t" l="l"/>
              <a:pathLst>
                <a:path h="6234315" w="626219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3382">
                    <a:alpha val="100000"/>
                  </a:srgbClr>
                </a:gs>
                <a:gs pos="50000">
                  <a:srgbClr val="043382">
                    <a:alpha val="100000"/>
                  </a:srgbClr>
                </a:gs>
                <a:gs pos="100000">
                  <a:srgbClr val="0774BB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968143" y="1728824"/>
            <a:ext cx="2140339" cy="302496"/>
            <a:chOff x="0" y="0"/>
            <a:chExt cx="767049" cy="1084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Leçon en deux parties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07106" y="4895234"/>
            <a:ext cx="1889091" cy="304092"/>
            <a:chOff x="0" y="0"/>
            <a:chExt cx="677008" cy="1089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7008" cy="108980"/>
            </a:xfrm>
            <a:custGeom>
              <a:avLst/>
              <a:gdLst/>
              <a:ahLst/>
              <a:cxnLst/>
              <a:rect r="r" b="b" t="t" l="l"/>
              <a:pathLst>
                <a:path h="108980" w="677008">
                  <a:moveTo>
                    <a:pt x="54490" y="0"/>
                  </a:moveTo>
                  <a:lnTo>
                    <a:pt x="622518" y="0"/>
                  </a:lnTo>
                  <a:cubicBezTo>
                    <a:pt x="636969" y="0"/>
                    <a:pt x="650829" y="5741"/>
                    <a:pt x="661048" y="15960"/>
                  </a:cubicBezTo>
                  <a:cubicBezTo>
                    <a:pt x="671267" y="26179"/>
                    <a:pt x="677008" y="40038"/>
                    <a:pt x="677008" y="54490"/>
                  </a:cubicBezTo>
                  <a:lnTo>
                    <a:pt x="677008" y="54490"/>
                  </a:lnTo>
                  <a:cubicBezTo>
                    <a:pt x="677008" y="84584"/>
                    <a:pt x="652612" y="108980"/>
                    <a:pt x="622518" y="108980"/>
                  </a:cubicBezTo>
                  <a:lnTo>
                    <a:pt x="54490" y="108980"/>
                  </a:lnTo>
                  <a:cubicBezTo>
                    <a:pt x="24396" y="108980"/>
                    <a:pt x="0" y="84584"/>
                    <a:pt x="0" y="54490"/>
                  </a:cubicBezTo>
                  <a:lnTo>
                    <a:pt x="0" y="54490"/>
                  </a:lnTo>
                  <a:cubicBezTo>
                    <a:pt x="0" y="24396"/>
                    <a:pt x="24396" y="0"/>
                    <a:pt x="54490" y="0"/>
                  </a:cubicBezTo>
                  <a:close/>
                </a:path>
              </a:pathLst>
            </a:custGeom>
            <a:solidFill>
              <a:srgbClr val="04338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77008" cy="1375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PARTIE II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83868" y="2897185"/>
            <a:ext cx="2140339" cy="340596"/>
            <a:chOff x="0" y="0"/>
            <a:chExt cx="767049" cy="122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67049" cy="122062"/>
            </a:xfrm>
            <a:custGeom>
              <a:avLst/>
              <a:gdLst/>
              <a:ahLst/>
              <a:cxnLst/>
              <a:rect r="r" b="b" t="t" l="l"/>
              <a:pathLst>
                <a:path h="122062" w="767049">
                  <a:moveTo>
                    <a:pt x="61031" y="0"/>
                  </a:moveTo>
                  <a:lnTo>
                    <a:pt x="706018" y="0"/>
                  </a:lnTo>
                  <a:cubicBezTo>
                    <a:pt x="739725" y="0"/>
                    <a:pt x="767049" y="27325"/>
                    <a:pt x="767049" y="61031"/>
                  </a:cubicBezTo>
                  <a:lnTo>
                    <a:pt x="767049" y="61031"/>
                  </a:lnTo>
                  <a:cubicBezTo>
                    <a:pt x="767049" y="77217"/>
                    <a:pt x="760619" y="92741"/>
                    <a:pt x="749174" y="104186"/>
                  </a:cubicBezTo>
                  <a:cubicBezTo>
                    <a:pt x="737728" y="115632"/>
                    <a:pt x="722205" y="122062"/>
                    <a:pt x="706018" y="122062"/>
                  </a:cubicBezTo>
                  <a:lnTo>
                    <a:pt x="61031" y="122062"/>
                  </a:lnTo>
                  <a:cubicBezTo>
                    <a:pt x="44845" y="122062"/>
                    <a:pt x="29321" y="115632"/>
                    <a:pt x="17876" y="104186"/>
                  </a:cubicBezTo>
                  <a:cubicBezTo>
                    <a:pt x="6430" y="92741"/>
                    <a:pt x="0" y="77217"/>
                    <a:pt x="0" y="61031"/>
                  </a:cubicBezTo>
                  <a:lnTo>
                    <a:pt x="0" y="61031"/>
                  </a:lnTo>
                  <a:cubicBezTo>
                    <a:pt x="0" y="44845"/>
                    <a:pt x="6430" y="29321"/>
                    <a:pt x="17876" y="17876"/>
                  </a:cubicBezTo>
                  <a:cubicBezTo>
                    <a:pt x="29321" y="6430"/>
                    <a:pt x="44845" y="0"/>
                    <a:pt x="61031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767049" cy="150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17"/>
                </a:lnSpc>
                <a:spcBef>
                  <a:spcPct val="0"/>
                </a:spcBef>
              </a:pPr>
              <a:r>
                <a:rPr lang="en-US" sz="1155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Lectures recommandées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362950" y="5131706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62950" y="6824499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4"/>
                </a:lnTo>
                <a:lnTo>
                  <a:pt x="0" y="28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86763" y="8585863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417757" y="7289890"/>
            <a:ext cx="2140339" cy="302496"/>
            <a:chOff x="0" y="0"/>
            <a:chExt cx="767049" cy="108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7049" cy="108408"/>
            </a:xfrm>
            <a:custGeom>
              <a:avLst/>
              <a:gdLst/>
              <a:ahLst/>
              <a:cxnLst/>
              <a:rect r="r" b="b" t="t" l="l"/>
              <a:pathLst>
                <a:path h="108408" w="767049">
                  <a:moveTo>
                    <a:pt x="54204" y="0"/>
                  </a:moveTo>
                  <a:lnTo>
                    <a:pt x="712845" y="0"/>
                  </a:lnTo>
                  <a:cubicBezTo>
                    <a:pt x="742781" y="0"/>
                    <a:pt x="767049" y="24268"/>
                    <a:pt x="767049" y="54204"/>
                  </a:cubicBezTo>
                  <a:lnTo>
                    <a:pt x="767049" y="54204"/>
                  </a:lnTo>
                  <a:cubicBezTo>
                    <a:pt x="767049" y="84140"/>
                    <a:pt x="742781" y="108408"/>
                    <a:pt x="712845" y="108408"/>
                  </a:cubicBezTo>
                  <a:lnTo>
                    <a:pt x="54204" y="108408"/>
                  </a:lnTo>
                  <a:cubicBezTo>
                    <a:pt x="24268" y="108408"/>
                    <a:pt x="0" y="84140"/>
                    <a:pt x="0" y="54204"/>
                  </a:cubicBezTo>
                  <a:lnTo>
                    <a:pt x="0" y="54204"/>
                  </a:lnTo>
                  <a:cubicBezTo>
                    <a:pt x="0" y="24268"/>
                    <a:pt x="24268" y="0"/>
                    <a:pt x="54204" y="0"/>
                  </a:cubicBezTo>
                  <a:close/>
                </a:path>
              </a:pathLst>
            </a:custGeom>
            <a:solidFill>
              <a:srgbClr val="191919"/>
            </a:solidFill>
            <a:ln w="19050" cap="sq">
              <a:gradFill>
                <a:gsLst>
                  <a:gs pos="0">
                    <a:srgbClr val="043382">
                      <a:alpha val="100000"/>
                    </a:srgbClr>
                  </a:gs>
                  <a:gs pos="50000">
                    <a:srgbClr val="043382">
                      <a:alpha val="100000"/>
                    </a:srgbClr>
                  </a:gs>
                  <a:gs pos="100000">
                    <a:srgbClr val="0774B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767049" cy="117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197"/>
                </a:lnSpc>
                <a:spcBef>
                  <a:spcPct val="0"/>
                </a:spcBef>
              </a:pPr>
              <a:r>
                <a:rPr lang="en-US" b="true" sz="855">
                  <a:solidFill>
                    <a:srgbClr val="FFFFFF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Applications pratiques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86763" y="3390938"/>
            <a:ext cx="270827" cy="283184"/>
          </a:xfrm>
          <a:custGeom>
            <a:avLst/>
            <a:gdLst/>
            <a:ahLst/>
            <a:cxnLst/>
            <a:rect r="r" b="b" t="t" l="l"/>
            <a:pathLst>
              <a:path h="283184" w="270827">
                <a:moveTo>
                  <a:pt x="0" y="0"/>
                </a:moveTo>
                <a:lnTo>
                  <a:pt x="270827" y="0"/>
                </a:lnTo>
                <a:lnTo>
                  <a:pt x="270827" y="283183"/>
                </a:lnTo>
                <a:lnTo>
                  <a:pt x="0" y="2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276887" y="8964378"/>
            <a:ext cx="854118" cy="1327263"/>
          </a:xfrm>
          <a:custGeom>
            <a:avLst/>
            <a:gdLst/>
            <a:ahLst/>
            <a:cxnLst/>
            <a:rect r="r" b="b" t="t" l="l"/>
            <a:pathLst>
              <a:path h="1327263" w="854118">
                <a:moveTo>
                  <a:pt x="0" y="0"/>
                </a:moveTo>
                <a:lnTo>
                  <a:pt x="854118" y="0"/>
                </a:lnTo>
                <a:lnTo>
                  <a:pt x="854118" y="1327263"/>
                </a:lnTo>
                <a:lnTo>
                  <a:pt x="0" y="1327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339" t="0" r="-29056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258132" y="7274907"/>
            <a:ext cx="866392" cy="1188874"/>
          </a:xfrm>
          <a:custGeom>
            <a:avLst/>
            <a:gdLst/>
            <a:ahLst/>
            <a:cxnLst/>
            <a:rect r="r" b="b" t="t" l="l"/>
            <a:pathLst>
              <a:path h="1188874" w="866392">
                <a:moveTo>
                  <a:pt x="0" y="0"/>
                </a:moveTo>
                <a:lnTo>
                  <a:pt x="866392" y="0"/>
                </a:lnTo>
                <a:lnTo>
                  <a:pt x="866392" y="1188874"/>
                </a:lnTo>
                <a:lnTo>
                  <a:pt x="0" y="11888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29172" y="5427015"/>
            <a:ext cx="816230" cy="1269692"/>
          </a:xfrm>
          <a:custGeom>
            <a:avLst/>
            <a:gdLst/>
            <a:ahLst/>
            <a:cxnLst/>
            <a:rect r="r" b="b" t="t" l="l"/>
            <a:pathLst>
              <a:path h="1269692" w="816230">
                <a:moveTo>
                  <a:pt x="0" y="0"/>
                </a:moveTo>
                <a:lnTo>
                  <a:pt x="816230" y="0"/>
                </a:lnTo>
                <a:lnTo>
                  <a:pt x="816230" y="1269692"/>
                </a:lnTo>
                <a:lnTo>
                  <a:pt x="0" y="12696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229172" y="3747266"/>
            <a:ext cx="778789" cy="1238630"/>
          </a:xfrm>
          <a:custGeom>
            <a:avLst/>
            <a:gdLst/>
            <a:ahLst/>
            <a:cxnLst/>
            <a:rect r="r" b="b" t="t" l="l"/>
            <a:pathLst>
              <a:path h="1238630" w="778789">
                <a:moveTo>
                  <a:pt x="0" y="0"/>
                </a:moveTo>
                <a:lnTo>
                  <a:pt x="778788" y="0"/>
                </a:lnTo>
                <a:lnTo>
                  <a:pt x="778788" y="1238630"/>
                </a:lnTo>
                <a:lnTo>
                  <a:pt x="0" y="12386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364992" y="7761848"/>
            <a:ext cx="2995269" cy="1173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Rédiger une charte de valeurs personnelles et l’encadrer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Identifier et analyser une situation récente de la vie quotidienne où la charte a été appliquée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Déterminer un temps hebdomadaire de rappel et révision de sa charte personnelle </a:t>
            </a:r>
          </a:p>
          <a:p>
            <a:pPr algn="l" marL="187457" indent="-93729" lvl="1">
              <a:lnSpc>
                <a:spcPts val="1215"/>
              </a:lnSpc>
              <a:buFont typeface="Arial"/>
              <a:buChar char="•"/>
            </a:pPr>
            <a:r>
              <a:rPr lang="en-US" b="true" sz="868" i="true">
                <a:solidFill>
                  <a:srgbClr val="042B6B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S’entraîner à instaurer des cadres délibératifs de discussion, lors de situations sociales quotidiennes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10333" y="3243360"/>
            <a:ext cx="3870790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L’éternel retour Nietzschéen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Assumer pleinement ses choix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 plier à l’existence avec un pourquoi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407106" y="3002266"/>
            <a:ext cx="2929733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L’éthique personnelle et les conflits de valeur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12994" y="1310611"/>
            <a:ext cx="4758296" cy="38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4"/>
              </a:lnSpc>
              <a:spcBef>
                <a:spcPct val="0"/>
              </a:spcBef>
            </a:pPr>
            <a:r>
              <a:rPr lang="en-US" sz="287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CONTENU DÉTAILLÉ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310333" y="4164781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Devenir l’auteur de sa propre vie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Fixer son regard d’enfance éternellement 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Être par la leçon tirée de chaque expérience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407106" y="3919214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responsabilité et la constance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310333" y="5535671"/>
            <a:ext cx="3493667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Ancrer son système de valeurs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Les conflits de valeurs en société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Comprendre l’approche délibérative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07106" y="5294577"/>
            <a:ext cx="2672481" cy="1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4"/>
              </a:lnSpc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La vertu et la vie bonne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364992" y="6564139"/>
            <a:ext cx="4067673" cy="53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stabilité du cadre moral individuel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 musique comme guide</a:t>
            </a:r>
          </a:p>
          <a:p>
            <a:pPr algn="l" marL="227153" indent="-113577" lvl="1">
              <a:lnSpc>
                <a:spcPts val="1472"/>
              </a:lnSpc>
              <a:buFont typeface="Arial"/>
              <a:buChar char="•"/>
            </a:pPr>
            <a:r>
              <a:rPr lang="en-US" sz="1052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Appréhender l’ambiguïté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461765" y="6137597"/>
            <a:ext cx="2929733" cy="36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44"/>
              </a:lnSpc>
              <a:spcBef>
                <a:spcPct val="0"/>
              </a:spcBef>
            </a:pPr>
            <a:r>
              <a:rPr lang="en-US" sz="1032" i="true">
                <a:solidFill>
                  <a:srgbClr val="010101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Respecter l’existence comme terreau commun d’activités humaines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20463" y="517639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Beauvoir,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Pour une morale de l’ambiguïté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20463" y="6816636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Henry David Thoreau,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Walden où la vie dans les bois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44276" y="8568556"/>
            <a:ext cx="2212143" cy="291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Cornel West,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Démocratie &amp; Ethique prophétique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20463" y="3441676"/>
            <a:ext cx="2212143" cy="14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5"/>
              </a:lnSpc>
            </a:pPr>
            <a:r>
              <a:rPr lang="en-US" sz="86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A. Schweitzer, </a:t>
            </a:r>
            <a:r>
              <a:rPr lang="en-US" sz="868" i="true" b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Révérence pour la vie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1281871" y="1136663"/>
            <a:ext cx="755626" cy="944533"/>
          </a:xfrm>
          <a:custGeom>
            <a:avLst/>
            <a:gdLst/>
            <a:ahLst/>
            <a:cxnLst/>
            <a:rect r="r" b="b" t="t" l="l"/>
            <a:pathLst>
              <a:path h="944533" w="755626">
                <a:moveTo>
                  <a:pt x="0" y="0"/>
                </a:moveTo>
                <a:lnTo>
                  <a:pt x="755627" y="0"/>
                </a:lnTo>
                <a:lnTo>
                  <a:pt x="755627" y="944533"/>
                </a:lnTo>
                <a:lnTo>
                  <a:pt x="0" y="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DAGp2V8PbFI</dc:identifier>
  <dcterms:modified xsi:type="dcterms:W3CDTF">2011-08-01T06:04:30Z</dcterms:modified>
  <cp:revision>1</cp:revision>
  <dc:title>ART &amp; RELIGION</dc:title>
</cp:coreProperties>
</file>