
<file path=[Content_Types].xml><?xml version="1.0" encoding="utf-8"?>
<Types xmlns="http://schemas.openxmlformats.org/package/2006/content-types">
  <Default ContentType="application/vnd.openxmlformats-officedocument.oleObject" Extension="bin"/>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Open Sans Bold" charset="1" panose="020B0806030504020204"/>
      <p:regular r:id="rId29"/>
    </p:embeddedFont>
    <p:embeddedFont>
      <p:font typeface="Open Sans" charset="1" panose="020B0606030504020204"/>
      <p:regular r:id="rId30"/>
    </p:embeddedFont>
    <p:embeddedFont>
      <p:font typeface="Roboto Italics" charset="1" panose="02000000000000000000"/>
      <p:regular r:id="rId35"/>
    </p:embeddedFont>
    <p:embeddedFont>
      <p:font typeface="Roboto" charset="1" panose="0200000000000000000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notesMasters/notesMaster1.xml" Type="http://schemas.openxmlformats.org/officeDocument/2006/relationships/notesMaster"/><Relationship Id="rId32" Target="theme/theme2.xml" Type="http://schemas.openxmlformats.org/officeDocument/2006/relationships/theme"/><Relationship Id="rId33" Target="notesSlides/notesSlide1.xml" Type="http://schemas.openxmlformats.org/officeDocument/2006/relationships/notesSlide"/><Relationship Id="rId34" Target="notesSlides/notesSlide2.xml" Type="http://schemas.openxmlformats.org/officeDocument/2006/relationships/notesSlide"/><Relationship Id="rId35" Target="fonts/font35.fntdata" Type="http://schemas.openxmlformats.org/officeDocument/2006/relationships/font"/><Relationship Id="rId36" Target="fonts/font36.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34.png" Type="http://schemas.openxmlformats.org/officeDocument/2006/relationships/image"/><Relationship Id="rId7" Target="../media/image35.png" Type="http://schemas.openxmlformats.org/officeDocument/2006/relationships/image"/><Relationship Id="rId8" Target="../embeddings/oleObject13.bin" Type="http://schemas.openxmlformats.org/officeDocument/2006/relationships/oleObjec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embeddings/oleObject15.bin" Type="http://schemas.openxmlformats.org/officeDocument/2006/relationships/oleObject"/><Relationship Id="rId11" Target="../media/image38.png" Type="http://schemas.openxmlformats.org/officeDocument/2006/relationships/image"/><Relationship Id="rId12" Target="../embeddings/oleObject16.bin" Type="http://schemas.openxmlformats.org/officeDocument/2006/relationships/oleObject"/><Relationship Id="rId13" Target="../media/image39.png" Type="http://schemas.openxmlformats.org/officeDocument/2006/relationships/image"/><Relationship Id="rId14" Target="../embeddings/oleObject17.bin" Type="http://schemas.openxmlformats.org/officeDocument/2006/relationships/oleObject"/><Relationship Id="rId15" Target="../media/image40.png" Type="http://schemas.openxmlformats.org/officeDocument/2006/relationships/image"/><Relationship Id="rId16" Target="../embeddings/oleObject18.bin" Type="http://schemas.openxmlformats.org/officeDocument/2006/relationships/oleObject"/><Relationship Id="rId17" Target="../media/image41.png" Type="http://schemas.openxmlformats.org/officeDocument/2006/relationships/image"/><Relationship Id="rId18" Target="../embeddings/oleObject19.bin" Type="http://schemas.openxmlformats.org/officeDocument/2006/relationships/oleObjec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34.png" Type="http://schemas.openxmlformats.org/officeDocument/2006/relationships/image"/><Relationship Id="rId7" Target="../media/image36.png" Type="http://schemas.openxmlformats.org/officeDocument/2006/relationships/image"/><Relationship Id="rId8" Target="../embeddings/oleObject14.bin" Type="http://schemas.openxmlformats.org/officeDocument/2006/relationships/oleObject"/><Relationship Id="rId9" Target="../media/image3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42.png" Type="http://schemas.openxmlformats.org/officeDocument/2006/relationships/image"/><Relationship Id="rId7" Target="../embeddings/oleObject20.bin" Type="http://schemas.openxmlformats.org/officeDocument/2006/relationships/oleObject"/><Relationship Id="rId8" Target="../media/image4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44.png" Type="http://schemas.openxmlformats.org/officeDocument/2006/relationships/image"/><Relationship Id="rId7" Target="../embeddings/oleObject21.bin" Type="http://schemas.openxmlformats.org/officeDocument/2006/relationships/oleObject"/><Relationship Id="rId8" Target="../media/image45.png" Type="http://schemas.openxmlformats.org/officeDocument/2006/relationships/image"/><Relationship Id="rId9" Target="../embeddings/oleObject22.bin" Type="http://schemas.openxmlformats.org/officeDocument/2006/relationships/oleObjec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47.png" Type="http://schemas.openxmlformats.org/officeDocument/2006/relationships/image"/><Relationship Id="rId7" Target="../media/image48.png" Type="http://schemas.openxmlformats.org/officeDocument/2006/relationships/image"/><Relationship Id="rId8" Target="../embeddings/oleObject23.bin" Type="http://schemas.openxmlformats.org/officeDocument/2006/relationships/oleObjec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embeddings/oleObject25.bin" Type="http://schemas.openxmlformats.org/officeDocument/2006/relationships/oleObject"/><Relationship Id="rId11" Target="../media/image51.png" Type="http://schemas.openxmlformats.org/officeDocument/2006/relationships/image"/><Relationship Id="rId12" Target="../embeddings/oleObject26.bin" Type="http://schemas.openxmlformats.org/officeDocument/2006/relationships/oleObjec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47.png" Type="http://schemas.openxmlformats.org/officeDocument/2006/relationships/image"/><Relationship Id="rId7" Target="../media/image49.png" Type="http://schemas.openxmlformats.org/officeDocument/2006/relationships/image"/><Relationship Id="rId8" Target="../embeddings/oleObject24.bin" Type="http://schemas.openxmlformats.org/officeDocument/2006/relationships/oleObject"/><Relationship Id="rId9" Target="../media/image5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2.png" Type="http://schemas.openxmlformats.org/officeDocument/2006/relationships/image"/><Relationship Id="rId7" Target="../embeddings/oleObject27.bin" Type="http://schemas.openxmlformats.org/officeDocument/2006/relationships/oleObject"/><Relationship Id="rId8" Target="../media/image5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4.png" Type="http://schemas.openxmlformats.org/officeDocument/2006/relationships/image"/><Relationship Id="rId7" Target="../embeddings/oleObject28.bin" Type="http://schemas.openxmlformats.org/officeDocument/2006/relationships/oleObject"/><Relationship Id="rId8" Target="../media/image55.png" Type="http://schemas.openxmlformats.org/officeDocument/2006/relationships/image"/><Relationship Id="rId9" Target="../embeddings/oleObject29.bin" Type="http://schemas.openxmlformats.org/officeDocument/2006/relationships/oleObjec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7.png" Type="http://schemas.openxmlformats.org/officeDocument/2006/relationships/image"/><Relationship Id="rId7" Target="../media/image58.png" Type="http://schemas.openxmlformats.org/officeDocument/2006/relationships/image"/><Relationship Id="rId8" Target="../embeddings/oleObject30.bin" Type="http://schemas.openxmlformats.org/officeDocument/2006/relationships/oleObjec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59.png" Type="http://schemas.openxmlformats.org/officeDocument/2006/relationships/image"/><Relationship Id="rId7" Target="../embeddings/oleObject31.bin" Type="http://schemas.openxmlformats.org/officeDocument/2006/relationships/oleObject"/><Relationship Id="rId8" Target="../media/image60.png" Type="http://schemas.openxmlformats.org/officeDocument/2006/relationships/image"/><Relationship Id="rId9" Target="../embeddings/oleObject32.bin" Type="http://schemas.openxmlformats.org/officeDocument/2006/relationships/oleObjec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17.png" Type="http://schemas.openxmlformats.org/officeDocument/2006/relationships/image"/><Relationship Id="rId15" Target="../media/image18.png" Type="http://schemas.openxmlformats.org/officeDocument/2006/relationships/image"/><Relationship Id="rId16" Target="../embeddings/oleObject1.bin" Type="http://schemas.openxmlformats.org/officeDocument/2006/relationships/oleObject"/><Relationship Id="rId17" Target="../media/image5.png" Type="http://schemas.openxmlformats.org/officeDocument/2006/relationships/image"/><Relationship Id="rId18" Target="../media/image6.png" Type="http://schemas.openxmlformats.org/officeDocument/2006/relationships/image"/><Relationship Id="rId19" Target="../media/image19.png" Type="http://schemas.openxmlformats.org/officeDocument/2006/relationships/image"/><Relationship Id="rId2" Target="../notesSlides/notesSlide1.xml" Type="http://schemas.openxmlformats.org/officeDocument/2006/relationships/notesSlide"/><Relationship Id="rId3" Target="../media/image8.pn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61.png" Type="http://schemas.openxmlformats.org/officeDocument/2006/relationships/image"/><Relationship Id="rId7" Target="../embeddings/oleObject33.bin" Type="http://schemas.openxmlformats.org/officeDocument/2006/relationships/oleObject"/><Relationship Id="rId8" Target="../media/image6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63.png" Type="http://schemas.openxmlformats.org/officeDocument/2006/relationships/image"/><Relationship Id="rId7" Target="../embeddings/oleObject34.bin" Type="http://schemas.openxmlformats.org/officeDocument/2006/relationships/oleObject"/><Relationship Id="rId8" Target="../media/image64.png" Type="http://schemas.openxmlformats.org/officeDocument/2006/relationships/image"/><Relationship Id="rId9" Target="../embeddings/oleObject35.bin" Type="http://schemas.openxmlformats.org/officeDocument/2006/relationships/oleObjec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65.png" Type="http://schemas.openxmlformats.org/officeDocument/2006/relationships/image"/><Relationship Id="rId7" Target="../embeddings/oleObject36.bin" Type="http://schemas.openxmlformats.org/officeDocument/2006/relationships/oleObject"/><Relationship Id="rId8" Target="../media/image6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11" Target="../embeddings/oleObject39.bin" Type="http://schemas.openxmlformats.org/officeDocument/2006/relationships/oleObject"/><Relationship Id="rId12" Target="../media/image66.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67.png" Type="http://schemas.openxmlformats.org/officeDocument/2006/relationships/image"/><Relationship Id="rId7" Target="../embeddings/oleObject37.bin" Type="http://schemas.openxmlformats.org/officeDocument/2006/relationships/oleObject"/><Relationship Id="rId8" Target="../media/image68.png" Type="http://schemas.openxmlformats.org/officeDocument/2006/relationships/image"/><Relationship Id="rId9" Target="../embeddings/oleObject38.bin" Type="http://schemas.openxmlformats.org/officeDocument/2006/relationships/oleObjec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14" Target="../media/image5.png" Type="http://schemas.openxmlformats.org/officeDocument/2006/relationships/image"/><Relationship Id="rId15" Target="../media/image6.png" Type="http://schemas.openxmlformats.org/officeDocument/2006/relationships/image"/><Relationship Id="rId16" Target="../media/image19.png" Type="http://schemas.openxmlformats.org/officeDocument/2006/relationships/image"/><Relationship Id="rId17" Target="../media/image20.png" Type="http://schemas.openxmlformats.org/officeDocument/2006/relationships/image"/><Relationship Id="rId18" Target="../embeddings/oleObject2.bin" Type="http://schemas.openxmlformats.org/officeDocument/2006/relationships/oleObject"/><Relationship Id="rId2" Target="../notesSlides/notesSlide2.xml" Type="http://schemas.openxmlformats.org/officeDocument/2006/relationships/notesSlide"/><Relationship Id="rId3" Target="../media/image8.pn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 Id="rId8" Target="../embeddings/oleObject3.bin" Type="http://schemas.openxmlformats.org/officeDocument/2006/relationships/oleObjec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embeddings/oleObject6.bin" Type="http://schemas.openxmlformats.org/officeDocument/2006/relationships/oleObject"/><Relationship Id="rId12" Target="../media/image21.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23.png" Type="http://schemas.openxmlformats.org/officeDocument/2006/relationships/image"/><Relationship Id="rId7" Target="../embeddings/oleObject4.bin" Type="http://schemas.openxmlformats.org/officeDocument/2006/relationships/oleObject"/><Relationship Id="rId8" Target="../media/image24.png" Type="http://schemas.openxmlformats.org/officeDocument/2006/relationships/image"/><Relationship Id="rId9" Target="../embeddings/oleObject5.bin" Type="http://schemas.openxmlformats.org/officeDocument/2006/relationships/oleObjec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26.png" Type="http://schemas.openxmlformats.org/officeDocument/2006/relationships/image"/><Relationship Id="rId7" Target="../embeddings/oleObject7.bin" Type="http://schemas.openxmlformats.org/officeDocument/2006/relationships/oleObject"/><Relationship Id="rId8" Target="../media/image2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28.png" Type="http://schemas.openxmlformats.org/officeDocument/2006/relationships/image"/><Relationship Id="rId7" Target="../embeddings/oleObject8.bin" Type="http://schemas.openxmlformats.org/officeDocument/2006/relationships/oleObject"/><Relationship Id="rId8" Target="../media/image29.png" Type="http://schemas.openxmlformats.org/officeDocument/2006/relationships/image"/><Relationship Id="rId9" Target="../embeddings/oleObject9.bin" Type="http://schemas.openxmlformats.org/officeDocument/2006/relationships/oleObjec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30.png" Type="http://schemas.openxmlformats.org/officeDocument/2006/relationships/image"/><Relationship Id="rId7" Target="../media/image31.png" Type="http://schemas.openxmlformats.org/officeDocument/2006/relationships/image"/><Relationship Id="rId8" Target="../embeddings/oleObject10.bin" Type="http://schemas.openxmlformats.org/officeDocument/2006/relationships/oleObjec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jpeg" Type="http://schemas.openxmlformats.org/officeDocument/2006/relationships/image"/><Relationship Id="rId6" Target="../media/image32.png" Type="http://schemas.openxmlformats.org/officeDocument/2006/relationships/image"/><Relationship Id="rId7" Target="../embeddings/oleObject11.bin" Type="http://schemas.openxmlformats.org/officeDocument/2006/relationships/oleObject"/><Relationship Id="rId8" Target="../media/image33.png" Type="http://schemas.openxmlformats.org/officeDocument/2006/relationships/image"/><Relationship Id="rId9" Target="../embeddings/oleObject12.bin" Type="http://schemas.openxmlformats.org/officeDocument/2006/relationships/oleObject"/></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sp>
        <p:nvSpPr>
          <p:cNvPr name="Freeform 10" id="10"/>
          <p:cNvSpPr/>
          <p:nvPr/>
        </p:nvSpPr>
        <p:spPr>
          <a:xfrm flipH="false" flipV="false" rot="5400000">
            <a:off x="14266061" y="1651571"/>
            <a:ext cx="3612166" cy="2366423"/>
          </a:xfrm>
          <a:custGeom>
            <a:avLst/>
            <a:gdLst/>
            <a:ahLst/>
            <a:cxnLst/>
            <a:rect r="r" b="b" t="t" l="l"/>
            <a:pathLst>
              <a:path h="2366423" w="3612166">
                <a:moveTo>
                  <a:pt x="0" y="0"/>
                </a:moveTo>
                <a:lnTo>
                  <a:pt x="3612166" y="0"/>
                </a:lnTo>
                <a:lnTo>
                  <a:pt x="3612166" y="2366423"/>
                </a:lnTo>
                <a:lnTo>
                  <a:pt x="0" y="2366423"/>
                </a:lnTo>
                <a:lnTo>
                  <a:pt x="0" y="0"/>
                </a:lnTo>
                <a:close/>
              </a:path>
            </a:pathLst>
          </a:custGeom>
          <a:blipFill>
            <a:blip r:embed="rId6"/>
            <a:stretch>
              <a:fillRect l="0" t="-10675" r="0" b="-10675"/>
            </a:stretch>
          </a:blipFill>
        </p:spPr>
      </p:sp>
      <p:grpSp>
        <p:nvGrpSpPr>
          <p:cNvPr name="Group 11" id="11"/>
          <p:cNvGrpSpPr/>
          <p:nvPr/>
        </p:nvGrpSpPr>
        <p:grpSpPr>
          <a:xfrm rot="0">
            <a:off x="16648596" y="2179627"/>
            <a:ext cx="5327005" cy="968121"/>
            <a:chOff x="0" y="0"/>
            <a:chExt cx="2023674" cy="367779"/>
          </a:xfrm>
        </p:grpSpPr>
        <p:sp>
          <p:nvSpPr>
            <p:cNvPr name="Freeform 12" id="12"/>
            <p:cNvSpPr/>
            <p:nvPr/>
          </p:nvSpPr>
          <p:spPr>
            <a:xfrm flipH="false" flipV="false" rot="0">
              <a:off x="0" y="0"/>
              <a:ext cx="2023674" cy="367779"/>
            </a:xfrm>
            <a:custGeom>
              <a:avLst/>
              <a:gdLst/>
              <a:ahLst/>
              <a:cxnLst/>
              <a:rect r="r" b="b" t="t" l="l"/>
              <a:pathLst>
                <a:path h="367779" w="2023674">
                  <a:moveTo>
                    <a:pt x="0" y="0"/>
                  </a:moveTo>
                  <a:lnTo>
                    <a:pt x="2023674" y="0"/>
                  </a:lnTo>
                  <a:lnTo>
                    <a:pt x="2023674" y="367779"/>
                  </a:lnTo>
                  <a:lnTo>
                    <a:pt x="0" y="367779"/>
                  </a:lnTo>
                  <a:close/>
                </a:path>
              </a:pathLst>
            </a:custGeom>
            <a:gradFill rotWithShape="true">
              <a:gsLst>
                <a:gs pos="0">
                  <a:srgbClr val="050A30">
                    <a:alpha val="100000"/>
                  </a:srgbClr>
                </a:gs>
                <a:gs pos="100000">
                  <a:srgbClr val="2674C0">
                    <a:alpha val="100000"/>
                  </a:srgbClr>
                </a:gs>
              </a:gsLst>
              <a:lin ang="0"/>
            </a:gradFill>
          </p:spPr>
        </p:sp>
        <p:sp>
          <p:nvSpPr>
            <p:cNvPr name="TextBox 13" id="13"/>
            <p:cNvSpPr txBox="true"/>
            <p:nvPr/>
          </p:nvSpPr>
          <p:spPr>
            <a:xfrm>
              <a:off x="0" y="-47625"/>
              <a:ext cx="2023674" cy="415404"/>
            </a:xfrm>
            <a:prstGeom prst="rect">
              <a:avLst/>
            </a:prstGeom>
          </p:spPr>
          <p:txBody>
            <a:bodyPr anchor="ctr" rtlCol="false" tIns="23987" lIns="23987" bIns="23987" rIns="23987"/>
            <a:lstStyle/>
            <a:p>
              <a:pPr algn="ctr">
                <a:lnSpc>
                  <a:spcPts val="2659"/>
                </a:lnSpc>
              </a:pPr>
            </a:p>
          </p:txBody>
        </p:sp>
      </p:grpSp>
      <p:sp>
        <p:nvSpPr>
          <p:cNvPr name="Freeform 14" id="14"/>
          <p:cNvSpPr/>
          <p:nvPr/>
        </p:nvSpPr>
        <p:spPr>
          <a:xfrm flipH="false" flipV="false" rot="0">
            <a:off x="14888933" y="1388779"/>
            <a:ext cx="2448808" cy="2448808"/>
          </a:xfrm>
          <a:custGeom>
            <a:avLst/>
            <a:gdLst/>
            <a:ahLst/>
            <a:cxnLst/>
            <a:rect r="r" b="b" t="t" l="l"/>
            <a:pathLst>
              <a:path h="2448808" w="2448808">
                <a:moveTo>
                  <a:pt x="0" y="0"/>
                </a:moveTo>
                <a:lnTo>
                  <a:pt x="2448808" y="0"/>
                </a:lnTo>
                <a:lnTo>
                  <a:pt x="2448808" y="2448809"/>
                </a:lnTo>
                <a:lnTo>
                  <a:pt x="0" y="2448809"/>
                </a:lnTo>
                <a:lnTo>
                  <a:pt x="0" y="0"/>
                </a:lnTo>
                <a:close/>
              </a:path>
            </a:pathLst>
          </a:custGeom>
          <a:blipFill>
            <a:blip r:embed="rId7"/>
            <a:stretch>
              <a:fillRect l="0" t="0" r="0" b="0"/>
            </a:stretch>
          </a:blipFill>
        </p:spPr>
      </p:sp>
      <p:sp>
        <p:nvSpPr>
          <p:cNvPr name="Freeform 15" id="15"/>
          <p:cNvSpPr/>
          <p:nvPr/>
        </p:nvSpPr>
        <p:spPr>
          <a:xfrm flipH="false" flipV="false" rot="0">
            <a:off x="5359156" y="1141714"/>
            <a:ext cx="7569687" cy="7569687"/>
          </a:xfrm>
          <a:custGeom>
            <a:avLst/>
            <a:gdLst/>
            <a:ahLst/>
            <a:cxnLst/>
            <a:rect r="r" b="b" t="t" l="l"/>
            <a:pathLst>
              <a:path h="7569687" w="7569687">
                <a:moveTo>
                  <a:pt x="0" y="0"/>
                </a:moveTo>
                <a:lnTo>
                  <a:pt x="7569688" y="0"/>
                </a:lnTo>
                <a:lnTo>
                  <a:pt x="7569688" y="7569688"/>
                </a:lnTo>
                <a:lnTo>
                  <a:pt x="0" y="7569688"/>
                </a:lnTo>
                <a:lnTo>
                  <a:pt x="0" y="0"/>
                </a:lnTo>
                <a:close/>
              </a:path>
            </a:pathLst>
          </a:custGeom>
          <a:blipFill>
            <a:blip r:embed="rId8">
              <a:alphaModFix amt="27000"/>
            </a:blip>
            <a:stretch>
              <a:fillRect l="0" t="0" r="0" b="0"/>
            </a:stretch>
          </a:blipFill>
        </p:spPr>
      </p:sp>
      <p:sp>
        <p:nvSpPr>
          <p:cNvPr name="TextBox 16" id="16"/>
          <p:cNvSpPr txBox="true"/>
          <p:nvPr/>
        </p:nvSpPr>
        <p:spPr>
          <a:xfrm rot="0">
            <a:off x="1182485" y="6853814"/>
            <a:ext cx="9050395" cy="572225"/>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AGENTS IA AU SERVICE DU POLITIQUE</a:t>
            </a:r>
          </a:p>
        </p:txBody>
      </p:sp>
      <p:sp>
        <p:nvSpPr>
          <p:cNvPr name="TextBox 17" id="17"/>
          <p:cNvSpPr txBox="true"/>
          <p:nvPr/>
        </p:nvSpPr>
        <p:spPr>
          <a:xfrm rot="0">
            <a:off x="1182485" y="7359364"/>
            <a:ext cx="7982187" cy="563880"/>
          </a:xfrm>
          <a:prstGeom prst="rect">
            <a:avLst/>
          </a:prstGeom>
        </p:spPr>
        <p:txBody>
          <a:bodyPr anchor="t" rtlCol="false" tIns="0" lIns="0" bIns="0" rIns="0">
            <a:spAutoFit/>
          </a:bodyPr>
          <a:lstStyle/>
          <a:p>
            <a:pPr algn="l">
              <a:lnSpc>
                <a:spcPts val="4620"/>
              </a:lnSpc>
            </a:pPr>
            <a:r>
              <a:rPr lang="en-US" sz="3300" b="true">
                <a:solidFill>
                  <a:srgbClr val="000000"/>
                </a:solidFill>
                <a:latin typeface="Open Sans Bold"/>
                <a:ea typeface="Open Sans Bold"/>
                <a:cs typeface="Open Sans Bold"/>
                <a:sym typeface="Open Sans Bold"/>
              </a:rPr>
              <a:t>La recherche action en outils</a:t>
            </a:r>
          </a:p>
        </p:txBody>
      </p:sp>
      <p:sp>
        <p:nvSpPr>
          <p:cNvPr name="TextBox 18" id="18"/>
          <p:cNvSpPr txBox="true"/>
          <p:nvPr/>
        </p:nvSpPr>
        <p:spPr>
          <a:xfrm rot="0">
            <a:off x="1182485" y="8079311"/>
            <a:ext cx="10613876" cy="372745"/>
          </a:xfrm>
          <a:prstGeom prst="rect">
            <a:avLst/>
          </a:prstGeom>
        </p:spPr>
        <p:txBody>
          <a:bodyPr anchor="t" rtlCol="false" tIns="0" lIns="0" bIns="0" rIns="0">
            <a:spAutoFit/>
          </a:bodyPr>
          <a:lstStyle/>
          <a:p>
            <a:pPr algn="l">
              <a:lnSpc>
                <a:spcPts val="3079"/>
              </a:lnSpc>
            </a:pPr>
            <a:r>
              <a:rPr lang="en-US" sz="2199">
                <a:solidFill>
                  <a:srgbClr val="000000"/>
                </a:solidFill>
                <a:latin typeface="Open Sans"/>
                <a:ea typeface="Open Sans"/>
                <a:cs typeface="Open Sans"/>
                <a:sym typeface="Open Sans"/>
              </a:rPr>
              <a:t>Des méthodes de recherche à l’opérationnalisation</a:t>
            </a:r>
          </a:p>
        </p:txBody>
      </p:sp>
      <p:sp>
        <p:nvSpPr>
          <p:cNvPr name="TextBox 19" id="19"/>
          <p:cNvSpPr txBox="true"/>
          <p:nvPr/>
        </p:nvSpPr>
        <p:spPr>
          <a:xfrm rot="0">
            <a:off x="1028700" y="1000125"/>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sp>
        <p:nvSpPr>
          <p:cNvPr name="Freeform 10" id="10"/>
          <p:cNvSpPr/>
          <p:nvPr/>
        </p:nvSpPr>
        <p:spPr>
          <a:xfrm flipH="false" flipV="false" rot="0">
            <a:off x="11816333" y="1744960"/>
            <a:ext cx="5797541" cy="5563940"/>
          </a:xfrm>
          <a:custGeom>
            <a:avLst/>
            <a:gdLst/>
            <a:ahLst/>
            <a:cxnLst/>
            <a:rect r="r" b="b" t="t" l="l"/>
            <a:pathLst>
              <a:path h="5563940" w="5797541">
                <a:moveTo>
                  <a:pt x="0" y="0"/>
                </a:moveTo>
                <a:lnTo>
                  <a:pt x="5797541" y="0"/>
                </a:lnTo>
                <a:lnTo>
                  <a:pt x="5797541" y="5563940"/>
                </a:lnTo>
                <a:lnTo>
                  <a:pt x="0" y="5563940"/>
                </a:lnTo>
                <a:lnTo>
                  <a:pt x="0" y="0"/>
                </a:lnTo>
                <a:close/>
              </a:path>
            </a:pathLst>
          </a:custGeom>
          <a:blipFill>
            <a:blip r:embed="rId6">
              <a:alphaModFix amt="25000"/>
            </a:blip>
            <a:stretch>
              <a:fillRect l="-13695" t="-4919" r="-12230" b="-26293"/>
            </a:stretch>
          </a:blipFill>
        </p:spPr>
      </p:sp>
      <p:graphicFrame>
        <p:nvGraphicFramePr>
          <p:cNvPr name="Object 11" id="11"/>
          <p:cNvGraphicFramePr/>
          <p:nvPr/>
        </p:nvGraphicFramePr>
        <p:xfrm>
          <a:off x="1028700" y="5856919"/>
          <a:ext cx="3771900" cy="3771900"/>
        </p:xfrm>
        <a:graphic>
          <a:graphicData uri="http://schemas.openxmlformats.org/presentationml/2006/ole">
            <p:oleObj imgW="4521200" imgH="4521200" r:id="rId8" progId="Excel.Sheet.12" name="Worksheet">
              <p:embed/>
              <p:pic>
                <p:nvPicPr>
                  <p:cNvPr name="" id="0"/>
                  <p:cNvPicPr/>
                  <p:nvPr/>
                </p:nvPicPr>
                <p:blipFill>
                  <a:blip r:embed="rId7"/>
                  <a:stretch>
                    <a:fillRect/>
                  </a:stretch>
                </p:blipFill>
                <p:spPr>
                  <a:xfrm>
                    <a:off x="1270000" y="1270000"/>
                    <a:ext cx="1270000" cy="1270000"/>
                  </a:xfrm>
                  <a:prstGeom prst="rect"/>
                </p:spPr>
              </p:pic>
            </p:oleObj>
          </a:graphicData>
        </a:graphic>
      </p:graphicFrame>
      <p:sp>
        <p:nvSpPr>
          <p:cNvPr name="TextBox 12" id="12"/>
          <p:cNvSpPr txBox="true"/>
          <p:nvPr/>
        </p:nvSpPr>
        <p:spPr>
          <a:xfrm rot="0">
            <a:off x="1028700" y="2232005"/>
            <a:ext cx="10081186" cy="3262964"/>
          </a:xfrm>
          <a:prstGeom prst="rect">
            <a:avLst/>
          </a:prstGeom>
        </p:spPr>
        <p:txBody>
          <a:bodyPr anchor="t" rtlCol="false" tIns="0" lIns="0" bIns="0" rIns="0">
            <a:spAutoFit/>
          </a:bodyPr>
          <a:lstStyle/>
          <a:p>
            <a:pPr algn="just">
              <a:lnSpc>
                <a:spcPts val="2851"/>
              </a:lnSpc>
              <a:spcBef>
                <a:spcPct val="0"/>
              </a:spcBef>
            </a:pPr>
            <a:r>
              <a:rPr lang="en-US" sz="2036">
                <a:solidFill>
                  <a:srgbClr val="000000"/>
                </a:solidFill>
                <a:latin typeface="Roboto"/>
                <a:ea typeface="Roboto"/>
                <a:cs typeface="Roboto"/>
                <a:sym typeface="Roboto"/>
              </a:rPr>
              <a:t>I</a:t>
            </a:r>
            <a:r>
              <a:rPr lang="en-US" sz="2036">
                <a:solidFill>
                  <a:srgbClr val="000000"/>
                </a:solidFill>
                <a:latin typeface="Roboto"/>
                <a:ea typeface="Roboto"/>
                <a:cs typeface="Roboto"/>
                <a:sym typeface="Roboto"/>
              </a:rPr>
              <a:t>l permet de comprendre une situation avant d’agir, en mettant en cohérence :</a:t>
            </a:r>
          </a:p>
          <a:p>
            <a:pPr algn="just">
              <a:lnSpc>
                <a:spcPts val="2851"/>
              </a:lnSpc>
              <a:spcBef>
                <a:spcPct val="0"/>
              </a:spcBef>
            </a:pPr>
          </a:p>
          <a:p>
            <a:pPr algn="just" marL="439753" indent="-219876" lvl="1">
              <a:lnSpc>
                <a:spcPts val="2851"/>
              </a:lnSpc>
              <a:spcBef>
                <a:spcPct val="0"/>
              </a:spcBef>
              <a:buFont typeface="Arial"/>
              <a:buChar char="•"/>
            </a:pPr>
            <a:r>
              <a:rPr lang="en-US" sz="2036">
                <a:solidFill>
                  <a:srgbClr val="000000"/>
                </a:solidFill>
                <a:latin typeface="Roboto"/>
                <a:ea typeface="Roboto"/>
                <a:cs typeface="Roboto"/>
                <a:sym typeface="Roboto"/>
              </a:rPr>
              <a:t>les enjeux politiques et sociaux en présence,</a:t>
            </a:r>
          </a:p>
          <a:p>
            <a:pPr algn="just" marL="439753" indent="-219876" lvl="1">
              <a:lnSpc>
                <a:spcPts val="2851"/>
              </a:lnSpc>
              <a:spcBef>
                <a:spcPct val="0"/>
              </a:spcBef>
              <a:buFont typeface="Arial"/>
              <a:buChar char="•"/>
            </a:pPr>
            <a:r>
              <a:rPr lang="en-US" sz="2036">
                <a:solidFill>
                  <a:srgbClr val="000000"/>
                </a:solidFill>
                <a:latin typeface="Roboto"/>
                <a:ea typeface="Roboto"/>
                <a:cs typeface="Roboto"/>
                <a:sym typeface="Roboto"/>
              </a:rPr>
              <a:t>les cadres institutionnels et juridiques existants,</a:t>
            </a:r>
          </a:p>
          <a:p>
            <a:pPr algn="just" marL="439753" indent="-219876" lvl="1">
              <a:lnSpc>
                <a:spcPts val="2851"/>
              </a:lnSpc>
              <a:spcBef>
                <a:spcPct val="0"/>
              </a:spcBef>
              <a:buFont typeface="Arial"/>
              <a:buChar char="•"/>
            </a:pPr>
            <a:r>
              <a:rPr lang="en-US" sz="2036">
                <a:solidFill>
                  <a:srgbClr val="000000"/>
                </a:solidFill>
                <a:latin typeface="Roboto"/>
                <a:ea typeface="Roboto"/>
                <a:cs typeface="Roboto"/>
                <a:sym typeface="Roboto"/>
              </a:rPr>
              <a:t>les acteurs impliqués et leurs intérêts,</a:t>
            </a:r>
          </a:p>
          <a:p>
            <a:pPr algn="just" marL="439753" indent="-219876" lvl="1">
              <a:lnSpc>
                <a:spcPts val="2851"/>
              </a:lnSpc>
              <a:spcBef>
                <a:spcPct val="0"/>
              </a:spcBef>
              <a:buFont typeface="Arial"/>
              <a:buChar char="•"/>
            </a:pPr>
            <a:r>
              <a:rPr lang="en-US" sz="2036">
                <a:solidFill>
                  <a:srgbClr val="000000"/>
                </a:solidFill>
                <a:latin typeface="Roboto"/>
                <a:ea typeface="Roboto"/>
                <a:cs typeface="Roboto"/>
                <a:sym typeface="Roboto"/>
              </a:rPr>
              <a:t>les rapports de force et marges de manœuvre réelles.</a:t>
            </a:r>
          </a:p>
          <a:p>
            <a:pPr algn="just">
              <a:lnSpc>
                <a:spcPts val="2851"/>
              </a:lnSpc>
              <a:spcBef>
                <a:spcPct val="0"/>
              </a:spcBef>
            </a:pPr>
          </a:p>
          <a:p>
            <a:pPr algn="just">
              <a:lnSpc>
                <a:spcPts val="2851"/>
              </a:lnSpc>
              <a:spcBef>
                <a:spcPct val="0"/>
              </a:spcBef>
            </a:pPr>
            <a:r>
              <a:rPr lang="en-US" sz="2036">
                <a:solidFill>
                  <a:srgbClr val="000000"/>
                </a:solidFill>
                <a:latin typeface="Roboto"/>
                <a:ea typeface="Roboto"/>
                <a:cs typeface="Roboto"/>
                <a:sym typeface="Roboto"/>
              </a:rPr>
              <a:t>C’est agent est un compagnon analytique destiné à éclairer la prise de décision dans des contextes politiques, institutionnels ou citoyens complexes.</a:t>
            </a:r>
          </a:p>
        </p:txBody>
      </p:sp>
      <p:sp>
        <p:nvSpPr>
          <p:cNvPr name="TextBox 13" id="13"/>
          <p:cNvSpPr txBox="true"/>
          <p:nvPr/>
        </p:nvSpPr>
        <p:spPr>
          <a:xfrm rot="0">
            <a:off x="1028700" y="962025"/>
            <a:ext cx="9050395" cy="572225"/>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EQ. STRATEGIE POLITIQUE</a:t>
            </a:r>
          </a:p>
        </p:txBody>
      </p:sp>
      <p:sp>
        <p:nvSpPr>
          <p:cNvPr name="TextBox 14" id="14"/>
          <p:cNvSpPr txBox="true"/>
          <p:nvPr/>
        </p:nvSpPr>
        <p:spPr>
          <a:xfrm rot="0">
            <a:off x="1028700"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Outil d’aide à la décision &amp; de clarification d’une situation politique réelle</a:t>
            </a:r>
          </a:p>
        </p:txBody>
      </p:sp>
      <p:sp>
        <p:nvSpPr>
          <p:cNvPr name="TextBox 15" id="15"/>
          <p:cNvSpPr txBox="true"/>
          <p:nvPr/>
        </p:nvSpPr>
        <p:spPr>
          <a:xfrm rot="0">
            <a:off x="11461759" y="7331878"/>
            <a:ext cx="6506689" cy="999490"/>
          </a:xfrm>
          <a:prstGeom prst="rect">
            <a:avLst/>
          </a:prstGeom>
        </p:spPr>
        <p:txBody>
          <a:bodyPr anchor="t" rtlCol="false" tIns="0" lIns="0" bIns="0" rIns="0">
            <a:spAutoFit/>
          </a:bodyPr>
          <a:lstStyle/>
          <a:p>
            <a:pPr algn="ctr">
              <a:lnSpc>
                <a:spcPts val="2659"/>
              </a:lnSpc>
              <a:spcBef>
                <a:spcPct val="0"/>
              </a:spcBef>
            </a:pP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a:t>
            </a: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Permettre de décider en connaissance d’ignorance pour considérer le réel vécu, institutionnel et territorial ; ne pas subir les jeux de pouvoir par méconnaissance de soi même”.</a:t>
            </a:r>
          </a:p>
        </p:txBody>
      </p:sp>
      <p:sp>
        <p:nvSpPr>
          <p:cNvPr name="TextBox 16" id="16"/>
          <p:cNvSpPr txBox="true"/>
          <p:nvPr/>
        </p:nvSpPr>
        <p:spPr>
          <a:xfrm rot="0">
            <a:off x="6746593" y="1138600"/>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sp>
        <p:nvSpPr>
          <p:cNvPr name="Freeform 10" id="10"/>
          <p:cNvSpPr/>
          <p:nvPr/>
        </p:nvSpPr>
        <p:spPr>
          <a:xfrm flipH="false" flipV="false" rot="0">
            <a:off x="881378" y="1084323"/>
            <a:ext cx="1287018" cy="1321273"/>
          </a:xfrm>
          <a:custGeom>
            <a:avLst/>
            <a:gdLst/>
            <a:ahLst/>
            <a:cxnLst/>
            <a:rect r="r" b="b" t="t" l="l"/>
            <a:pathLst>
              <a:path h="1321273" w="1287018">
                <a:moveTo>
                  <a:pt x="0" y="0"/>
                </a:moveTo>
                <a:lnTo>
                  <a:pt x="1287018" y="0"/>
                </a:lnTo>
                <a:lnTo>
                  <a:pt x="1287018" y="1321273"/>
                </a:lnTo>
                <a:lnTo>
                  <a:pt x="0" y="1321273"/>
                </a:lnTo>
                <a:lnTo>
                  <a:pt x="0" y="0"/>
                </a:lnTo>
                <a:close/>
              </a:path>
            </a:pathLst>
          </a:custGeom>
          <a:blipFill>
            <a:blip r:embed="rId6"/>
            <a:stretch>
              <a:fillRect l="-15768" t="-5243" r="-19570" b="-26587"/>
            </a:stretch>
          </a:blipFill>
        </p:spPr>
      </p:sp>
      <p:graphicFrame>
        <p:nvGraphicFramePr>
          <p:cNvPr name="Object 11" id="11"/>
          <p:cNvGraphicFramePr/>
          <p:nvPr/>
        </p:nvGraphicFramePr>
        <p:xfrm>
          <a:off x="742890" y="2860562"/>
          <a:ext cx="3771900" cy="3771900"/>
        </p:xfrm>
        <a:graphic>
          <a:graphicData uri="http://schemas.openxmlformats.org/presentationml/2006/ole">
            <p:oleObj imgW="4521200" imgH="4521200" r:id="rId8" progId="Excel.Sheet.12" name="Worksheet">
              <p:embed/>
              <p:pic>
                <p:nvPicPr>
                  <p:cNvPr name="" id="0"/>
                  <p:cNvPicPr/>
                  <p:nvPr/>
                </p:nvPicPr>
                <p:blipFill>
                  <a:blip r:embed="rId7"/>
                  <a:stretch>
                    <a:fillRect/>
                  </a:stretch>
                </p:blipFill>
                <p:spPr>
                  <a:xfrm>
                    <a:off x="1270000" y="1270000"/>
                    <a:ext cx="1270000" cy="1270000"/>
                  </a:xfrm>
                  <a:prstGeom prst="rect"/>
                </p:spPr>
              </p:pic>
            </p:oleObj>
          </a:graphicData>
        </a:graphic>
      </p:graphicFrame>
      <p:graphicFrame>
        <p:nvGraphicFramePr>
          <p:cNvPr name="Object 12" id="12"/>
          <p:cNvGraphicFramePr/>
          <p:nvPr/>
        </p:nvGraphicFramePr>
        <p:xfrm>
          <a:off x="6460348" y="2860562"/>
          <a:ext cx="3771900" cy="3771900"/>
        </p:xfrm>
        <a:graphic>
          <a:graphicData uri="http://schemas.openxmlformats.org/presentationml/2006/ole">
            <p:oleObj imgW="4521200" imgH="4521200" r:id="rId10" progId="Excel.Sheet.12" name="Worksheet">
              <p:embed/>
              <p:pic>
                <p:nvPicPr>
                  <p:cNvPr name="" id="0"/>
                  <p:cNvPicPr/>
                  <p:nvPr/>
                </p:nvPicPr>
                <p:blipFill>
                  <a:blip r:embed="rId9"/>
                  <a:stretch>
                    <a:fillRect/>
                  </a:stretch>
                </p:blipFill>
                <p:spPr>
                  <a:xfrm>
                    <a:off x="1270000" y="1270000"/>
                    <a:ext cx="1270000" cy="1270000"/>
                  </a:xfrm>
                  <a:prstGeom prst="rect"/>
                </p:spPr>
              </p:pic>
            </p:oleObj>
          </a:graphicData>
        </a:graphic>
      </p:graphicFrame>
      <p:graphicFrame>
        <p:nvGraphicFramePr>
          <p:cNvPr name="Object 13" id="13"/>
          <p:cNvGraphicFramePr/>
          <p:nvPr/>
        </p:nvGraphicFramePr>
        <p:xfrm>
          <a:off x="12178942" y="2860562"/>
          <a:ext cx="3771900" cy="3143250"/>
        </p:xfrm>
        <a:graphic>
          <a:graphicData uri="http://schemas.openxmlformats.org/presentationml/2006/ole">
            <p:oleObj imgW="4521200" imgH="3886200" r:id="rId12" progId="Excel.Sheet.12" name="Worksheet">
              <p:embed/>
              <p:pic>
                <p:nvPicPr>
                  <p:cNvPr name="" id="0"/>
                  <p:cNvPicPr/>
                  <p:nvPr/>
                </p:nvPicPr>
                <p:blipFill>
                  <a:blip r:embed="rId11"/>
                  <a:stretch>
                    <a:fillRect/>
                  </a:stretch>
                </p:blipFill>
                <p:spPr>
                  <a:xfrm>
                    <a:off x="1270000" y="1270000"/>
                    <a:ext cx="1270000" cy="1270000"/>
                  </a:xfrm>
                  <a:prstGeom prst="rect"/>
                </p:spPr>
              </p:pic>
            </p:oleObj>
          </a:graphicData>
        </a:graphic>
      </p:graphicFrame>
      <p:graphicFrame>
        <p:nvGraphicFramePr>
          <p:cNvPr name="Object 14" id="14"/>
          <p:cNvGraphicFramePr/>
          <p:nvPr/>
        </p:nvGraphicFramePr>
        <p:xfrm>
          <a:off x="742890" y="2860562"/>
          <a:ext cx="3771900" cy="4400550"/>
        </p:xfrm>
        <a:graphic>
          <a:graphicData uri="http://schemas.openxmlformats.org/presentationml/2006/ole">
            <p:oleObj imgW="4648200" imgH="5270500" r:id="rId14" progId="Excel.Sheet.12" name="Worksheet">
              <p:embed/>
              <p:pic>
                <p:nvPicPr>
                  <p:cNvPr name="" id="0"/>
                  <p:cNvPicPr/>
                  <p:nvPr/>
                </p:nvPicPr>
                <p:blipFill>
                  <a:blip r:embed="rId13"/>
                  <a:stretch>
                    <a:fillRect/>
                  </a:stretch>
                </p:blipFill>
                <p:spPr>
                  <a:xfrm>
                    <a:off x="1270000" y="1270000"/>
                    <a:ext cx="1270000" cy="1270000"/>
                  </a:xfrm>
                  <a:prstGeom prst="rect"/>
                </p:spPr>
              </p:pic>
            </p:oleObj>
          </a:graphicData>
        </a:graphic>
      </p:graphicFrame>
      <p:graphicFrame>
        <p:nvGraphicFramePr>
          <p:cNvPr name="Object 15" id="15"/>
          <p:cNvGraphicFramePr/>
          <p:nvPr/>
        </p:nvGraphicFramePr>
        <p:xfrm>
          <a:off x="6460348" y="2860562"/>
          <a:ext cx="3771900" cy="3143250"/>
        </p:xfrm>
        <a:graphic>
          <a:graphicData uri="http://schemas.openxmlformats.org/presentationml/2006/ole">
            <p:oleObj imgW="4521200" imgH="3886200" r:id="rId16" progId="Excel.Sheet.12" name="Worksheet">
              <p:embed/>
              <p:pic>
                <p:nvPicPr>
                  <p:cNvPr name="" id="0"/>
                  <p:cNvPicPr/>
                  <p:nvPr/>
                </p:nvPicPr>
                <p:blipFill>
                  <a:blip r:embed="rId15"/>
                  <a:stretch>
                    <a:fillRect/>
                  </a:stretch>
                </p:blipFill>
                <p:spPr>
                  <a:xfrm>
                    <a:off x="1270000" y="1270000"/>
                    <a:ext cx="1270000" cy="1270000"/>
                  </a:xfrm>
                  <a:prstGeom prst="rect"/>
                </p:spPr>
              </p:pic>
            </p:oleObj>
          </a:graphicData>
        </a:graphic>
      </p:graphicFrame>
      <p:graphicFrame>
        <p:nvGraphicFramePr>
          <p:cNvPr name="Object 16" id="16"/>
          <p:cNvGraphicFramePr/>
          <p:nvPr/>
        </p:nvGraphicFramePr>
        <p:xfrm>
          <a:off x="12198237" y="2860562"/>
          <a:ext cx="3771900" cy="3143250"/>
        </p:xfrm>
        <a:graphic>
          <a:graphicData uri="http://schemas.openxmlformats.org/presentationml/2006/ole">
            <p:oleObj imgW="4521200" imgH="3886200" r:id="rId18" progId="Excel.Sheet.12" name="Worksheet">
              <p:embed/>
              <p:pic>
                <p:nvPicPr>
                  <p:cNvPr name="" id="0"/>
                  <p:cNvPicPr/>
                  <p:nvPr/>
                </p:nvPicPr>
                <p:blipFill>
                  <a:blip r:embed="rId17"/>
                  <a:stretch>
                    <a:fillRect/>
                  </a:stretch>
                </p:blipFill>
                <p:spPr>
                  <a:xfrm>
                    <a:off x="1270000" y="1270000"/>
                    <a:ext cx="1270000" cy="1270000"/>
                  </a:xfrm>
                  <a:prstGeom prst="rect"/>
                </p:spPr>
              </p:pic>
            </p:oleObj>
          </a:graphicData>
        </a:graphic>
      </p:graphicFrame>
      <p:sp>
        <p:nvSpPr>
          <p:cNvPr name="TextBox 17" id="17"/>
          <p:cNvSpPr txBox="true"/>
          <p:nvPr/>
        </p:nvSpPr>
        <p:spPr>
          <a:xfrm rot="0">
            <a:off x="2351823"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Méthodes, apports &amp; usages</a:t>
            </a:r>
          </a:p>
        </p:txBody>
      </p:sp>
      <p:sp>
        <p:nvSpPr>
          <p:cNvPr name="TextBox 18" id="18"/>
          <p:cNvSpPr txBox="true"/>
          <p:nvPr/>
        </p:nvSpPr>
        <p:spPr>
          <a:xfrm rot="0">
            <a:off x="9208789" y="1555412"/>
            <a:ext cx="7865249" cy="666115"/>
          </a:xfrm>
          <a:prstGeom prst="rect">
            <a:avLst/>
          </a:prstGeom>
        </p:spPr>
        <p:txBody>
          <a:bodyPr anchor="t" rtlCol="false" tIns="0" lIns="0" bIns="0" rIns="0">
            <a:spAutoFit/>
          </a:bodyPr>
          <a:lstStyle/>
          <a:p>
            <a:pPr algn="just">
              <a:lnSpc>
                <a:spcPts val="2659"/>
              </a:lnSpc>
              <a:spcBef>
                <a:spcPct val="0"/>
              </a:spcBef>
            </a:pPr>
            <a:r>
              <a:rPr lang="en-US" sz="1899" i="true">
                <a:solidFill>
                  <a:srgbClr val="000000"/>
                </a:solidFill>
                <a:latin typeface="Roboto Italics"/>
                <a:ea typeface="Roboto Italics"/>
                <a:cs typeface="Roboto Italics"/>
                <a:sym typeface="Roboto Italics"/>
              </a:rPr>
              <a:t>EQ.STRATEGIE est un conseiller éthique dédié exclusivement à l'utilisateur. Il vulgarise les concepts des Sciences Politiques avec rigueur et clarté.</a:t>
            </a:r>
          </a:p>
        </p:txBody>
      </p:sp>
      <p:sp>
        <p:nvSpPr>
          <p:cNvPr name="TextBox 19" id="19"/>
          <p:cNvSpPr txBox="true"/>
          <p:nvPr/>
        </p:nvSpPr>
        <p:spPr>
          <a:xfrm rot="0">
            <a:off x="2351823" y="1345862"/>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902745" y="4897883"/>
          <a:ext cx="3771900" cy="3771900"/>
        </p:xfrm>
        <a:graphic>
          <a:graphicData uri="http://schemas.openxmlformats.org/presentationml/2006/ole">
            <p:oleObj imgW="4521200" imgH="45212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sp>
        <p:nvSpPr>
          <p:cNvPr name="TextBox 11" id="11"/>
          <p:cNvSpPr txBox="true"/>
          <p:nvPr/>
        </p:nvSpPr>
        <p:spPr>
          <a:xfrm rot="0">
            <a:off x="1028700" y="962025"/>
            <a:ext cx="9050395" cy="572225"/>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EQ. STRATEGIE JURIDIQUE</a:t>
            </a:r>
          </a:p>
        </p:txBody>
      </p:sp>
      <p:sp>
        <p:nvSpPr>
          <p:cNvPr name="Freeform 12" id="12"/>
          <p:cNvSpPr/>
          <p:nvPr/>
        </p:nvSpPr>
        <p:spPr>
          <a:xfrm flipH="false" flipV="false" rot="0">
            <a:off x="11806544" y="1028700"/>
            <a:ext cx="5691911" cy="6734092"/>
          </a:xfrm>
          <a:custGeom>
            <a:avLst/>
            <a:gdLst/>
            <a:ahLst/>
            <a:cxnLst/>
            <a:rect r="r" b="b" t="t" l="l"/>
            <a:pathLst>
              <a:path h="6734092" w="5691911">
                <a:moveTo>
                  <a:pt x="0" y="0"/>
                </a:moveTo>
                <a:lnTo>
                  <a:pt x="5691911" y="0"/>
                </a:lnTo>
                <a:lnTo>
                  <a:pt x="5691911" y="6734092"/>
                </a:lnTo>
                <a:lnTo>
                  <a:pt x="0" y="6734092"/>
                </a:lnTo>
                <a:lnTo>
                  <a:pt x="0" y="0"/>
                </a:lnTo>
                <a:close/>
              </a:path>
            </a:pathLst>
          </a:custGeom>
          <a:blipFill>
            <a:blip r:embed="rId8">
              <a:alphaModFix amt="25000"/>
            </a:blip>
            <a:stretch>
              <a:fillRect l="-89135" t="-90213" r="-342645" b="-109253"/>
            </a:stretch>
          </a:blipFill>
        </p:spPr>
      </p:sp>
      <p:sp>
        <p:nvSpPr>
          <p:cNvPr name="TextBox 13" id="13"/>
          <p:cNvSpPr txBox="true"/>
          <p:nvPr/>
        </p:nvSpPr>
        <p:spPr>
          <a:xfrm rot="0">
            <a:off x="1028700"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S’outiller juridiquement pour évaluer les bases légales actionnables</a:t>
            </a:r>
          </a:p>
        </p:txBody>
      </p:sp>
      <p:sp>
        <p:nvSpPr>
          <p:cNvPr name="TextBox 14" id="14"/>
          <p:cNvSpPr txBox="true"/>
          <p:nvPr/>
        </p:nvSpPr>
        <p:spPr>
          <a:xfrm rot="0">
            <a:off x="11162478" y="7239234"/>
            <a:ext cx="6980044" cy="999490"/>
          </a:xfrm>
          <a:prstGeom prst="rect">
            <a:avLst/>
          </a:prstGeom>
        </p:spPr>
        <p:txBody>
          <a:bodyPr anchor="t" rtlCol="false" tIns="0" lIns="0" bIns="0" rIns="0">
            <a:spAutoFit/>
          </a:bodyPr>
          <a:lstStyle/>
          <a:p>
            <a:pPr algn="ctr" marL="0" indent="0" lvl="0">
              <a:lnSpc>
                <a:spcPts val="2659"/>
              </a:lnSpc>
              <a:spcBef>
                <a:spcPct val="0"/>
              </a:spcBef>
            </a:pP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a:t>
            </a:r>
            <a:r>
              <a:rPr lang="en-US" sz="1899" i="true" strike="noStrike" u="non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L’agent situe chaque action dans son cadre juridique réel, identifie les contraintes normatives et les risques de non-conformité, afin de permettre une action publique légalement sécurisée</a:t>
            </a:r>
            <a:r>
              <a:rPr lang="en-US" sz="1899" i="true" strike="noStrike" u="non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a:t>
            </a:r>
            <a:r>
              <a:rPr lang="en-US" sz="1899" i="true" strike="noStrike" u="non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a:t>
            </a:r>
          </a:p>
        </p:txBody>
      </p:sp>
      <p:sp>
        <p:nvSpPr>
          <p:cNvPr name="TextBox 15" id="15"/>
          <p:cNvSpPr txBox="true"/>
          <p:nvPr/>
        </p:nvSpPr>
        <p:spPr>
          <a:xfrm rot="0">
            <a:off x="1028700" y="2307718"/>
            <a:ext cx="8519517" cy="2323465"/>
          </a:xfrm>
          <a:prstGeom prst="rect">
            <a:avLst/>
          </a:prstGeom>
        </p:spPr>
        <p:txBody>
          <a:bodyPr anchor="t" rtlCol="false" tIns="0" lIns="0" bIns="0" rIns="0">
            <a:spAutoFit/>
          </a:bodyPr>
          <a:lstStyle/>
          <a:p>
            <a:pPr algn="l">
              <a:lnSpc>
                <a:spcPts val="2660"/>
              </a:lnSpc>
            </a:pPr>
            <a:r>
              <a:rPr lang="en-US" sz="1900">
                <a:solidFill>
                  <a:srgbClr val="000000"/>
                </a:solidFill>
                <a:latin typeface="Open Sans"/>
                <a:ea typeface="Open Sans"/>
                <a:cs typeface="Open Sans"/>
                <a:sym typeface="Open Sans"/>
              </a:rPr>
              <a:t>Dans un environnement marqué par :</a:t>
            </a:r>
          </a:p>
          <a:p>
            <a:pPr algn="l">
              <a:lnSpc>
                <a:spcPts val="2660"/>
              </a:lnSpc>
            </a:pP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la densification et l’instabilité des cadres juridiques applicables </a:t>
            </a: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l’empilement normatif et la coexistence de règles parfois contradictoires</a:t>
            </a: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la dissociation entre légalité formelle, interprétations publiques</a:t>
            </a: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la fragilité juridique des initiatives hybrides</a:t>
            </a: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la tension permanente entre volonté d’agir et sécurité juridique </a:t>
            </a:r>
          </a:p>
        </p:txBody>
      </p:sp>
      <p:sp>
        <p:nvSpPr>
          <p:cNvPr name="TextBox 16" id="16"/>
          <p:cNvSpPr txBox="true"/>
          <p:nvPr/>
        </p:nvSpPr>
        <p:spPr>
          <a:xfrm rot="0">
            <a:off x="6746593" y="1138600"/>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1028700" y="2826865"/>
          <a:ext cx="3771900" cy="3771900"/>
        </p:xfrm>
        <a:graphic>
          <a:graphicData uri="http://schemas.openxmlformats.org/presentationml/2006/ole">
            <p:oleObj imgW="4521200" imgH="45212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graphicFrame>
        <p:nvGraphicFramePr>
          <p:cNvPr name="Object 11" id="11"/>
          <p:cNvGraphicFramePr/>
          <p:nvPr/>
        </p:nvGraphicFramePr>
        <p:xfrm>
          <a:off x="9759097" y="2826865"/>
          <a:ext cx="3771900" cy="3771900"/>
        </p:xfrm>
        <a:graphic>
          <a:graphicData uri="http://schemas.openxmlformats.org/presentationml/2006/ole">
            <p:oleObj imgW="4521200" imgH="4521200" r:id="rId9" progId="Excel.Sheet.12" name="Worksheet">
              <p:embed/>
              <p:pic>
                <p:nvPicPr>
                  <p:cNvPr name="" id="0"/>
                  <p:cNvPicPr/>
                  <p:nvPr/>
                </p:nvPicPr>
                <p:blipFill>
                  <a:blip r:embed="rId8"/>
                  <a:stretch>
                    <a:fillRect/>
                  </a:stretch>
                </p:blipFill>
                <p:spPr>
                  <a:xfrm>
                    <a:off x="1270000" y="1270000"/>
                    <a:ext cx="1270000" cy="1270000"/>
                  </a:xfrm>
                  <a:prstGeom prst="rect"/>
                </p:spPr>
              </p:pic>
            </p:oleObj>
          </a:graphicData>
        </a:graphic>
      </p:graphicFrame>
      <p:sp>
        <p:nvSpPr>
          <p:cNvPr name="Freeform 12" id="12"/>
          <p:cNvSpPr/>
          <p:nvPr/>
        </p:nvSpPr>
        <p:spPr>
          <a:xfrm flipH="false" flipV="false" rot="0">
            <a:off x="921103" y="1028700"/>
            <a:ext cx="1190549" cy="1408537"/>
          </a:xfrm>
          <a:custGeom>
            <a:avLst/>
            <a:gdLst/>
            <a:ahLst/>
            <a:cxnLst/>
            <a:rect r="r" b="b" t="t" l="l"/>
            <a:pathLst>
              <a:path h="1408537" w="1190549">
                <a:moveTo>
                  <a:pt x="0" y="0"/>
                </a:moveTo>
                <a:lnTo>
                  <a:pt x="1190549" y="0"/>
                </a:lnTo>
                <a:lnTo>
                  <a:pt x="1190549" y="1408537"/>
                </a:lnTo>
                <a:lnTo>
                  <a:pt x="0" y="1408537"/>
                </a:lnTo>
                <a:lnTo>
                  <a:pt x="0" y="0"/>
                </a:lnTo>
                <a:close/>
              </a:path>
            </a:pathLst>
          </a:custGeom>
          <a:blipFill>
            <a:blip r:embed="rId10"/>
            <a:stretch>
              <a:fillRect l="-89135" t="-90213" r="-342645" b="-109253"/>
            </a:stretch>
          </a:blipFill>
        </p:spPr>
      </p:sp>
      <p:sp>
        <p:nvSpPr>
          <p:cNvPr name="TextBox 13" id="13"/>
          <p:cNvSpPr txBox="true"/>
          <p:nvPr/>
        </p:nvSpPr>
        <p:spPr>
          <a:xfrm rot="0">
            <a:off x="2351823"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Méthodes, apports &amp; usages</a:t>
            </a:r>
          </a:p>
        </p:txBody>
      </p:sp>
      <p:sp>
        <p:nvSpPr>
          <p:cNvPr name="TextBox 14" id="14"/>
          <p:cNvSpPr txBox="true"/>
          <p:nvPr/>
        </p:nvSpPr>
        <p:spPr>
          <a:xfrm rot="0">
            <a:off x="8429454" y="1388725"/>
            <a:ext cx="8376444" cy="999490"/>
          </a:xfrm>
          <a:prstGeom prst="rect">
            <a:avLst/>
          </a:prstGeom>
        </p:spPr>
        <p:txBody>
          <a:bodyPr anchor="t" rtlCol="false" tIns="0" lIns="0" bIns="0" rIns="0">
            <a:spAutoFit/>
          </a:bodyPr>
          <a:lstStyle/>
          <a:p>
            <a:pPr algn="just">
              <a:lnSpc>
                <a:spcPts val="2660"/>
              </a:lnSpc>
              <a:spcBef>
                <a:spcPct val="0"/>
              </a:spcBef>
            </a:pPr>
            <a:r>
              <a:rPr lang="en-US" sz="1900">
                <a:solidFill>
                  <a:srgbClr val="050A30"/>
                </a:solidFill>
                <a:latin typeface="Roboto"/>
                <a:ea typeface="Roboto"/>
                <a:cs typeface="Roboto"/>
                <a:sym typeface="Roboto"/>
              </a:rPr>
              <a:t>EQ. STRATÉGIE JURIDIQUE est un outil transversal de sécurisation qui éclaire la décision en situant les actions et les acteurs dans les réalités juridiques, normatives et réglementaires qui conditionnent leur mise en œuvre.</a:t>
            </a:r>
          </a:p>
        </p:txBody>
      </p:sp>
      <p:sp>
        <p:nvSpPr>
          <p:cNvPr name="TextBox 15" id="15"/>
          <p:cNvSpPr txBox="true"/>
          <p:nvPr/>
        </p:nvSpPr>
        <p:spPr>
          <a:xfrm rot="0">
            <a:off x="2351823" y="1293475"/>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sp>
        <p:nvSpPr>
          <p:cNvPr name="Freeform 10" id="10"/>
          <p:cNvSpPr/>
          <p:nvPr/>
        </p:nvSpPr>
        <p:spPr>
          <a:xfrm flipH="false" flipV="false" rot="0">
            <a:off x="11549002" y="1281475"/>
            <a:ext cx="6295204" cy="6603829"/>
          </a:xfrm>
          <a:custGeom>
            <a:avLst/>
            <a:gdLst/>
            <a:ahLst/>
            <a:cxnLst/>
            <a:rect r="r" b="b" t="t" l="l"/>
            <a:pathLst>
              <a:path h="6603829" w="6295204">
                <a:moveTo>
                  <a:pt x="0" y="0"/>
                </a:moveTo>
                <a:lnTo>
                  <a:pt x="6295204" y="0"/>
                </a:lnTo>
                <a:lnTo>
                  <a:pt x="6295204" y="6603829"/>
                </a:lnTo>
                <a:lnTo>
                  <a:pt x="0" y="6603829"/>
                </a:lnTo>
                <a:lnTo>
                  <a:pt x="0" y="0"/>
                </a:lnTo>
                <a:close/>
              </a:path>
            </a:pathLst>
          </a:custGeom>
          <a:blipFill>
            <a:blip r:embed="rId6">
              <a:alphaModFix amt="25000"/>
            </a:blip>
            <a:stretch>
              <a:fillRect l="-76478" t="-86044" r="-255953" b="-88769"/>
            </a:stretch>
          </a:blipFill>
        </p:spPr>
      </p:sp>
      <p:graphicFrame>
        <p:nvGraphicFramePr>
          <p:cNvPr name="Object 11" id="11"/>
          <p:cNvGraphicFramePr/>
          <p:nvPr/>
        </p:nvGraphicFramePr>
        <p:xfrm>
          <a:off x="1028700" y="5342569"/>
          <a:ext cx="3771900" cy="3771900"/>
        </p:xfrm>
        <a:graphic>
          <a:graphicData uri="http://schemas.openxmlformats.org/presentationml/2006/ole">
            <p:oleObj imgW="4521200" imgH="4521200" r:id="rId8" progId="Excel.Sheet.12" name="Worksheet">
              <p:embed/>
              <p:pic>
                <p:nvPicPr>
                  <p:cNvPr name="" id="0"/>
                  <p:cNvPicPr/>
                  <p:nvPr/>
                </p:nvPicPr>
                <p:blipFill>
                  <a:blip r:embed="rId7"/>
                  <a:stretch>
                    <a:fillRect/>
                  </a:stretch>
                </p:blipFill>
                <p:spPr>
                  <a:xfrm>
                    <a:off x="1270000" y="1270000"/>
                    <a:ext cx="1270000" cy="1270000"/>
                  </a:xfrm>
                  <a:prstGeom prst="rect"/>
                </p:spPr>
              </p:pic>
            </p:oleObj>
          </a:graphicData>
        </a:graphic>
      </p:graphicFrame>
      <p:sp>
        <p:nvSpPr>
          <p:cNvPr name="TextBox 12" id="12"/>
          <p:cNvSpPr txBox="true"/>
          <p:nvPr/>
        </p:nvSpPr>
        <p:spPr>
          <a:xfrm rot="0">
            <a:off x="1028700" y="2232005"/>
            <a:ext cx="10081186" cy="2901014"/>
          </a:xfrm>
          <a:prstGeom prst="rect">
            <a:avLst/>
          </a:prstGeom>
        </p:spPr>
        <p:txBody>
          <a:bodyPr anchor="t" rtlCol="false" tIns="0" lIns="0" bIns="0" rIns="0">
            <a:spAutoFit/>
          </a:bodyPr>
          <a:lstStyle/>
          <a:p>
            <a:pPr algn="just">
              <a:lnSpc>
                <a:spcPts val="2851"/>
              </a:lnSpc>
            </a:pPr>
            <a:r>
              <a:rPr lang="en-US" sz="2036">
                <a:solidFill>
                  <a:srgbClr val="000000"/>
                </a:solidFill>
                <a:latin typeface="Roboto"/>
                <a:ea typeface="Roboto"/>
                <a:cs typeface="Roboto"/>
                <a:sym typeface="Roboto"/>
              </a:rPr>
              <a:t>Dans un environnement marqué par :</a:t>
            </a:r>
          </a:p>
          <a:p>
            <a:pPr algn="just" marL="439753" indent="-219876" lvl="1">
              <a:lnSpc>
                <a:spcPts val="2851"/>
              </a:lnSpc>
              <a:buFont typeface="Arial"/>
              <a:buChar char="•"/>
            </a:pPr>
            <a:r>
              <a:rPr lang="en-US" sz="2036">
                <a:solidFill>
                  <a:srgbClr val="000000"/>
                </a:solidFill>
                <a:latin typeface="Roboto"/>
                <a:ea typeface="Roboto"/>
                <a:cs typeface="Roboto"/>
                <a:sym typeface="Roboto"/>
              </a:rPr>
              <a:t>la surabondance d’actualités</a:t>
            </a:r>
          </a:p>
          <a:p>
            <a:pPr algn="just" marL="439753" indent="-219876" lvl="1">
              <a:lnSpc>
                <a:spcPts val="2851"/>
              </a:lnSpc>
              <a:buFont typeface="Arial"/>
              <a:buChar char="•"/>
            </a:pPr>
            <a:r>
              <a:rPr lang="en-US" sz="2036">
                <a:solidFill>
                  <a:srgbClr val="000000"/>
                </a:solidFill>
                <a:latin typeface="Roboto"/>
                <a:ea typeface="Roboto"/>
                <a:cs typeface="Roboto"/>
                <a:sym typeface="Roboto"/>
              </a:rPr>
              <a:t>la fragmentation des sources</a:t>
            </a:r>
          </a:p>
          <a:p>
            <a:pPr algn="just" marL="439753" indent="-219876" lvl="1">
              <a:lnSpc>
                <a:spcPts val="2851"/>
              </a:lnSpc>
              <a:buFont typeface="Arial"/>
              <a:buChar char="•"/>
            </a:pPr>
            <a:r>
              <a:rPr lang="en-US" sz="2036">
                <a:solidFill>
                  <a:srgbClr val="000000"/>
                </a:solidFill>
                <a:latin typeface="Roboto"/>
                <a:ea typeface="Roboto"/>
                <a:cs typeface="Roboto"/>
                <a:sym typeface="Roboto"/>
              </a:rPr>
              <a:t>la dissociation entre information médiatique, données publiques et résultats de la recherche</a:t>
            </a:r>
          </a:p>
          <a:p>
            <a:pPr algn="just">
              <a:lnSpc>
                <a:spcPts val="2851"/>
              </a:lnSpc>
              <a:spcBef>
                <a:spcPct val="0"/>
              </a:spcBef>
            </a:pPr>
          </a:p>
          <a:p>
            <a:pPr algn="just">
              <a:lnSpc>
                <a:spcPts val="2851"/>
              </a:lnSpc>
              <a:spcBef>
                <a:spcPct val="0"/>
              </a:spcBef>
            </a:pPr>
            <a:r>
              <a:rPr lang="en-US" sz="2036">
                <a:solidFill>
                  <a:srgbClr val="000000"/>
                </a:solidFill>
                <a:latin typeface="Roboto"/>
                <a:ea typeface="Roboto"/>
                <a:cs typeface="Roboto"/>
                <a:sym typeface="Roboto"/>
              </a:rPr>
              <a:t>EQ.VIGIL est conçu comme un outil de veille structurée, permettant de lire le présent à partir de sources multiples fiables et référencées.</a:t>
            </a:r>
          </a:p>
        </p:txBody>
      </p:sp>
      <p:sp>
        <p:nvSpPr>
          <p:cNvPr name="TextBox 13" id="13"/>
          <p:cNvSpPr txBox="true"/>
          <p:nvPr/>
        </p:nvSpPr>
        <p:spPr>
          <a:xfrm rot="0">
            <a:off x="1028700" y="962025"/>
            <a:ext cx="9050395" cy="572225"/>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EQ. VIGIL</a:t>
            </a:r>
          </a:p>
        </p:txBody>
      </p:sp>
      <p:sp>
        <p:nvSpPr>
          <p:cNvPr name="TextBox 14" id="14"/>
          <p:cNvSpPr txBox="true"/>
          <p:nvPr/>
        </p:nvSpPr>
        <p:spPr>
          <a:xfrm rot="0">
            <a:off x="1028700"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Veille stratégique &amp; observatoire historique, territorial et institutionnel</a:t>
            </a:r>
          </a:p>
        </p:txBody>
      </p:sp>
      <p:sp>
        <p:nvSpPr>
          <p:cNvPr name="TextBox 15" id="15"/>
          <p:cNvSpPr txBox="true"/>
          <p:nvPr/>
        </p:nvSpPr>
        <p:spPr>
          <a:xfrm rot="0">
            <a:off x="11577694" y="7361002"/>
            <a:ext cx="6237821" cy="1332865"/>
          </a:xfrm>
          <a:prstGeom prst="rect">
            <a:avLst/>
          </a:prstGeom>
        </p:spPr>
        <p:txBody>
          <a:bodyPr anchor="t" rtlCol="false" tIns="0" lIns="0" bIns="0" rIns="0">
            <a:spAutoFit/>
          </a:bodyPr>
          <a:lstStyle/>
          <a:p>
            <a:pPr algn="ctr">
              <a:lnSpc>
                <a:spcPts val="2659"/>
              </a:lnSpc>
              <a:spcBef>
                <a:spcPct val="0"/>
              </a:spcBef>
            </a:pP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a:t>
            </a: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Permettre à l’utilisateur de rester à jour sur un sujet donné,</a:t>
            </a:r>
          </a:p>
          <a:p>
            <a:pPr algn="ctr">
              <a:lnSpc>
                <a:spcPts val="2659"/>
              </a:lnSpc>
              <a:spcBef>
                <a:spcPct val="0"/>
              </a:spcBef>
            </a:pP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tout en comprenant comment les faits présents s’inscrivent dans des dynamiques plus larges d’acteurs, de décisions et de territoires”.</a:t>
            </a:r>
          </a:p>
        </p:txBody>
      </p:sp>
      <p:sp>
        <p:nvSpPr>
          <p:cNvPr name="TextBox 16" id="16"/>
          <p:cNvSpPr txBox="true"/>
          <p:nvPr/>
        </p:nvSpPr>
        <p:spPr>
          <a:xfrm rot="0">
            <a:off x="3162598" y="1138600"/>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sp>
        <p:nvSpPr>
          <p:cNvPr name="Freeform 10" id="10"/>
          <p:cNvSpPr/>
          <p:nvPr/>
        </p:nvSpPr>
        <p:spPr>
          <a:xfrm flipH="false" flipV="false" rot="0">
            <a:off x="907965" y="1060277"/>
            <a:ext cx="1305369" cy="1369366"/>
          </a:xfrm>
          <a:custGeom>
            <a:avLst/>
            <a:gdLst/>
            <a:ahLst/>
            <a:cxnLst/>
            <a:rect r="r" b="b" t="t" l="l"/>
            <a:pathLst>
              <a:path h="1369366" w="1305369">
                <a:moveTo>
                  <a:pt x="0" y="0"/>
                </a:moveTo>
                <a:lnTo>
                  <a:pt x="1305370" y="0"/>
                </a:lnTo>
                <a:lnTo>
                  <a:pt x="1305370" y="1369366"/>
                </a:lnTo>
                <a:lnTo>
                  <a:pt x="0" y="1369366"/>
                </a:lnTo>
                <a:lnTo>
                  <a:pt x="0" y="0"/>
                </a:lnTo>
                <a:close/>
              </a:path>
            </a:pathLst>
          </a:custGeom>
          <a:blipFill>
            <a:blip r:embed="rId6"/>
            <a:stretch>
              <a:fillRect l="-76478" t="-86044" r="-255953" b="-88769"/>
            </a:stretch>
          </a:blipFill>
        </p:spPr>
      </p:sp>
      <p:graphicFrame>
        <p:nvGraphicFramePr>
          <p:cNvPr name="Object 11" id="11"/>
          <p:cNvGraphicFramePr/>
          <p:nvPr/>
        </p:nvGraphicFramePr>
        <p:xfrm>
          <a:off x="742890" y="2860562"/>
          <a:ext cx="3771900" cy="3771900"/>
        </p:xfrm>
        <a:graphic>
          <a:graphicData uri="http://schemas.openxmlformats.org/presentationml/2006/ole">
            <p:oleObj imgW="4521200" imgH="4521200" r:id="rId8" progId="Excel.Sheet.12" name="Worksheet">
              <p:embed/>
              <p:pic>
                <p:nvPicPr>
                  <p:cNvPr name="" id="0"/>
                  <p:cNvPicPr/>
                  <p:nvPr/>
                </p:nvPicPr>
                <p:blipFill>
                  <a:blip r:embed="rId7"/>
                  <a:stretch>
                    <a:fillRect/>
                  </a:stretch>
                </p:blipFill>
                <p:spPr>
                  <a:xfrm>
                    <a:off x="1270000" y="1270000"/>
                    <a:ext cx="1270000" cy="1270000"/>
                  </a:xfrm>
                  <a:prstGeom prst="rect"/>
                </p:spPr>
              </p:pic>
            </p:oleObj>
          </a:graphicData>
        </a:graphic>
      </p:graphicFrame>
      <p:graphicFrame>
        <p:nvGraphicFramePr>
          <p:cNvPr name="Object 12" id="12"/>
          <p:cNvGraphicFramePr/>
          <p:nvPr/>
        </p:nvGraphicFramePr>
        <p:xfrm>
          <a:off x="6460348" y="2860562"/>
          <a:ext cx="3771900" cy="3771900"/>
        </p:xfrm>
        <a:graphic>
          <a:graphicData uri="http://schemas.openxmlformats.org/presentationml/2006/ole">
            <p:oleObj imgW="4521200" imgH="4521200" r:id="rId10" progId="Excel.Sheet.12" name="Worksheet">
              <p:embed/>
              <p:pic>
                <p:nvPicPr>
                  <p:cNvPr name="" id="0"/>
                  <p:cNvPicPr/>
                  <p:nvPr/>
                </p:nvPicPr>
                <p:blipFill>
                  <a:blip r:embed="rId9"/>
                  <a:stretch>
                    <a:fillRect/>
                  </a:stretch>
                </p:blipFill>
                <p:spPr>
                  <a:xfrm>
                    <a:off x="1270000" y="1270000"/>
                    <a:ext cx="1270000" cy="1270000"/>
                  </a:xfrm>
                  <a:prstGeom prst="rect"/>
                </p:spPr>
              </p:pic>
            </p:oleObj>
          </a:graphicData>
        </a:graphic>
      </p:graphicFrame>
      <p:graphicFrame>
        <p:nvGraphicFramePr>
          <p:cNvPr name="Object 13" id="13"/>
          <p:cNvGraphicFramePr/>
          <p:nvPr/>
        </p:nvGraphicFramePr>
        <p:xfrm>
          <a:off x="12178942" y="2860562"/>
          <a:ext cx="3771900" cy="3143250"/>
        </p:xfrm>
        <a:graphic>
          <a:graphicData uri="http://schemas.openxmlformats.org/presentationml/2006/ole">
            <p:oleObj imgW="4521200" imgH="3886200" r:id="rId12" progId="Excel.Sheet.12" name="Worksheet">
              <p:embed/>
              <p:pic>
                <p:nvPicPr>
                  <p:cNvPr name="" id="0"/>
                  <p:cNvPicPr/>
                  <p:nvPr/>
                </p:nvPicPr>
                <p:blipFill>
                  <a:blip r:embed="rId11"/>
                  <a:stretch>
                    <a:fillRect/>
                  </a:stretch>
                </p:blipFill>
                <p:spPr>
                  <a:xfrm>
                    <a:off x="1270000" y="1270000"/>
                    <a:ext cx="1270000" cy="1270000"/>
                  </a:xfrm>
                  <a:prstGeom prst="rect"/>
                </p:spPr>
              </p:pic>
            </p:oleObj>
          </a:graphicData>
        </a:graphic>
      </p:graphicFrame>
      <p:sp>
        <p:nvSpPr>
          <p:cNvPr name="TextBox 14" id="14"/>
          <p:cNvSpPr txBox="true"/>
          <p:nvPr/>
        </p:nvSpPr>
        <p:spPr>
          <a:xfrm rot="0">
            <a:off x="2351823"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Méthodes, apports &amp; usages</a:t>
            </a:r>
          </a:p>
        </p:txBody>
      </p:sp>
      <p:sp>
        <p:nvSpPr>
          <p:cNvPr name="TextBox 15" id="15"/>
          <p:cNvSpPr txBox="true"/>
          <p:nvPr/>
        </p:nvSpPr>
        <p:spPr>
          <a:xfrm rot="0">
            <a:off x="9494598" y="1555412"/>
            <a:ext cx="7764702" cy="666115"/>
          </a:xfrm>
          <a:prstGeom prst="rect">
            <a:avLst/>
          </a:prstGeom>
        </p:spPr>
        <p:txBody>
          <a:bodyPr anchor="t" rtlCol="false" tIns="0" lIns="0" bIns="0" rIns="0">
            <a:spAutoFit/>
          </a:bodyPr>
          <a:lstStyle/>
          <a:p>
            <a:pPr algn="l">
              <a:lnSpc>
                <a:spcPts val="2659"/>
              </a:lnSpc>
              <a:spcBef>
                <a:spcPct val="0"/>
              </a:spcBef>
            </a:pPr>
            <a:r>
              <a:rPr lang="en-US" sz="1899" i="true">
                <a:solidFill>
                  <a:srgbClr val="000000"/>
                </a:solidFill>
                <a:latin typeface="Roboto Italics"/>
                <a:ea typeface="Roboto Italics"/>
                <a:cs typeface="Roboto Italics"/>
                <a:sym typeface="Roboto Italics"/>
              </a:rPr>
              <a:t>EQ.VIGIL n’interprète pas à la place de l’utilisateur et ne transforme pas l’information en stratégie. Il organise le réel pour en faciliter la lecture.</a:t>
            </a:r>
          </a:p>
        </p:txBody>
      </p:sp>
      <p:sp>
        <p:nvSpPr>
          <p:cNvPr name="TextBox 16" id="16"/>
          <p:cNvSpPr txBox="true"/>
          <p:nvPr/>
        </p:nvSpPr>
        <p:spPr>
          <a:xfrm rot="0">
            <a:off x="2351823" y="1345862"/>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1028700" y="4780774"/>
          <a:ext cx="3771900" cy="3771900"/>
        </p:xfrm>
        <a:graphic>
          <a:graphicData uri="http://schemas.openxmlformats.org/presentationml/2006/ole">
            <p:oleObj imgW="4521200" imgH="45212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sp>
        <p:nvSpPr>
          <p:cNvPr name="Freeform 11" id="11"/>
          <p:cNvSpPr/>
          <p:nvPr/>
        </p:nvSpPr>
        <p:spPr>
          <a:xfrm flipH="false" flipV="false" rot="0">
            <a:off x="11745102" y="1534250"/>
            <a:ext cx="5204248" cy="5707147"/>
          </a:xfrm>
          <a:custGeom>
            <a:avLst/>
            <a:gdLst/>
            <a:ahLst/>
            <a:cxnLst/>
            <a:rect r="r" b="b" t="t" l="l"/>
            <a:pathLst>
              <a:path h="5707147" w="5204248">
                <a:moveTo>
                  <a:pt x="0" y="0"/>
                </a:moveTo>
                <a:lnTo>
                  <a:pt x="5204248" y="0"/>
                </a:lnTo>
                <a:lnTo>
                  <a:pt x="5204248" y="5707147"/>
                </a:lnTo>
                <a:lnTo>
                  <a:pt x="0" y="5707147"/>
                </a:lnTo>
                <a:lnTo>
                  <a:pt x="0" y="0"/>
                </a:lnTo>
                <a:close/>
              </a:path>
            </a:pathLst>
          </a:custGeom>
          <a:blipFill>
            <a:blip r:embed="rId8">
              <a:alphaModFix amt="26000"/>
            </a:blip>
            <a:stretch>
              <a:fillRect l="-143611" t="-33371" r="-144984" b="-102717"/>
            </a:stretch>
          </a:blipFill>
        </p:spPr>
      </p:sp>
      <p:sp>
        <p:nvSpPr>
          <p:cNvPr name="TextBox 12" id="12"/>
          <p:cNvSpPr txBox="true"/>
          <p:nvPr/>
        </p:nvSpPr>
        <p:spPr>
          <a:xfrm rot="0">
            <a:off x="1028700" y="2232005"/>
            <a:ext cx="9448545" cy="2177114"/>
          </a:xfrm>
          <a:prstGeom prst="rect">
            <a:avLst/>
          </a:prstGeom>
        </p:spPr>
        <p:txBody>
          <a:bodyPr anchor="t" rtlCol="false" tIns="0" lIns="0" bIns="0" rIns="0">
            <a:spAutoFit/>
          </a:bodyPr>
          <a:lstStyle/>
          <a:p>
            <a:pPr algn="just">
              <a:lnSpc>
                <a:spcPts val="2851"/>
              </a:lnSpc>
            </a:pPr>
            <a:r>
              <a:rPr lang="en-US" sz="2036">
                <a:solidFill>
                  <a:srgbClr val="000000"/>
                </a:solidFill>
                <a:latin typeface="Roboto"/>
                <a:ea typeface="Roboto"/>
                <a:cs typeface="Roboto"/>
                <a:sym typeface="Roboto"/>
              </a:rPr>
              <a:t>Dan</a:t>
            </a:r>
            <a:r>
              <a:rPr lang="en-US" sz="2036">
                <a:solidFill>
                  <a:srgbClr val="000000"/>
                </a:solidFill>
                <a:latin typeface="Roboto"/>
                <a:ea typeface="Roboto"/>
                <a:cs typeface="Roboto"/>
                <a:sym typeface="Roboto"/>
              </a:rPr>
              <a:t>s un environnement marqué par :</a:t>
            </a:r>
          </a:p>
          <a:p>
            <a:pPr algn="just">
              <a:lnSpc>
                <a:spcPts val="2851"/>
              </a:lnSpc>
            </a:pPr>
          </a:p>
          <a:p>
            <a:pPr algn="just" marL="439753" indent="-219876" lvl="1">
              <a:lnSpc>
                <a:spcPts val="2851"/>
              </a:lnSpc>
              <a:buFont typeface="Arial"/>
              <a:buChar char="•"/>
            </a:pPr>
            <a:r>
              <a:rPr lang="en-US" sz="2036">
                <a:solidFill>
                  <a:srgbClr val="000000"/>
                </a:solidFill>
                <a:latin typeface="Roboto"/>
                <a:ea typeface="Roboto"/>
                <a:cs typeface="Roboto"/>
                <a:sym typeface="Roboto"/>
              </a:rPr>
              <a:t>la multiplication des dispositifs publics sans effectivité réelle</a:t>
            </a:r>
          </a:p>
          <a:p>
            <a:pPr algn="just" marL="439753" indent="-219876" lvl="1">
              <a:lnSpc>
                <a:spcPts val="2851"/>
              </a:lnSpc>
              <a:spcBef>
                <a:spcPct val="0"/>
              </a:spcBef>
              <a:buFont typeface="Arial"/>
              <a:buChar char="•"/>
            </a:pPr>
            <a:r>
              <a:rPr lang="en-US" sz="2036">
                <a:solidFill>
                  <a:srgbClr val="000000"/>
                </a:solidFill>
                <a:latin typeface="Roboto"/>
                <a:ea typeface="Roboto"/>
                <a:cs typeface="Roboto"/>
                <a:sym typeface="Roboto"/>
              </a:rPr>
              <a:t>la difficulté à faire remonter </a:t>
            </a:r>
            <a:r>
              <a:rPr lang="en-US" sz="2036">
                <a:solidFill>
                  <a:srgbClr val="000000"/>
                </a:solidFill>
                <a:latin typeface="Roboto"/>
                <a:ea typeface="Roboto"/>
                <a:cs typeface="Roboto"/>
                <a:sym typeface="Roboto"/>
              </a:rPr>
              <a:t>les réalités de terrain vers la décision</a:t>
            </a:r>
          </a:p>
          <a:p>
            <a:pPr algn="just" marL="439753" indent="-219876" lvl="1">
              <a:lnSpc>
                <a:spcPts val="2851"/>
              </a:lnSpc>
              <a:spcBef>
                <a:spcPct val="0"/>
              </a:spcBef>
              <a:buFont typeface="Arial"/>
              <a:buChar char="•"/>
            </a:pPr>
            <a:r>
              <a:rPr lang="en-US" sz="2036">
                <a:solidFill>
                  <a:srgbClr val="000000"/>
                </a:solidFill>
                <a:latin typeface="Roboto"/>
                <a:ea typeface="Roboto"/>
                <a:cs typeface="Roboto"/>
                <a:sym typeface="Roboto"/>
              </a:rPr>
              <a:t>la fragmentation entre action locale, cadres juridiques et arbitrages nationaux</a:t>
            </a:r>
          </a:p>
          <a:p>
            <a:pPr algn="just" marL="439753" indent="-219876" lvl="1">
              <a:lnSpc>
                <a:spcPts val="2851"/>
              </a:lnSpc>
              <a:spcBef>
                <a:spcPct val="0"/>
              </a:spcBef>
              <a:buFont typeface="Arial"/>
              <a:buChar char="•"/>
            </a:pPr>
            <a:r>
              <a:rPr lang="en-US" sz="2036">
                <a:solidFill>
                  <a:srgbClr val="000000"/>
                </a:solidFill>
                <a:latin typeface="Roboto"/>
                <a:ea typeface="Roboto"/>
                <a:cs typeface="Roboto"/>
                <a:sym typeface="Roboto"/>
              </a:rPr>
              <a:t>la crise de légitimité de la démocratie représentative</a:t>
            </a:r>
          </a:p>
        </p:txBody>
      </p:sp>
      <p:sp>
        <p:nvSpPr>
          <p:cNvPr name="TextBox 13" id="13"/>
          <p:cNvSpPr txBox="true"/>
          <p:nvPr/>
        </p:nvSpPr>
        <p:spPr>
          <a:xfrm rot="0">
            <a:off x="1028700" y="962025"/>
            <a:ext cx="9050395" cy="572225"/>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EQ. PLAIDOYERS &amp; COM</a:t>
            </a:r>
          </a:p>
        </p:txBody>
      </p:sp>
      <p:sp>
        <p:nvSpPr>
          <p:cNvPr name="TextBox 14" id="14"/>
          <p:cNvSpPr txBox="true"/>
          <p:nvPr/>
        </p:nvSpPr>
        <p:spPr>
          <a:xfrm rot="0">
            <a:off x="1028700"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P</a:t>
            </a: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laidoyers publics &amp; communication politique non médiatique</a:t>
            </a:r>
          </a:p>
        </p:txBody>
      </p:sp>
      <p:sp>
        <p:nvSpPr>
          <p:cNvPr name="TextBox 15" id="15"/>
          <p:cNvSpPr txBox="true"/>
          <p:nvPr/>
        </p:nvSpPr>
        <p:spPr>
          <a:xfrm rot="0">
            <a:off x="10985398" y="7040543"/>
            <a:ext cx="6723655" cy="999490"/>
          </a:xfrm>
          <a:prstGeom prst="rect">
            <a:avLst/>
          </a:prstGeom>
        </p:spPr>
        <p:txBody>
          <a:bodyPr anchor="t" rtlCol="false" tIns="0" lIns="0" bIns="0" rIns="0">
            <a:spAutoFit/>
          </a:bodyPr>
          <a:lstStyle/>
          <a:p>
            <a:pPr algn="ctr">
              <a:lnSpc>
                <a:spcPts val="2659"/>
              </a:lnSpc>
              <a:spcBef>
                <a:spcPct val="0"/>
              </a:spcBef>
            </a:pP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“Permet à l’utilisateur d’obtenir </a:t>
            </a: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une aide argumentaire en vue d’une production politiquement intelligible et saisissasable dans un espace de décision. Il n’agit pas comme un outil militant”.</a:t>
            </a:r>
          </a:p>
        </p:txBody>
      </p:sp>
      <p:sp>
        <p:nvSpPr>
          <p:cNvPr name="TextBox 16" id="16"/>
          <p:cNvSpPr txBox="true"/>
          <p:nvPr/>
        </p:nvSpPr>
        <p:spPr>
          <a:xfrm rot="0">
            <a:off x="6314042" y="1138600"/>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638179" y="2855178"/>
          <a:ext cx="7543800" cy="3771900"/>
        </p:xfrm>
        <a:graphic>
          <a:graphicData uri="http://schemas.openxmlformats.org/presentationml/2006/ole">
            <p:oleObj imgW="9042400" imgH="52705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graphicFrame>
        <p:nvGraphicFramePr>
          <p:cNvPr name="Object 11" id="11"/>
          <p:cNvGraphicFramePr/>
          <p:nvPr/>
        </p:nvGraphicFramePr>
        <p:xfrm>
          <a:off x="10816864" y="2855178"/>
          <a:ext cx="3771900" cy="3771900"/>
        </p:xfrm>
        <a:graphic>
          <a:graphicData uri="http://schemas.openxmlformats.org/presentationml/2006/ole">
            <p:oleObj imgW="4521200" imgH="4521200" r:id="rId9" progId="Excel.Sheet.12" name="Worksheet">
              <p:embed/>
              <p:pic>
                <p:nvPicPr>
                  <p:cNvPr name="" id="0"/>
                  <p:cNvPicPr/>
                  <p:nvPr/>
                </p:nvPicPr>
                <p:blipFill>
                  <a:blip r:embed="rId8"/>
                  <a:stretch>
                    <a:fillRect/>
                  </a:stretch>
                </p:blipFill>
                <p:spPr>
                  <a:xfrm>
                    <a:off x="1270000" y="1270000"/>
                    <a:ext cx="1270000" cy="1270000"/>
                  </a:xfrm>
                  <a:prstGeom prst="rect"/>
                </p:spPr>
              </p:pic>
            </p:oleObj>
          </a:graphicData>
        </a:graphic>
      </p:graphicFrame>
      <p:sp>
        <p:nvSpPr>
          <p:cNvPr name="TextBox 12" id="12"/>
          <p:cNvSpPr txBox="true"/>
          <p:nvPr/>
        </p:nvSpPr>
        <p:spPr>
          <a:xfrm rot="0">
            <a:off x="2351823"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Méthodes, apports &amp; usages</a:t>
            </a:r>
          </a:p>
        </p:txBody>
      </p:sp>
      <p:sp>
        <p:nvSpPr>
          <p:cNvPr name="TextBox 13" id="13"/>
          <p:cNvSpPr txBox="true"/>
          <p:nvPr/>
        </p:nvSpPr>
        <p:spPr>
          <a:xfrm rot="0">
            <a:off x="7985491" y="1697335"/>
            <a:ext cx="9273809" cy="666115"/>
          </a:xfrm>
          <a:prstGeom prst="rect">
            <a:avLst/>
          </a:prstGeom>
        </p:spPr>
        <p:txBody>
          <a:bodyPr anchor="t" rtlCol="false" tIns="0" lIns="0" bIns="0" rIns="0">
            <a:spAutoFit/>
          </a:bodyPr>
          <a:lstStyle/>
          <a:p>
            <a:pPr algn="just">
              <a:lnSpc>
                <a:spcPts val="2659"/>
              </a:lnSpc>
              <a:spcBef>
                <a:spcPct val="0"/>
              </a:spcBef>
            </a:pPr>
            <a:r>
              <a:rPr lang="en-US" sz="1899" i="true">
                <a:solidFill>
                  <a:srgbClr val="000000"/>
                </a:solidFill>
                <a:latin typeface="Roboto Italics"/>
                <a:ea typeface="Roboto Italics"/>
                <a:cs typeface="Roboto Italics"/>
                <a:sym typeface="Roboto Italics"/>
              </a:rPr>
              <a:t>EQ. PLAIDOYERS est un outil de structuration de la parole publique pour transformer des vécus, et constats partagés en problèmes publics lisibles et politiquement recevables.</a:t>
            </a:r>
          </a:p>
        </p:txBody>
      </p:sp>
      <p:sp>
        <p:nvSpPr>
          <p:cNvPr name="Freeform 14" id="14"/>
          <p:cNvSpPr/>
          <p:nvPr/>
        </p:nvSpPr>
        <p:spPr>
          <a:xfrm flipH="false" flipV="false" rot="0">
            <a:off x="762371" y="1057759"/>
            <a:ext cx="1396933" cy="1374402"/>
          </a:xfrm>
          <a:custGeom>
            <a:avLst/>
            <a:gdLst/>
            <a:ahLst/>
            <a:cxnLst/>
            <a:rect r="r" b="b" t="t" l="l"/>
            <a:pathLst>
              <a:path h="1374402" w="1396933">
                <a:moveTo>
                  <a:pt x="0" y="0"/>
                </a:moveTo>
                <a:lnTo>
                  <a:pt x="1396933" y="0"/>
                </a:lnTo>
                <a:lnTo>
                  <a:pt x="1396933" y="1374402"/>
                </a:lnTo>
                <a:lnTo>
                  <a:pt x="0" y="1374402"/>
                </a:lnTo>
                <a:lnTo>
                  <a:pt x="0" y="0"/>
                </a:lnTo>
                <a:close/>
              </a:path>
            </a:pathLst>
          </a:custGeom>
          <a:blipFill>
            <a:blip r:embed="rId10"/>
            <a:stretch>
              <a:fillRect l="-125087" t="-35499" r="-129113" b="-104356"/>
            </a:stretch>
          </a:blipFill>
        </p:spPr>
      </p:sp>
      <p:sp>
        <p:nvSpPr>
          <p:cNvPr name="TextBox 15" id="15"/>
          <p:cNvSpPr txBox="true"/>
          <p:nvPr/>
        </p:nvSpPr>
        <p:spPr>
          <a:xfrm rot="0">
            <a:off x="2351823" y="1352306"/>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sp>
        <p:nvSpPr>
          <p:cNvPr name="Freeform 10" id="10"/>
          <p:cNvSpPr/>
          <p:nvPr/>
        </p:nvSpPr>
        <p:spPr>
          <a:xfrm flipH="false" flipV="false" rot="0">
            <a:off x="10053994" y="1567414"/>
            <a:ext cx="8234006" cy="5210582"/>
          </a:xfrm>
          <a:custGeom>
            <a:avLst/>
            <a:gdLst/>
            <a:ahLst/>
            <a:cxnLst/>
            <a:rect r="r" b="b" t="t" l="l"/>
            <a:pathLst>
              <a:path h="5210582" w="8234006">
                <a:moveTo>
                  <a:pt x="0" y="0"/>
                </a:moveTo>
                <a:lnTo>
                  <a:pt x="8234006" y="0"/>
                </a:lnTo>
                <a:lnTo>
                  <a:pt x="8234006" y="5210582"/>
                </a:lnTo>
                <a:lnTo>
                  <a:pt x="0" y="5210582"/>
                </a:lnTo>
                <a:lnTo>
                  <a:pt x="0" y="0"/>
                </a:lnTo>
                <a:close/>
              </a:path>
            </a:pathLst>
          </a:custGeom>
          <a:blipFill>
            <a:blip r:embed="rId6">
              <a:alphaModFix amt="25000"/>
            </a:blip>
            <a:stretch>
              <a:fillRect l="-30093" t="-3720" r="-39855" b="-75321"/>
            </a:stretch>
          </a:blipFill>
        </p:spPr>
      </p:sp>
      <p:graphicFrame>
        <p:nvGraphicFramePr>
          <p:cNvPr name="Object 11" id="11"/>
          <p:cNvGraphicFramePr/>
          <p:nvPr/>
        </p:nvGraphicFramePr>
        <p:xfrm>
          <a:off x="1028700" y="4697856"/>
          <a:ext cx="3771900" cy="3771900"/>
        </p:xfrm>
        <a:graphic>
          <a:graphicData uri="http://schemas.openxmlformats.org/presentationml/2006/ole">
            <p:oleObj imgW="4521200" imgH="4521200" r:id="rId8" progId="Excel.Sheet.12" name="Worksheet">
              <p:embed/>
              <p:pic>
                <p:nvPicPr>
                  <p:cNvPr name="" id="0"/>
                  <p:cNvPicPr/>
                  <p:nvPr/>
                </p:nvPicPr>
                <p:blipFill>
                  <a:blip r:embed="rId7"/>
                  <a:stretch>
                    <a:fillRect/>
                  </a:stretch>
                </p:blipFill>
                <p:spPr>
                  <a:xfrm>
                    <a:off x="1270000" y="1270000"/>
                    <a:ext cx="1270000" cy="1270000"/>
                  </a:xfrm>
                  <a:prstGeom prst="rect"/>
                </p:spPr>
              </p:pic>
            </p:oleObj>
          </a:graphicData>
        </a:graphic>
      </p:graphicFrame>
      <p:sp>
        <p:nvSpPr>
          <p:cNvPr name="TextBox 12" id="12"/>
          <p:cNvSpPr txBox="true"/>
          <p:nvPr/>
        </p:nvSpPr>
        <p:spPr>
          <a:xfrm rot="0">
            <a:off x="1028700" y="2279953"/>
            <a:ext cx="10255772" cy="2177114"/>
          </a:xfrm>
          <a:prstGeom prst="rect">
            <a:avLst/>
          </a:prstGeom>
        </p:spPr>
        <p:txBody>
          <a:bodyPr anchor="t" rtlCol="false" tIns="0" lIns="0" bIns="0" rIns="0">
            <a:spAutoFit/>
          </a:bodyPr>
          <a:lstStyle/>
          <a:p>
            <a:pPr algn="just">
              <a:lnSpc>
                <a:spcPts val="2851"/>
              </a:lnSpc>
            </a:pPr>
            <a:r>
              <a:rPr lang="en-US" sz="2036">
                <a:solidFill>
                  <a:srgbClr val="000000"/>
                </a:solidFill>
                <a:latin typeface="Roboto"/>
                <a:ea typeface="Roboto"/>
                <a:cs typeface="Roboto"/>
                <a:sym typeface="Roboto"/>
              </a:rPr>
              <a:t>Dan</a:t>
            </a:r>
            <a:r>
              <a:rPr lang="en-US" sz="2036">
                <a:solidFill>
                  <a:srgbClr val="000000"/>
                </a:solidFill>
                <a:latin typeface="Roboto"/>
                <a:ea typeface="Roboto"/>
                <a:cs typeface="Roboto"/>
                <a:sym typeface="Roboto"/>
              </a:rPr>
              <a:t>s un environnement marqué par :</a:t>
            </a:r>
          </a:p>
          <a:p>
            <a:pPr algn="just">
              <a:lnSpc>
                <a:spcPts val="2851"/>
              </a:lnSpc>
            </a:pPr>
          </a:p>
          <a:p>
            <a:pPr algn="just" marL="439753" indent="-219876" lvl="1">
              <a:lnSpc>
                <a:spcPts val="2851"/>
              </a:lnSpc>
              <a:buFont typeface="Arial"/>
              <a:buChar char="•"/>
            </a:pPr>
            <a:r>
              <a:rPr lang="en-US" sz="2036">
                <a:solidFill>
                  <a:srgbClr val="000000"/>
                </a:solidFill>
                <a:latin typeface="Roboto"/>
                <a:ea typeface="Roboto"/>
                <a:cs typeface="Roboto"/>
                <a:sym typeface="Roboto"/>
              </a:rPr>
              <a:t>l</a:t>
            </a:r>
            <a:r>
              <a:rPr lang="en-US" sz="2036">
                <a:solidFill>
                  <a:srgbClr val="000000"/>
                </a:solidFill>
                <a:latin typeface="Roboto"/>
                <a:ea typeface="Roboto"/>
                <a:cs typeface="Roboto"/>
                <a:sym typeface="Roboto"/>
              </a:rPr>
              <a:t>a perte de crédibilité des grands récits</a:t>
            </a:r>
          </a:p>
          <a:p>
            <a:pPr algn="just" marL="439753" indent="-219876" lvl="1">
              <a:lnSpc>
                <a:spcPts val="2851"/>
              </a:lnSpc>
              <a:buFont typeface="Arial"/>
              <a:buChar char="•"/>
            </a:pPr>
            <a:r>
              <a:rPr lang="en-US" sz="2036">
                <a:solidFill>
                  <a:srgbClr val="000000"/>
                </a:solidFill>
                <a:latin typeface="Roboto"/>
                <a:ea typeface="Roboto"/>
                <a:cs typeface="Roboto"/>
                <a:sym typeface="Roboto"/>
              </a:rPr>
              <a:t>la défiance envers les institutions et la parole savante</a:t>
            </a:r>
          </a:p>
          <a:p>
            <a:pPr algn="just" marL="439753" indent="-219876" lvl="1">
              <a:lnSpc>
                <a:spcPts val="2851"/>
              </a:lnSpc>
              <a:buFont typeface="Arial"/>
              <a:buChar char="•"/>
            </a:pPr>
            <a:r>
              <a:rPr lang="en-US" sz="2036">
                <a:solidFill>
                  <a:srgbClr val="000000"/>
                </a:solidFill>
                <a:latin typeface="Roboto"/>
                <a:ea typeface="Roboto"/>
                <a:cs typeface="Roboto"/>
                <a:sym typeface="Roboto"/>
              </a:rPr>
              <a:t>la confusion entre idées abstraites et réalités vécues</a:t>
            </a:r>
          </a:p>
          <a:p>
            <a:pPr algn="just" marL="439753" indent="-219876" lvl="1">
              <a:lnSpc>
                <a:spcPts val="2851"/>
              </a:lnSpc>
              <a:spcBef>
                <a:spcPct val="0"/>
              </a:spcBef>
              <a:buFont typeface="Arial"/>
              <a:buChar char="•"/>
            </a:pPr>
            <a:r>
              <a:rPr lang="en-US" sz="2036">
                <a:solidFill>
                  <a:srgbClr val="000000"/>
                </a:solidFill>
                <a:latin typeface="Roboto"/>
                <a:ea typeface="Roboto"/>
                <a:cs typeface="Roboto"/>
                <a:sym typeface="Roboto"/>
              </a:rPr>
              <a:t>la tentation du cynisme ou du retrait de l’agir</a:t>
            </a:r>
          </a:p>
        </p:txBody>
      </p:sp>
      <p:sp>
        <p:nvSpPr>
          <p:cNvPr name="TextBox 13" id="13"/>
          <p:cNvSpPr txBox="true"/>
          <p:nvPr/>
        </p:nvSpPr>
        <p:spPr>
          <a:xfrm rot="0">
            <a:off x="1028700" y="962025"/>
            <a:ext cx="9050395" cy="572225"/>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EQ. SAVOIRS &amp; IDEES</a:t>
            </a:r>
          </a:p>
        </p:txBody>
      </p:sp>
      <p:sp>
        <p:nvSpPr>
          <p:cNvPr name="TextBox 14" id="14"/>
          <p:cNvSpPr txBox="true"/>
          <p:nvPr/>
        </p:nvSpPr>
        <p:spPr>
          <a:xfrm rot="0">
            <a:off x="1028700" y="1706860"/>
            <a:ext cx="11435786" cy="763270"/>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Rétablir un lien rigoureux entre pensée, engagement et effets réels</a:t>
            </a:r>
          </a:p>
          <a:p>
            <a:pPr algn="l">
              <a:lnSpc>
                <a:spcPts val="3079"/>
              </a:lnSpc>
            </a:pPr>
          </a:p>
        </p:txBody>
      </p:sp>
      <p:sp>
        <p:nvSpPr>
          <p:cNvPr name="TextBox 15" id="15"/>
          <p:cNvSpPr txBox="true"/>
          <p:nvPr/>
        </p:nvSpPr>
        <p:spPr>
          <a:xfrm rot="0">
            <a:off x="11485245" y="7008265"/>
            <a:ext cx="6458212" cy="999490"/>
          </a:xfrm>
          <a:prstGeom prst="rect">
            <a:avLst/>
          </a:prstGeom>
        </p:spPr>
        <p:txBody>
          <a:bodyPr anchor="t" rtlCol="false" tIns="0" lIns="0" bIns="0" rIns="0">
            <a:spAutoFit/>
          </a:bodyPr>
          <a:lstStyle/>
          <a:p>
            <a:pPr algn="ctr">
              <a:lnSpc>
                <a:spcPts val="2659"/>
              </a:lnSpc>
              <a:spcBef>
                <a:spcPct val="0"/>
              </a:spcBef>
            </a:pP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“L’agent restitue les productions intellectuelles majeures afin d’éclairer les conditions réelles de l’agir et de la légitimation, sans jamais se substituer au jugement de l’utilisateur”</a:t>
            </a:r>
          </a:p>
        </p:txBody>
      </p:sp>
      <p:sp>
        <p:nvSpPr>
          <p:cNvPr name="TextBox 16" id="16"/>
          <p:cNvSpPr txBox="true"/>
          <p:nvPr/>
        </p:nvSpPr>
        <p:spPr>
          <a:xfrm rot="0">
            <a:off x="5663956" y="1138600"/>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919349" y="2826865"/>
          <a:ext cx="7543800" cy="3771900"/>
        </p:xfrm>
        <a:graphic>
          <a:graphicData uri="http://schemas.openxmlformats.org/presentationml/2006/ole">
            <p:oleObj imgW="9042400" imgH="52705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graphicFrame>
        <p:nvGraphicFramePr>
          <p:cNvPr name="Object 11" id="11"/>
          <p:cNvGraphicFramePr/>
          <p:nvPr/>
        </p:nvGraphicFramePr>
        <p:xfrm>
          <a:off x="12267866" y="2826865"/>
          <a:ext cx="3771900" cy="3771900"/>
        </p:xfrm>
        <a:graphic>
          <a:graphicData uri="http://schemas.openxmlformats.org/presentationml/2006/ole">
            <p:oleObj imgW="4521200" imgH="4521200" r:id="rId9" progId="Excel.Sheet.12" name="Worksheet">
              <p:embed/>
              <p:pic>
                <p:nvPicPr>
                  <p:cNvPr name="" id="0"/>
                  <p:cNvPicPr/>
                  <p:nvPr/>
                </p:nvPicPr>
                <p:blipFill>
                  <a:blip r:embed="rId8"/>
                  <a:stretch>
                    <a:fillRect/>
                  </a:stretch>
                </p:blipFill>
                <p:spPr>
                  <a:xfrm>
                    <a:off x="1270000" y="1270000"/>
                    <a:ext cx="1270000" cy="1270000"/>
                  </a:xfrm>
                  <a:prstGeom prst="rect"/>
                </p:spPr>
              </p:pic>
            </p:oleObj>
          </a:graphicData>
        </a:graphic>
      </p:graphicFrame>
      <p:sp>
        <p:nvSpPr>
          <p:cNvPr name="Freeform 12" id="12"/>
          <p:cNvSpPr/>
          <p:nvPr/>
        </p:nvSpPr>
        <p:spPr>
          <a:xfrm flipH="false" flipV="false" rot="0">
            <a:off x="544745" y="1232462"/>
            <a:ext cx="1668131" cy="1024996"/>
          </a:xfrm>
          <a:custGeom>
            <a:avLst/>
            <a:gdLst/>
            <a:ahLst/>
            <a:cxnLst/>
            <a:rect r="r" b="b" t="t" l="l"/>
            <a:pathLst>
              <a:path h="1024996" w="1668131">
                <a:moveTo>
                  <a:pt x="0" y="0"/>
                </a:moveTo>
                <a:lnTo>
                  <a:pt x="1668131" y="0"/>
                </a:lnTo>
                <a:lnTo>
                  <a:pt x="1668131" y="1024996"/>
                </a:lnTo>
                <a:lnTo>
                  <a:pt x="0" y="1024996"/>
                </a:lnTo>
                <a:lnTo>
                  <a:pt x="0" y="0"/>
                </a:lnTo>
                <a:close/>
              </a:path>
            </a:pathLst>
          </a:custGeom>
          <a:blipFill>
            <a:blip r:embed="rId10"/>
            <a:stretch>
              <a:fillRect l="-36119" t="-13045" r="-41536" b="-79705"/>
            </a:stretch>
          </a:blipFill>
        </p:spPr>
      </p:sp>
      <p:sp>
        <p:nvSpPr>
          <p:cNvPr name="TextBox 13" id="13"/>
          <p:cNvSpPr txBox="true"/>
          <p:nvPr/>
        </p:nvSpPr>
        <p:spPr>
          <a:xfrm rot="0">
            <a:off x="2351823"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Méthodes, apports &amp; usages</a:t>
            </a:r>
          </a:p>
        </p:txBody>
      </p:sp>
      <p:sp>
        <p:nvSpPr>
          <p:cNvPr name="TextBox 14" id="14"/>
          <p:cNvSpPr txBox="true"/>
          <p:nvPr/>
        </p:nvSpPr>
        <p:spPr>
          <a:xfrm rot="0">
            <a:off x="6855753" y="1388725"/>
            <a:ext cx="10218284" cy="999490"/>
          </a:xfrm>
          <a:prstGeom prst="rect">
            <a:avLst/>
          </a:prstGeom>
        </p:spPr>
        <p:txBody>
          <a:bodyPr anchor="t" rtlCol="false" tIns="0" lIns="0" bIns="0" rIns="0">
            <a:spAutoFit/>
          </a:bodyPr>
          <a:lstStyle/>
          <a:p>
            <a:pPr algn="just" marL="0" indent="0" lvl="0">
              <a:lnSpc>
                <a:spcPts val="2659"/>
              </a:lnSpc>
              <a:spcBef>
                <a:spcPct val="0"/>
              </a:spcBef>
            </a:pPr>
            <a:r>
              <a:rPr lang="en-US" sz="1899" i="true" strike="noStrike" u="none">
                <a:solidFill>
                  <a:srgbClr val="000000"/>
                </a:solidFill>
                <a:latin typeface="Roboto Italics"/>
                <a:ea typeface="Roboto Italics"/>
                <a:cs typeface="Roboto Italics"/>
                <a:sym typeface="Roboto Italics"/>
              </a:rPr>
              <a:t>EQ. SAVOIRS &amp; ID</a:t>
            </a:r>
            <a:r>
              <a:rPr lang="en-US" sz="1899" i="true" strike="noStrike" u="none">
                <a:solidFill>
                  <a:srgbClr val="000000"/>
                </a:solidFill>
                <a:latin typeface="Roboto Italics"/>
                <a:ea typeface="Roboto Italics"/>
                <a:cs typeface="Roboto Italics"/>
                <a:sym typeface="Roboto Italics"/>
              </a:rPr>
              <a:t>É</a:t>
            </a:r>
            <a:r>
              <a:rPr lang="en-US" sz="1899" i="true" strike="noStrike" u="none">
                <a:solidFill>
                  <a:srgbClr val="000000"/>
                </a:solidFill>
                <a:latin typeface="Roboto Italics"/>
                <a:ea typeface="Roboto Italics"/>
                <a:cs typeface="Roboto Italics"/>
                <a:sym typeface="Roboto Italics"/>
              </a:rPr>
              <a:t>ES est un outil de référence p</a:t>
            </a:r>
            <a:r>
              <a:rPr lang="en-US" sz="1899" i="true" strike="noStrike" u="none">
                <a:solidFill>
                  <a:srgbClr val="000000"/>
                </a:solidFill>
                <a:latin typeface="Roboto Italics"/>
                <a:ea typeface="Roboto Italics"/>
                <a:cs typeface="Roboto Italics"/>
                <a:sym typeface="Roboto Italics"/>
              </a:rPr>
              <a:t>ou</a:t>
            </a:r>
            <a:r>
              <a:rPr lang="en-US" sz="1899" i="true" strike="noStrike" u="none">
                <a:solidFill>
                  <a:srgbClr val="000000"/>
                </a:solidFill>
                <a:latin typeface="Roboto Italics"/>
                <a:ea typeface="Roboto Italics"/>
                <a:cs typeface="Roboto Italics"/>
                <a:sym typeface="Roboto Italics"/>
              </a:rPr>
              <a:t>r comprendre comment des i</a:t>
            </a:r>
            <a:r>
              <a:rPr lang="en-US" sz="1899" i="true" strike="noStrike" u="none">
                <a:solidFill>
                  <a:srgbClr val="000000"/>
                </a:solidFill>
                <a:latin typeface="Roboto Italics"/>
                <a:ea typeface="Roboto Italics"/>
                <a:cs typeface="Roboto Italics"/>
                <a:sym typeface="Roboto Italics"/>
              </a:rPr>
              <a:t>n</a:t>
            </a:r>
            <a:r>
              <a:rPr lang="en-US" sz="1899" i="true" strike="noStrike" u="none">
                <a:solidFill>
                  <a:srgbClr val="000000"/>
                </a:solidFill>
                <a:latin typeface="Roboto Italics"/>
                <a:ea typeface="Roboto Italics"/>
                <a:cs typeface="Roboto Italics"/>
                <a:sym typeface="Roboto Italics"/>
              </a:rPr>
              <a:t>d</a:t>
            </a:r>
            <a:r>
              <a:rPr lang="en-US" sz="1899" i="true" strike="noStrike" u="none">
                <a:solidFill>
                  <a:srgbClr val="000000"/>
                </a:solidFill>
                <a:latin typeface="Roboto Italics"/>
                <a:ea typeface="Roboto Italics"/>
                <a:cs typeface="Roboto Italics"/>
                <a:sym typeface="Roboto Italics"/>
              </a:rPr>
              <a:t>ividu</a:t>
            </a:r>
            <a:r>
              <a:rPr lang="en-US" sz="1899" i="true" strike="noStrike" u="none">
                <a:solidFill>
                  <a:srgbClr val="000000"/>
                </a:solidFill>
                <a:latin typeface="Roboto Italics"/>
                <a:ea typeface="Roboto Italics"/>
                <a:cs typeface="Roboto Italics"/>
                <a:sym typeface="Roboto Italics"/>
              </a:rPr>
              <a:t>s </a:t>
            </a:r>
            <a:r>
              <a:rPr lang="en-US" sz="1899" i="true" strike="noStrike" u="none">
                <a:solidFill>
                  <a:srgbClr val="000000"/>
                </a:solidFill>
                <a:latin typeface="Roboto Italics"/>
                <a:ea typeface="Roboto Italics"/>
                <a:cs typeface="Roboto Italics"/>
                <a:sym typeface="Roboto Italics"/>
              </a:rPr>
              <a:t>imparfai</a:t>
            </a:r>
            <a:r>
              <a:rPr lang="en-US" sz="1899" i="true" strike="noStrike" u="none">
                <a:solidFill>
                  <a:srgbClr val="000000"/>
                </a:solidFill>
                <a:latin typeface="Roboto Italics"/>
                <a:ea typeface="Roboto Italics"/>
                <a:cs typeface="Roboto Italics"/>
                <a:sym typeface="Roboto Italics"/>
              </a:rPr>
              <a:t>t</a:t>
            </a:r>
            <a:r>
              <a:rPr lang="en-US" sz="1899" i="true" strike="noStrike" u="none">
                <a:solidFill>
                  <a:srgbClr val="000000"/>
                </a:solidFill>
                <a:latin typeface="Roboto Italics"/>
                <a:ea typeface="Roboto Italics"/>
                <a:cs typeface="Roboto Italics"/>
                <a:sym typeface="Roboto Italics"/>
              </a:rPr>
              <a:t>s</a:t>
            </a:r>
            <a:r>
              <a:rPr lang="en-US" sz="1899" i="true" strike="noStrike" u="none">
                <a:solidFill>
                  <a:srgbClr val="000000"/>
                </a:solidFill>
                <a:latin typeface="Roboto Italics"/>
                <a:ea typeface="Roboto Italics"/>
                <a:cs typeface="Roboto Italics"/>
                <a:sym typeface="Roboto Italics"/>
              </a:rPr>
              <a:t> </a:t>
            </a:r>
            <a:r>
              <a:rPr lang="en-US" sz="1899" i="true" strike="noStrike" u="none">
                <a:solidFill>
                  <a:srgbClr val="000000"/>
                </a:solidFill>
                <a:latin typeface="Roboto Italics"/>
                <a:ea typeface="Roboto Italics"/>
                <a:cs typeface="Roboto Italics"/>
                <a:sym typeface="Roboto Italics"/>
              </a:rPr>
              <a:t>on</a:t>
            </a:r>
            <a:r>
              <a:rPr lang="en-US" sz="1899" i="true" strike="noStrike" u="none">
                <a:solidFill>
                  <a:srgbClr val="000000"/>
                </a:solidFill>
                <a:latin typeface="Roboto Italics"/>
                <a:ea typeface="Roboto Italics"/>
                <a:cs typeface="Roboto Italics"/>
                <a:sym typeface="Roboto Italics"/>
              </a:rPr>
              <a:t>t vécu et mis en acte des id</a:t>
            </a:r>
            <a:r>
              <a:rPr lang="en-US" sz="1899" i="true" strike="noStrike" u="none">
                <a:solidFill>
                  <a:srgbClr val="000000"/>
                </a:solidFill>
                <a:latin typeface="Roboto Italics"/>
                <a:ea typeface="Roboto Italics"/>
                <a:cs typeface="Roboto Italics"/>
                <a:sym typeface="Roboto Italics"/>
              </a:rPr>
              <a:t>ée</a:t>
            </a:r>
            <a:r>
              <a:rPr lang="en-US" sz="1899" i="true" strike="noStrike" u="none">
                <a:solidFill>
                  <a:srgbClr val="000000"/>
                </a:solidFill>
                <a:latin typeface="Roboto Italics"/>
                <a:ea typeface="Roboto Italics"/>
                <a:cs typeface="Roboto Italics"/>
                <a:sym typeface="Roboto Italics"/>
              </a:rPr>
              <a:t>s, et comment ces actes </a:t>
            </a:r>
            <a:r>
              <a:rPr lang="en-US" sz="1899" i="true" strike="noStrike" u="none">
                <a:solidFill>
                  <a:srgbClr val="000000"/>
                </a:solidFill>
                <a:latin typeface="Roboto Italics"/>
                <a:ea typeface="Roboto Italics"/>
                <a:cs typeface="Roboto Italics"/>
                <a:sym typeface="Roboto Italics"/>
              </a:rPr>
              <a:t>stru</a:t>
            </a:r>
            <a:r>
              <a:rPr lang="en-US" sz="1899" i="true" strike="noStrike" u="none">
                <a:solidFill>
                  <a:srgbClr val="000000"/>
                </a:solidFill>
                <a:latin typeface="Roboto Italics"/>
                <a:ea typeface="Roboto Italics"/>
                <a:cs typeface="Roboto Italics"/>
                <a:sym typeface="Roboto Italics"/>
              </a:rPr>
              <a:t>ctu</a:t>
            </a:r>
            <a:r>
              <a:rPr lang="en-US" sz="1899" i="true" strike="noStrike" u="none">
                <a:solidFill>
                  <a:srgbClr val="000000"/>
                </a:solidFill>
                <a:latin typeface="Roboto Italics"/>
                <a:ea typeface="Roboto Italics"/>
                <a:cs typeface="Roboto Italics"/>
                <a:sym typeface="Roboto Italics"/>
              </a:rPr>
              <a:t>r</a:t>
            </a:r>
            <a:r>
              <a:rPr lang="en-US" sz="1899" i="true" strike="noStrike" u="none">
                <a:solidFill>
                  <a:srgbClr val="000000"/>
                </a:solidFill>
                <a:latin typeface="Roboto Italics"/>
                <a:ea typeface="Roboto Italics"/>
                <a:cs typeface="Roboto Italics"/>
                <a:sym typeface="Roboto Italics"/>
              </a:rPr>
              <a:t>ent e</a:t>
            </a:r>
            <a:r>
              <a:rPr lang="en-US" sz="1899" i="true" strike="noStrike" u="none">
                <a:solidFill>
                  <a:srgbClr val="000000"/>
                </a:solidFill>
                <a:latin typeface="Roboto Italics"/>
                <a:ea typeface="Roboto Italics"/>
                <a:cs typeface="Roboto Italics"/>
                <a:sym typeface="Roboto Italics"/>
              </a:rPr>
              <a:t>n</a:t>
            </a:r>
            <a:r>
              <a:rPr lang="en-US" sz="1899" i="true" strike="noStrike" u="none">
                <a:solidFill>
                  <a:srgbClr val="000000"/>
                </a:solidFill>
                <a:latin typeface="Roboto Italics"/>
                <a:ea typeface="Roboto Italics"/>
                <a:cs typeface="Roboto Italics"/>
                <a:sym typeface="Roboto Italics"/>
              </a:rPr>
              <a:t>c</a:t>
            </a:r>
            <a:r>
              <a:rPr lang="en-US" sz="1899" i="true" strike="noStrike" u="none">
                <a:solidFill>
                  <a:srgbClr val="000000"/>
                </a:solidFill>
                <a:latin typeface="Roboto Italics"/>
                <a:ea typeface="Roboto Italics"/>
                <a:cs typeface="Roboto Italics"/>
                <a:sym typeface="Roboto Italics"/>
              </a:rPr>
              <a:t>o</a:t>
            </a:r>
            <a:r>
              <a:rPr lang="en-US" sz="1899" i="true" strike="noStrike" u="none">
                <a:solidFill>
                  <a:srgbClr val="000000"/>
                </a:solidFill>
                <a:latin typeface="Roboto Italics"/>
                <a:ea typeface="Roboto Italics"/>
                <a:cs typeface="Roboto Italics"/>
                <a:sym typeface="Roboto Italics"/>
              </a:rPr>
              <a:t>re nos cadres politiques, juridiques et moraux, en </a:t>
            </a:r>
            <a:r>
              <a:rPr lang="en-US" sz="1899" i="true" strike="noStrike" u="none">
                <a:solidFill>
                  <a:srgbClr val="000000"/>
                </a:solidFill>
                <a:latin typeface="Roboto Italics"/>
                <a:ea typeface="Roboto Italics"/>
                <a:cs typeface="Roboto Italics"/>
                <a:sym typeface="Roboto Italics"/>
              </a:rPr>
              <a:t>l</a:t>
            </a:r>
            <a:r>
              <a:rPr lang="en-US" sz="1899" i="true" strike="noStrike" u="none">
                <a:solidFill>
                  <a:srgbClr val="000000"/>
                </a:solidFill>
                <a:latin typeface="Roboto Italics"/>
                <a:ea typeface="Roboto Italics"/>
                <a:cs typeface="Roboto Italics"/>
                <a:sym typeface="Roboto Italics"/>
              </a:rPr>
              <a:t>ai</a:t>
            </a:r>
            <a:r>
              <a:rPr lang="en-US" sz="1899" i="true" strike="noStrike" u="none">
                <a:solidFill>
                  <a:srgbClr val="000000"/>
                </a:solidFill>
                <a:latin typeface="Roboto Italics"/>
                <a:ea typeface="Roboto Italics"/>
                <a:cs typeface="Roboto Italics"/>
                <a:sym typeface="Roboto Italics"/>
              </a:rPr>
              <a:t>ssant</a:t>
            </a:r>
            <a:r>
              <a:rPr lang="en-US" sz="1899" i="true" strike="noStrike" u="none">
                <a:solidFill>
                  <a:srgbClr val="000000"/>
                </a:solidFill>
                <a:latin typeface="Roboto Italics"/>
                <a:ea typeface="Roboto Italics"/>
                <a:cs typeface="Roboto Italics"/>
                <a:sym typeface="Roboto Italics"/>
              </a:rPr>
              <a:t> un possible d’agir</a:t>
            </a:r>
            <a:r>
              <a:rPr lang="en-US" sz="1899" i="true" strike="noStrike" u="none">
                <a:solidFill>
                  <a:srgbClr val="000000"/>
                </a:solidFill>
                <a:latin typeface="Roboto Italics"/>
                <a:ea typeface="Roboto Italics"/>
                <a:cs typeface="Roboto Italics"/>
                <a:sym typeface="Roboto Italics"/>
              </a:rPr>
              <a:t> aujourd’hui</a:t>
            </a:r>
            <a:r>
              <a:rPr lang="en-US" sz="1899" i="true" strike="noStrike" u="none">
                <a:solidFill>
                  <a:srgbClr val="000000"/>
                </a:solidFill>
                <a:latin typeface="Roboto Italics"/>
                <a:ea typeface="Roboto Italics"/>
                <a:cs typeface="Roboto Italics"/>
                <a:sym typeface="Roboto Italics"/>
              </a:rPr>
              <a:t>.</a:t>
            </a:r>
          </a:p>
        </p:txBody>
      </p:sp>
      <p:sp>
        <p:nvSpPr>
          <p:cNvPr name="TextBox 15" id="15"/>
          <p:cNvSpPr txBox="true"/>
          <p:nvPr/>
        </p:nvSpPr>
        <p:spPr>
          <a:xfrm rot="0">
            <a:off x="2351823" y="1407775"/>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F203B">
                <a:alpha val="100000"/>
              </a:srgbClr>
            </a:gs>
            <a:gs pos="16667">
              <a:srgbClr val="11213B">
                <a:alpha val="100000"/>
              </a:srgbClr>
            </a:gs>
            <a:gs pos="33333">
              <a:srgbClr val="041B40">
                <a:alpha val="100000"/>
              </a:srgbClr>
            </a:gs>
            <a:gs pos="50000">
              <a:srgbClr val="041360">
                <a:alpha val="100000"/>
              </a:srgbClr>
            </a:gs>
            <a:gs pos="66667">
              <a:srgbClr val="6C0C76">
                <a:alpha val="100000"/>
              </a:srgbClr>
            </a:gs>
            <a:gs pos="83333">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5400000">
            <a:off x="1441881" y="-4653764"/>
            <a:ext cx="15404238" cy="18288000"/>
          </a:xfrm>
          <a:custGeom>
            <a:avLst/>
            <a:gdLst/>
            <a:ahLst/>
            <a:cxnLst/>
            <a:rect r="r" b="b" t="t" l="l"/>
            <a:pathLst>
              <a:path h="18288000" w="15404238">
                <a:moveTo>
                  <a:pt x="0" y="0"/>
                </a:moveTo>
                <a:lnTo>
                  <a:pt x="15404238" y="0"/>
                </a:lnTo>
                <a:lnTo>
                  <a:pt x="15404238" y="18288000"/>
                </a:lnTo>
                <a:lnTo>
                  <a:pt x="0" y="18288000"/>
                </a:lnTo>
                <a:lnTo>
                  <a:pt x="0" y="0"/>
                </a:lnTo>
                <a:close/>
              </a:path>
            </a:pathLst>
          </a:custGeom>
          <a:blipFill>
            <a:blip r:embed="rId3"/>
            <a:stretch>
              <a:fillRect l="-108895" t="-226657" r="0" b="-19768"/>
            </a:stretch>
          </a:blipFill>
        </p:spPr>
      </p:sp>
      <p:grpSp>
        <p:nvGrpSpPr>
          <p:cNvPr name="Group 3" id="3"/>
          <p:cNvGrpSpPr/>
          <p:nvPr/>
        </p:nvGrpSpPr>
        <p:grpSpPr>
          <a:xfrm rot="0">
            <a:off x="-1266602" y="0"/>
            <a:ext cx="21716834" cy="8472770"/>
            <a:chOff x="0" y="0"/>
            <a:chExt cx="5719660" cy="2231512"/>
          </a:xfrm>
        </p:grpSpPr>
        <p:sp>
          <p:nvSpPr>
            <p:cNvPr name="Freeform 4" id="4"/>
            <p:cNvSpPr/>
            <p:nvPr/>
          </p:nvSpPr>
          <p:spPr>
            <a:xfrm flipH="false" flipV="false" rot="0">
              <a:off x="0" y="0"/>
              <a:ext cx="5719660" cy="2231511"/>
            </a:xfrm>
            <a:custGeom>
              <a:avLst/>
              <a:gdLst/>
              <a:ahLst/>
              <a:cxnLst/>
              <a:rect r="r" b="b" t="t" l="l"/>
              <a:pathLst>
                <a:path h="2231511" w="5719660">
                  <a:moveTo>
                    <a:pt x="18181" y="0"/>
                  </a:moveTo>
                  <a:lnTo>
                    <a:pt x="5701479" y="0"/>
                  </a:lnTo>
                  <a:cubicBezTo>
                    <a:pt x="5706301" y="0"/>
                    <a:pt x="5710925" y="1916"/>
                    <a:pt x="5714335" y="5325"/>
                  </a:cubicBezTo>
                  <a:cubicBezTo>
                    <a:pt x="5717744" y="8735"/>
                    <a:pt x="5719660" y="13359"/>
                    <a:pt x="5719660" y="18181"/>
                  </a:cubicBezTo>
                  <a:lnTo>
                    <a:pt x="5719660" y="2213330"/>
                  </a:lnTo>
                  <a:cubicBezTo>
                    <a:pt x="5719660" y="2218152"/>
                    <a:pt x="5717744" y="2222777"/>
                    <a:pt x="5714335" y="2226186"/>
                  </a:cubicBezTo>
                  <a:cubicBezTo>
                    <a:pt x="5710925" y="2229596"/>
                    <a:pt x="5706301" y="2231511"/>
                    <a:pt x="5701479" y="2231511"/>
                  </a:cubicBezTo>
                  <a:lnTo>
                    <a:pt x="18181" y="2231511"/>
                  </a:lnTo>
                  <a:cubicBezTo>
                    <a:pt x="13359" y="2231511"/>
                    <a:pt x="8735" y="2229596"/>
                    <a:pt x="5325" y="2226186"/>
                  </a:cubicBezTo>
                  <a:cubicBezTo>
                    <a:pt x="1916" y="2222777"/>
                    <a:pt x="0" y="2218152"/>
                    <a:pt x="0" y="2213330"/>
                  </a:cubicBezTo>
                  <a:lnTo>
                    <a:pt x="0" y="18181"/>
                  </a:lnTo>
                  <a:cubicBezTo>
                    <a:pt x="0" y="13359"/>
                    <a:pt x="1916" y="8735"/>
                    <a:pt x="5325" y="5325"/>
                  </a:cubicBezTo>
                  <a:cubicBezTo>
                    <a:pt x="8735" y="1916"/>
                    <a:pt x="13359" y="0"/>
                    <a:pt x="18181" y="0"/>
                  </a:cubicBezTo>
                  <a:close/>
                </a:path>
              </a:pathLst>
            </a:custGeom>
            <a:solidFill>
              <a:srgbClr val="FFFFFF"/>
            </a:solidFill>
          </p:spPr>
        </p:sp>
        <p:sp>
          <p:nvSpPr>
            <p:cNvPr name="TextBox 5" id="5"/>
            <p:cNvSpPr txBox="true"/>
            <p:nvPr/>
          </p:nvSpPr>
          <p:spPr>
            <a:xfrm>
              <a:off x="0" y="-47625"/>
              <a:ext cx="5719660" cy="2279137"/>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9830560"/>
            <a:ext cx="18288000" cy="456440"/>
          </a:xfrm>
          <a:custGeom>
            <a:avLst/>
            <a:gdLst/>
            <a:ahLst/>
            <a:cxnLst/>
            <a:rect r="r" b="b" t="t" l="l"/>
            <a:pathLst>
              <a:path h="456440" w="18288000">
                <a:moveTo>
                  <a:pt x="0" y="0"/>
                </a:moveTo>
                <a:lnTo>
                  <a:pt x="18288000" y="0"/>
                </a:lnTo>
                <a:lnTo>
                  <a:pt x="18288000" y="456440"/>
                </a:lnTo>
                <a:lnTo>
                  <a:pt x="0" y="456440"/>
                </a:lnTo>
                <a:lnTo>
                  <a:pt x="0" y="0"/>
                </a:lnTo>
                <a:close/>
              </a:path>
            </a:pathLst>
          </a:custGeom>
          <a:blipFill>
            <a:blip r:embed="rId4">
              <a:alphaModFix amt="88000"/>
            </a:blip>
            <a:stretch>
              <a:fillRect l="-72911" t="-703324" r="-72911" b="-230851"/>
            </a:stretch>
          </a:blipFill>
        </p:spPr>
      </p:sp>
      <p:grpSp>
        <p:nvGrpSpPr>
          <p:cNvPr name="Group 7" id="7"/>
          <p:cNvGrpSpPr/>
          <p:nvPr/>
        </p:nvGrpSpPr>
        <p:grpSpPr>
          <a:xfrm rot="0">
            <a:off x="0" y="9830560"/>
            <a:ext cx="18288000" cy="456440"/>
            <a:chOff x="0" y="0"/>
            <a:chExt cx="24384000" cy="608586"/>
          </a:xfrm>
        </p:grpSpPr>
        <p:sp>
          <p:nvSpPr>
            <p:cNvPr name="Freeform 8" id="8"/>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9" id="9"/>
            <p:cNvGrpSpPr/>
            <p:nvPr/>
          </p:nvGrpSpPr>
          <p:grpSpPr>
            <a:xfrm rot="0">
              <a:off x="0" y="0"/>
              <a:ext cx="24384000" cy="608586"/>
              <a:chOff x="0" y="0"/>
              <a:chExt cx="4816593" cy="120215"/>
            </a:xfrm>
          </p:grpSpPr>
          <p:sp>
            <p:nvSpPr>
              <p:cNvPr name="Freeform 10" id="10"/>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11" id="11"/>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12" id="12"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13" id="13"/>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sp>
        <p:nvSpPr>
          <p:cNvPr name="Freeform 14" id="14"/>
          <p:cNvSpPr/>
          <p:nvPr/>
        </p:nvSpPr>
        <p:spPr>
          <a:xfrm flipH="false" flipV="false" rot="0">
            <a:off x="10980254" y="3813224"/>
            <a:ext cx="2559674" cy="2518079"/>
          </a:xfrm>
          <a:custGeom>
            <a:avLst/>
            <a:gdLst/>
            <a:ahLst/>
            <a:cxnLst/>
            <a:rect r="r" b="b" t="t" l="l"/>
            <a:pathLst>
              <a:path h="2518079" w="2559674">
                <a:moveTo>
                  <a:pt x="0" y="0"/>
                </a:moveTo>
                <a:lnTo>
                  <a:pt x="2559674" y="0"/>
                </a:lnTo>
                <a:lnTo>
                  <a:pt x="2559674" y="2518079"/>
                </a:lnTo>
                <a:lnTo>
                  <a:pt x="0" y="2518079"/>
                </a:lnTo>
                <a:lnTo>
                  <a:pt x="0" y="0"/>
                </a:lnTo>
                <a:close/>
              </a:path>
            </a:pathLst>
          </a:custGeom>
          <a:blipFill>
            <a:blip r:embed="rId6">
              <a:alphaModFix amt="6000"/>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11955953" y="6612904"/>
            <a:ext cx="2599965" cy="2666631"/>
          </a:xfrm>
          <a:custGeom>
            <a:avLst/>
            <a:gdLst/>
            <a:ahLst/>
            <a:cxnLst/>
            <a:rect r="r" b="b" t="t" l="l"/>
            <a:pathLst>
              <a:path h="2666631" w="2599965">
                <a:moveTo>
                  <a:pt x="0" y="0"/>
                </a:moveTo>
                <a:lnTo>
                  <a:pt x="2599965" y="0"/>
                </a:lnTo>
                <a:lnTo>
                  <a:pt x="2599965" y="2666631"/>
                </a:lnTo>
                <a:lnTo>
                  <a:pt x="0" y="2666631"/>
                </a:lnTo>
                <a:lnTo>
                  <a:pt x="0" y="0"/>
                </a:lnTo>
                <a:close/>
              </a:path>
            </a:pathLst>
          </a:custGeom>
          <a:blipFill>
            <a:blip r:embed="rId8">
              <a:alphaModFix amt="6000"/>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9171244" y="5946572"/>
            <a:ext cx="2784709" cy="2735977"/>
          </a:xfrm>
          <a:custGeom>
            <a:avLst/>
            <a:gdLst/>
            <a:ahLst/>
            <a:cxnLst/>
            <a:rect r="r" b="b" t="t" l="l"/>
            <a:pathLst>
              <a:path h="2735977" w="2784709">
                <a:moveTo>
                  <a:pt x="0" y="0"/>
                </a:moveTo>
                <a:lnTo>
                  <a:pt x="2784709" y="0"/>
                </a:lnTo>
                <a:lnTo>
                  <a:pt x="2784709" y="2735977"/>
                </a:lnTo>
                <a:lnTo>
                  <a:pt x="0" y="2735977"/>
                </a:lnTo>
                <a:lnTo>
                  <a:pt x="0" y="0"/>
                </a:lnTo>
                <a:close/>
              </a:path>
            </a:pathLst>
          </a:custGeom>
          <a:blipFill>
            <a:blip r:embed="rId10">
              <a:alphaModFix amt="600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14212408" y="4210464"/>
            <a:ext cx="4241677" cy="4241677"/>
          </a:xfrm>
          <a:custGeom>
            <a:avLst/>
            <a:gdLst/>
            <a:ahLst/>
            <a:cxnLst/>
            <a:rect r="r" b="b" t="t" l="l"/>
            <a:pathLst>
              <a:path h="4241677" w="4241677">
                <a:moveTo>
                  <a:pt x="0" y="0"/>
                </a:moveTo>
                <a:lnTo>
                  <a:pt x="4241677" y="0"/>
                </a:lnTo>
                <a:lnTo>
                  <a:pt x="4241677" y="4241678"/>
                </a:lnTo>
                <a:lnTo>
                  <a:pt x="0" y="4241678"/>
                </a:lnTo>
                <a:lnTo>
                  <a:pt x="0" y="0"/>
                </a:lnTo>
                <a:close/>
              </a:path>
            </a:pathLst>
          </a:custGeom>
          <a:blipFill>
            <a:blip r:embed="rId12">
              <a:alphaModFix amt="6000"/>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9066846" y="957028"/>
            <a:ext cx="8946165" cy="6989191"/>
          </a:xfrm>
          <a:custGeom>
            <a:avLst/>
            <a:gdLst/>
            <a:ahLst/>
            <a:cxnLst/>
            <a:rect r="r" b="b" t="t" l="l"/>
            <a:pathLst>
              <a:path h="6989191" w="8946165">
                <a:moveTo>
                  <a:pt x="0" y="0"/>
                </a:moveTo>
                <a:lnTo>
                  <a:pt x="8946164" y="0"/>
                </a:lnTo>
                <a:lnTo>
                  <a:pt x="8946164" y="6989191"/>
                </a:lnTo>
                <a:lnTo>
                  <a:pt x="0" y="6989191"/>
                </a:lnTo>
                <a:lnTo>
                  <a:pt x="0" y="0"/>
                </a:lnTo>
                <a:close/>
              </a:path>
            </a:pathLst>
          </a:custGeom>
          <a:blipFill>
            <a:blip r:embed="rId14"/>
            <a:stretch>
              <a:fillRect l="0" t="0" r="0" b="0"/>
            </a:stretch>
          </a:blipFill>
        </p:spPr>
      </p:sp>
      <p:graphicFrame>
        <p:nvGraphicFramePr>
          <p:cNvPr name="Object 19" id="19"/>
          <p:cNvGraphicFramePr/>
          <p:nvPr/>
        </p:nvGraphicFramePr>
        <p:xfrm>
          <a:off x="675887" y="2758905"/>
          <a:ext cx="3771900" cy="2514600"/>
        </p:xfrm>
        <a:graphic>
          <a:graphicData uri="http://schemas.openxmlformats.org/presentationml/2006/ole">
            <p:oleObj imgW="4521200" imgH="3263900" r:id="rId16" progId="Excel.Sheet.12" name="Worksheet">
              <p:embed/>
              <p:pic>
                <p:nvPicPr>
                  <p:cNvPr name="" id="0"/>
                  <p:cNvPicPr/>
                  <p:nvPr/>
                </p:nvPicPr>
                <p:blipFill>
                  <a:blip r:embed="rId15"/>
                  <a:stretch>
                    <a:fillRect/>
                  </a:stretch>
                </p:blipFill>
                <p:spPr>
                  <a:xfrm>
                    <a:off x="1270000" y="1270000"/>
                    <a:ext cx="1270000" cy="1270000"/>
                  </a:xfrm>
                  <a:prstGeom prst="rect"/>
                </p:spPr>
              </p:pic>
            </p:oleObj>
          </a:graphicData>
        </a:graphic>
      </p:graphicFrame>
      <p:grpSp>
        <p:nvGrpSpPr>
          <p:cNvPr name="Group 20" id="20"/>
          <p:cNvGrpSpPr/>
          <p:nvPr/>
        </p:nvGrpSpPr>
        <p:grpSpPr>
          <a:xfrm rot="0">
            <a:off x="675887" y="572290"/>
            <a:ext cx="1644938" cy="1958089"/>
            <a:chOff x="0" y="0"/>
            <a:chExt cx="2193251" cy="2610785"/>
          </a:xfrm>
        </p:grpSpPr>
        <p:sp>
          <p:nvSpPr>
            <p:cNvPr name="Freeform 21" id="21"/>
            <p:cNvSpPr/>
            <p:nvPr/>
          </p:nvSpPr>
          <p:spPr>
            <a:xfrm flipH="false" flipV="false" rot="0">
              <a:off x="275379" y="2001573"/>
              <a:ext cx="1661465" cy="574091"/>
            </a:xfrm>
            <a:custGeom>
              <a:avLst/>
              <a:gdLst/>
              <a:ahLst/>
              <a:cxnLst/>
              <a:rect r="r" b="b" t="t" l="l"/>
              <a:pathLst>
                <a:path h="574091" w="1661465">
                  <a:moveTo>
                    <a:pt x="0" y="0"/>
                  </a:moveTo>
                  <a:lnTo>
                    <a:pt x="1661464" y="0"/>
                  </a:lnTo>
                  <a:lnTo>
                    <a:pt x="1661464" y="574091"/>
                  </a:lnTo>
                  <a:lnTo>
                    <a:pt x="0" y="574091"/>
                  </a:lnTo>
                  <a:lnTo>
                    <a:pt x="0" y="0"/>
                  </a:lnTo>
                  <a:close/>
                </a:path>
              </a:pathLst>
            </a:custGeom>
            <a:blipFill>
              <a:blip r:embed="rId17"/>
              <a:stretch>
                <a:fillRect l="0" t="-65039" r="0" b="-65039"/>
              </a:stretch>
            </a:blipFill>
          </p:spPr>
        </p:sp>
        <p:sp>
          <p:nvSpPr>
            <p:cNvPr name="Freeform 22" id="22"/>
            <p:cNvSpPr/>
            <p:nvPr/>
          </p:nvSpPr>
          <p:spPr>
            <a:xfrm flipH="false" flipV="false" rot="0">
              <a:off x="0" y="0"/>
              <a:ext cx="2193251" cy="2193251"/>
            </a:xfrm>
            <a:custGeom>
              <a:avLst/>
              <a:gdLst/>
              <a:ahLst/>
              <a:cxnLst/>
              <a:rect r="r" b="b" t="t" l="l"/>
              <a:pathLst>
                <a:path h="2193251" w="2193251">
                  <a:moveTo>
                    <a:pt x="0" y="0"/>
                  </a:moveTo>
                  <a:lnTo>
                    <a:pt x="2193251" y="0"/>
                  </a:lnTo>
                  <a:lnTo>
                    <a:pt x="2193251" y="2193251"/>
                  </a:lnTo>
                  <a:lnTo>
                    <a:pt x="0" y="2193251"/>
                  </a:lnTo>
                  <a:lnTo>
                    <a:pt x="0" y="0"/>
                  </a:lnTo>
                  <a:close/>
                </a:path>
              </a:pathLst>
            </a:custGeom>
            <a:blipFill>
              <a:blip r:embed="rId18"/>
              <a:stretch>
                <a:fillRect l="0" t="0" r="0" b="0"/>
              </a:stretch>
            </a:blipFill>
          </p:spPr>
        </p:sp>
        <p:sp>
          <p:nvSpPr>
            <p:cNvPr name="Freeform 23" id="23"/>
            <p:cNvSpPr/>
            <p:nvPr/>
          </p:nvSpPr>
          <p:spPr>
            <a:xfrm flipH="false" flipV="false" rot="0">
              <a:off x="140401" y="2152775"/>
              <a:ext cx="1931421" cy="458010"/>
            </a:xfrm>
            <a:custGeom>
              <a:avLst/>
              <a:gdLst/>
              <a:ahLst/>
              <a:cxnLst/>
              <a:rect r="r" b="b" t="t" l="l"/>
              <a:pathLst>
                <a:path h="458010" w="1931421">
                  <a:moveTo>
                    <a:pt x="0" y="0"/>
                  </a:moveTo>
                  <a:lnTo>
                    <a:pt x="1931420" y="0"/>
                  </a:lnTo>
                  <a:lnTo>
                    <a:pt x="1931420" y="458010"/>
                  </a:lnTo>
                  <a:lnTo>
                    <a:pt x="0" y="458010"/>
                  </a:lnTo>
                  <a:lnTo>
                    <a:pt x="0" y="0"/>
                  </a:lnTo>
                  <a:close/>
                </a:path>
              </a:pathLst>
            </a:custGeom>
            <a:blipFill>
              <a:blip r:embed="rId19"/>
              <a:stretch>
                <a:fillRect l="-32153" t="-139935" r="-33957" b="-154089"/>
              </a:stretch>
            </a:blipFill>
          </p:spPr>
        </p:sp>
      </p:grpSp>
      <p:sp>
        <p:nvSpPr>
          <p:cNvPr name="TextBox 24" id="24"/>
          <p:cNvSpPr txBox="true"/>
          <p:nvPr/>
        </p:nvSpPr>
        <p:spPr>
          <a:xfrm rot="0">
            <a:off x="2595951" y="1033764"/>
            <a:ext cx="6029259" cy="968464"/>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FONCTIONNEMENT</a:t>
            </a:r>
          </a:p>
          <a:p>
            <a:pPr algn="l">
              <a:lnSpc>
                <a:spcPts val="3005"/>
              </a:lnSpc>
            </a:pPr>
            <a:r>
              <a:rPr lang="en-US" sz="2146" b="true">
                <a:solidFill>
                  <a:srgbClr val="034088"/>
                </a:solidFill>
                <a:latin typeface="Open Sans Bold"/>
                <a:ea typeface="Open Sans Bold"/>
                <a:cs typeface="Open Sans Bold"/>
                <a:sym typeface="Open Sans Bold"/>
              </a:rPr>
              <a:t>V02026</a:t>
            </a:r>
          </a:p>
        </p:txBody>
      </p:sp>
      <p:sp>
        <p:nvSpPr>
          <p:cNvPr name="TextBox 25" id="25"/>
          <p:cNvSpPr txBox="true"/>
          <p:nvPr/>
        </p:nvSpPr>
        <p:spPr>
          <a:xfrm rot="0">
            <a:off x="2595951" y="771525"/>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1028700" y="4809715"/>
          <a:ext cx="3771900" cy="3771900"/>
        </p:xfrm>
        <a:graphic>
          <a:graphicData uri="http://schemas.openxmlformats.org/presentationml/2006/ole">
            <p:oleObj imgW="4521200" imgH="45212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sp>
        <p:nvSpPr>
          <p:cNvPr name="Freeform 11" id="11"/>
          <p:cNvSpPr/>
          <p:nvPr/>
        </p:nvSpPr>
        <p:spPr>
          <a:xfrm flipH="false" flipV="false" rot="0">
            <a:off x="10948414" y="1028700"/>
            <a:ext cx="6746014" cy="5906797"/>
          </a:xfrm>
          <a:custGeom>
            <a:avLst/>
            <a:gdLst/>
            <a:ahLst/>
            <a:cxnLst/>
            <a:rect r="r" b="b" t="t" l="l"/>
            <a:pathLst>
              <a:path h="5906797" w="6746014">
                <a:moveTo>
                  <a:pt x="0" y="0"/>
                </a:moveTo>
                <a:lnTo>
                  <a:pt x="6746013" y="0"/>
                </a:lnTo>
                <a:lnTo>
                  <a:pt x="6746013" y="5906797"/>
                </a:lnTo>
                <a:lnTo>
                  <a:pt x="0" y="5906797"/>
                </a:lnTo>
                <a:lnTo>
                  <a:pt x="0" y="0"/>
                </a:lnTo>
                <a:close/>
              </a:path>
            </a:pathLst>
          </a:custGeom>
          <a:blipFill>
            <a:blip r:embed="rId8">
              <a:alphaModFix amt="25000"/>
            </a:blip>
            <a:stretch>
              <a:fillRect l="-55265" t="-8040" r="-54883" b="-51863"/>
            </a:stretch>
          </a:blipFill>
        </p:spPr>
      </p:sp>
      <p:sp>
        <p:nvSpPr>
          <p:cNvPr name="TextBox 12" id="12"/>
          <p:cNvSpPr txBox="true"/>
          <p:nvPr/>
        </p:nvSpPr>
        <p:spPr>
          <a:xfrm rot="0">
            <a:off x="1028700" y="2232005"/>
            <a:ext cx="9448545" cy="2177114"/>
          </a:xfrm>
          <a:prstGeom prst="rect">
            <a:avLst/>
          </a:prstGeom>
        </p:spPr>
        <p:txBody>
          <a:bodyPr anchor="t" rtlCol="false" tIns="0" lIns="0" bIns="0" rIns="0">
            <a:spAutoFit/>
          </a:bodyPr>
          <a:lstStyle/>
          <a:p>
            <a:pPr algn="just">
              <a:lnSpc>
                <a:spcPts val="2851"/>
              </a:lnSpc>
            </a:pPr>
            <a:r>
              <a:rPr lang="en-US" sz="2036">
                <a:solidFill>
                  <a:srgbClr val="000000"/>
                </a:solidFill>
                <a:latin typeface="Roboto"/>
                <a:ea typeface="Roboto"/>
                <a:cs typeface="Roboto"/>
                <a:sym typeface="Roboto"/>
              </a:rPr>
              <a:t>Dan</a:t>
            </a:r>
            <a:r>
              <a:rPr lang="en-US" sz="2036">
                <a:solidFill>
                  <a:srgbClr val="000000"/>
                </a:solidFill>
                <a:latin typeface="Roboto"/>
                <a:ea typeface="Roboto"/>
                <a:cs typeface="Roboto"/>
                <a:sym typeface="Roboto"/>
              </a:rPr>
              <a:t>s un environnement marqué par :</a:t>
            </a:r>
          </a:p>
          <a:p>
            <a:pPr algn="just">
              <a:lnSpc>
                <a:spcPts val="2851"/>
              </a:lnSpc>
            </a:pPr>
          </a:p>
          <a:p>
            <a:pPr algn="just" marL="439753" indent="-219876" lvl="1">
              <a:lnSpc>
                <a:spcPts val="2851"/>
              </a:lnSpc>
              <a:buFont typeface="Arial"/>
              <a:buChar char="•"/>
            </a:pPr>
            <a:r>
              <a:rPr lang="en-US" sz="2036">
                <a:solidFill>
                  <a:srgbClr val="000000"/>
                </a:solidFill>
                <a:latin typeface="Roboto"/>
                <a:ea typeface="Roboto"/>
                <a:cs typeface="Roboto"/>
                <a:sym typeface="Roboto"/>
              </a:rPr>
              <a:t>la multiplication des acteurs publics, associatifs et hybrides</a:t>
            </a:r>
          </a:p>
          <a:p>
            <a:pPr algn="just" marL="439753" indent="-219876" lvl="1">
              <a:lnSpc>
                <a:spcPts val="2851"/>
              </a:lnSpc>
              <a:buFont typeface="Arial"/>
              <a:buChar char="•"/>
            </a:pPr>
            <a:r>
              <a:rPr lang="en-US" sz="2036">
                <a:solidFill>
                  <a:srgbClr val="000000"/>
                </a:solidFill>
                <a:latin typeface="Roboto"/>
                <a:ea typeface="Roboto"/>
                <a:cs typeface="Roboto"/>
                <a:sym typeface="Roboto"/>
              </a:rPr>
              <a:t>la superposition de rôles formels et informels dans la gouvernance</a:t>
            </a:r>
          </a:p>
          <a:p>
            <a:pPr algn="just" marL="439753" indent="-219876" lvl="1">
              <a:lnSpc>
                <a:spcPts val="2851"/>
              </a:lnSpc>
              <a:spcBef>
                <a:spcPct val="0"/>
              </a:spcBef>
              <a:buFont typeface="Arial"/>
              <a:buChar char="•"/>
            </a:pPr>
            <a:r>
              <a:rPr lang="en-US" sz="2036">
                <a:solidFill>
                  <a:srgbClr val="000000"/>
                </a:solidFill>
                <a:latin typeface="Roboto"/>
                <a:ea typeface="Roboto"/>
                <a:cs typeface="Roboto"/>
                <a:sym typeface="Roboto"/>
              </a:rPr>
              <a:t>la difficulté à distinguer intérêts déc</a:t>
            </a:r>
            <a:r>
              <a:rPr lang="en-US" sz="2036">
                <a:solidFill>
                  <a:srgbClr val="000000"/>
                </a:solidFill>
                <a:latin typeface="Roboto"/>
                <a:ea typeface="Roboto"/>
                <a:cs typeface="Roboto"/>
                <a:sym typeface="Roboto"/>
              </a:rPr>
              <a:t>larés, intérêts réels et cadres symboliques</a:t>
            </a:r>
          </a:p>
          <a:p>
            <a:pPr algn="just" marL="439753" indent="-219876" lvl="1">
              <a:lnSpc>
                <a:spcPts val="2851"/>
              </a:lnSpc>
              <a:spcBef>
                <a:spcPct val="0"/>
              </a:spcBef>
              <a:buFont typeface="Arial"/>
              <a:buChar char="•"/>
            </a:pPr>
            <a:r>
              <a:rPr lang="en-US" sz="2036">
                <a:solidFill>
                  <a:srgbClr val="000000"/>
                </a:solidFill>
                <a:latin typeface="Roboto"/>
                <a:ea typeface="Roboto"/>
                <a:cs typeface="Roboto"/>
                <a:sym typeface="Roboto"/>
              </a:rPr>
              <a:t>la confusion entre action, positionnement et légitimation</a:t>
            </a:r>
          </a:p>
        </p:txBody>
      </p:sp>
      <p:sp>
        <p:nvSpPr>
          <p:cNvPr name="TextBox 13" id="13"/>
          <p:cNvSpPr txBox="true"/>
          <p:nvPr/>
        </p:nvSpPr>
        <p:spPr>
          <a:xfrm rot="0">
            <a:off x="1028700" y="962025"/>
            <a:ext cx="9050395" cy="572225"/>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EQ. PROFILS &amp; ACTEURS</a:t>
            </a:r>
          </a:p>
        </p:txBody>
      </p:sp>
      <p:sp>
        <p:nvSpPr>
          <p:cNvPr name="TextBox 14" id="14"/>
          <p:cNvSpPr txBox="true"/>
          <p:nvPr/>
        </p:nvSpPr>
        <p:spPr>
          <a:xfrm rot="0">
            <a:off x="1028700"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L</a:t>
            </a: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ecture des acteurs, des idées et des cadres de légitimation</a:t>
            </a:r>
          </a:p>
        </p:txBody>
      </p:sp>
      <p:sp>
        <p:nvSpPr>
          <p:cNvPr name="TextBox 15" id="15"/>
          <p:cNvSpPr txBox="true"/>
          <p:nvPr/>
        </p:nvSpPr>
        <p:spPr>
          <a:xfrm rot="0">
            <a:off x="11011401" y="6974761"/>
            <a:ext cx="6620038" cy="1332865"/>
          </a:xfrm>
          <a:prstGeom prst="rect">
            <a:avLst/>
          </a:prstGeom>
        </p:spPr>
        <p:txBody>
          <a:bodyPr anchor="t" rtlCol="false" tIns="0" lIns="0" bIns="0" rIns="0">
            <a:spAutoFit/>
          </a:bodyPr>
          <a:lstStyle/>
          <a:p>
            <a:pPr algn="ctr">
              <a:lnSpc>
                <a:spcPts val="2659"/>
              </a:lnSpc>
              <a:spcBef>
                <a:spcPct val="0"/>
              </a:spcBef>
            </a:pP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“Permet à l’utilisateur de se représenter la place de c</a:t>
            </a: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haque acteur en contexte de gouvernance. Il caractérise des réseaux d’interdépendance et des référentiels d’action commun, sans se substituer au jugement de l’utilisateur”.</a:t>
            </a:r>
          </a:p>
        </p:txBody>
      </p:sp>
      <p:sp>
        <p:nvSpPr>
          <p:cNvPr name="TextBox 16" id="16"/>
          <p:cNvSpPr txBox="true"/>
          <p:nvPr/>
        </p:nvSpPr>
        <p:spPr>
          <a:xfrm rot="0">
            <a:off x="6231651" y="1138600"/>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628079" y="2841670"/>
          <a:ext cx="7543800" cy="3771900"/>
        </p:xfrm>
        <a:graphic>
          <a:graphicData uri="http://schemas.openxmlformats.org/presentationml/2006/ole">
            <p:oleObj imgW="9042400" imgH="52705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graphicFrame>
        <p:nvGraphicFramePr>
          <p:cNvPr name="Object 11" id="11"/>
          <p:cNvGraphicFramePr/>
          <p:nvPr/>
        </p:nvGraphicFramePr>
        <p:xfrm>
          <a:off x="10440780" y="2841670"/>
          <a:ext cx="3771900" cy="3771900"/>
        </p:xfrm>
        <a:graphic>
          <a:graphicData uri="http://schemas.openxmlformats.org/presentationml/2006/ole">
            <p:oleObj imgW="4521200" imgH="4521200" r:id="rId9" progId="Excel.Sheet.12" name="Worksheet">
              <p:embed/>
              <p:pic>
                <p:nvPicPr>
                  <p:cNvPr name="" id="0"/>
                  <p:cNvPicPr/>
                  <p:nvPr/>
                </p:nvPicPr>
                <p:blipFill>
                  <a:blip r:embed="rId8"/>
                  <a:stretch>
                    <a:fillRect/>
                  </a:stretch>
                </p:blipFill>
                <p:spPr>
                  <a:xfrm>
                    <a:off x="1270000" y="1270000"/>
                    <a:ext cx="1270000" cy="1270000"/>
                  </a:xfrm>
                  <a:prstGeom prst="rect"/>
                </p:spPr>
              </p:pic>
            </p:oleObj>
          </a:graphicData>
        </a:graphic>
      </p:graphicFrame>
      <p:sp>
        <p:nvSpPr>
          <p:cNvPr name="TextBox 12" id="12"/>
          <p:cNvSpPr txBox="true"/>
          <p:nvPr/>
        </p:nvSpPr>
        <p:spPr>
          <a:xfrm rot="0">
            <a:off x="2351823"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Méthodes, apports &amp; usages</a:t>
            </a:r>
          </a:p>
        </p:txBody>
      </p:sp>
      <p:sp>
        <p:nvSpPr>
          <p:cNvPr name="TextBox 13" id="13"/>
          <p:cNvSpPr txBox="true"/>
          <p:nvPr/>
        </p:nvSpPr>
        <p:spPr>
          <a:xfrm rot="0">
            <a:off x="7495311" y="1555412"/>
            <a:ext cx="9763989" cy="666115"/>
          </a:xfrm>
          <a:prstGeom prst="rect">
            <a:avLst/>
          </a:prstGeom>
        </p:spPr>
        <p:txBody>
          <a:bodyPr anchor="t" rtlCol="false" tIns="0" lIns="0" bIns="0" rIns="0">
            <a:spAutoFit/>
          </a:bodyPr>
          <a:lstStyle/>
          <a:p>
            <a:pPr algn="just">
              <a:lnSpc>
                <a:spcPts val="2659"/>
              </a:lnSpc>
              <a:spcBef>
                <a:spcPct val="0"/>
              </a:spcBef>
            </a:pPr>
            <a:r>
              <a:rPr lang="en-US" sz="1899" i="true">
                <a:solidFill>
                  <a:srgbClr val="000000"/>
                </a:solidFill>
                <a:latin typeface="Roboto Italics"/>
                <a:ea typeface="Roboto Italics"/>
                <a:cs typeface="Roboto Italics"/>
                <a:sym typeface="Roboto Italics"/>
              </a:rPr>
              <a:t>EQ. PROFILS &amp; ACTEURS est un outil de lecture structurée pour identifier qui agit, au nom de quoi, dans quel cadre légal, institutionnel et symbolique, et avec quelles représentations.</a:t>
            </a:r>
          </a:p>
        </p:txBody>
      </p:sp>
      <p:sp>
        <p:nvSpPr>
          <p:cNvPr name="Freeform 14" id="14"/>
          <p:cNvSpPr/>
          <p:nvPr/>
        </p:nvSpPr>
        <p:spPr>
          <a:xfrm flipH="false" flipV="false" rot="0">
            <a:off x="628079" y="1182480"/>
            <a:ext cx="1466567" cy="1284124"/>
          </a:xfrm>
          <a:custGeom>
            <a:avLst/>
            <a:gdLst/>
            <a:ahLst/>
            <a:cxnLst/>
            <a:rect r="r" b="b" t="t" l="l"/>
            <a:pathLst>
              <a:path h="1284124" w="1466567">
                <a:moveTo>
                  <a:pt x="0" y="0"/>
                </a:moveTo>
                <a:lnTo>
                  <a:pt x="1466567" y="0"/>
                </a:lnTo>
                <a:lnTo>
                  <a:pt x="1466567" y="1284123"/>
                </a:lnTo>
                <a:lnTo>
                  <a:pt x="0" y="1284123"/>
                </a:lnTo>
                <a:lnTo>
                  <a:pt x="0" y="0"/>
                </a:lnTo>
                <a:close/>
              </a:path>
            </a:pathLst>
          </a:custGeom>
          <a:blipFill>
            <a:blip r:embed="rId10"/>
            <a:stretch>
              <a:fillRect l="-55265" t="-8040" r="-54883" b="-51863"/>
            </a:stretch>
          </a:blipFill>
        </p:spPr>
      </p:sp>
      <p:sp>
        <p:nvSpPr>
          <p:cNvPr name="TextBox 15" id="15"/>
          <p:cNvSpPr txBox="true"/>
          <p:nvPr/>
        </p:nvSpPr>
        <p:spPr>
          <a:xfrm rot="0">
            <a:off x="2351823" y="1345862"/>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1028700" y="4714243"/>
          <a:ext cx="3771900" cy="6915150"/>
        </p:xfrm>
        <a:graphic>
          <a:graphicData uri="http://schemas.openxmlformats.org/presentationml/2006/ole">
            <p:oleObj imgW="5143500" imgH="82931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sp>
        <p:nvSpPr>
          <p:cNvPr name="Freeform 11" id="11"/>
          <p:cNvSpPr/>
          <p:nvPr/>
        </p:nvSpPr>
        <p:spPr>
          <a:xfrm flipH="false" flipV="false" rot="0">
            <a:off x="11694258" y="1028700"/>
            <a:ext cx="6055339" cy="5822441"/>
          </a:xfrm>
          <a:custGeom>
            <a:avLst/>
            <a:gdLst/>
            <a:ahLst/>
            <a:cxnLst/>
            <a:rect r="r" b="b" t="t" l="l"/>
            <a:pathLst>
              <a:path h="5822441" w="6055339">
                <a:moveTo>
                  <a:pt x="0" y="0"/>
                </a:moveTo>
                <a:lnTo>
                  <a:pt x="6055338" y="0"/>
                </a:lnTo>
                <a:lnTo>
                  <a:pt x="6055338" y="5822441"/>
                </a:lnTo>
                <a:lnTo>
                  <a:pt x="0" y="5822441"/>
                </a:lnTo>
                <a:lnTo>
                  <a:pt x="0" y="0"/>
                </a:lnTo>
                <a:close/>
              </a:path>
            </a:pathLst>
          </a:custGeom>
          <a:blipFill>
            <a:blip r:embed="rId8">
              <a:alphaModFix amt="25000"/>
            </a:blip>
            <a:stretch>
              <a:fillRect l="-89091" t="-15934" r="-89727" b="-77260"/>
            </a:stretch>
          </a:blipFill>
        </p:spPr>
      </p:sp>
      <p:sp>
        <p:nvSpPr>
          <p:cNvPr name="TextBox 12" id="12"/>
          <p:cNvSpPr txBox="true"/>
          <p:nvPr/>
        </p:nvSpPr>
        <p:spPr>
          <a:xfrm rot="0">
            <a:off x="1028700" y="2279953"/>
            <a:ext cx="10255772" cy="2177114"/>
          </a:xfrm>
          <a:prstGeom prst="rect">
            <a:avLst/>
          </a:prstGeom>
        </p:spPr>
        <p:txBody>
          <a:bodyPr anchor="t" rtlCol="false" tIns="0" lIns="0" bIns="0" rIns="0">
            <a:spAutoFit/>
          </a:bodyPr>
          <a:lstStyle/>
          <a:p>
            <a:pPr algn="just">
              <a:lnSpc>
                <a:spcPts val="2851"/>
              </a:lnSpc>
            </a:pPr>
            <a:r>
              <a:rPr lang="en-US" sz="2036">
                <a:solidFill>
                  <a:srgbClr val="000000"/>
                </a:solidFill>
                <a:latin typeface="Roboto"/>
                <a:ea typeface="Roboto"/>
                <a:cs typeface="Roboto"/>
                <a:sym typeface="Roboto"/>
              </a:rPr>
              <a:t>Dan</a:t>
            </a:r>
            <a:r>
              <a:rPr lang="en-US" sz="2036">
                <a:solidFill>
                  <a:srgbClr val="000000"/>
                </a:solidFill>
                <a:latin typeface="Roboto"/>
                <a:ea typeface="Roboto"/>
                <a:cs typeface="Roboto"/>
                <a:sym typeface="Roboto"/>
              </a:rPr>
              <a:t>s un environnement marqué par :</a:t>
            </a:r>
          </a:p>
          <a:p>
            <a:pPr algn="just">
              <a:lnSpc>
                <a:spcPts val="2851"/>
              </a:lnSpc>
            </a:pPr>
          </a:p>
          <a:p>
            <a:pPr algn="just" marL="439753" indent="-219876" lvl="1">
              <a:lnSpc>
                <a:spcPts val="2851"/>
              </a:lnSpc>
              <a:buFont typeface="Arial"/>
              <a:buChar char="•"/>
            </a:pPr>
            <a:r>
              <a:rPr lang="en-US" sz="2036">
                <a:solidFill>
                  <a:srgbClr val="000000"/>
                </a:solidFill>
                <a:latin typeface="Roboto"/>
                <a:ea typeface="Roboto"/>
                <a:cs typeface="Roboto"/>
                <a:sym typeface="Roboto"/>
              </a:rPr>
              <a:t>la complexité croissante des dispositifs de financement publics et hybrides</a:t>
            </a:r>
          </a:p>
          <a:p>
            <a:pPr algn="just" marL="439753" indent="-219876" lvl="1">
              <a:lnSpc>
                <a:spcPts val="2851"/>
              </a:lnSpc>
              <a:buFont typeface="Arial"/>
              <a:buChar char="•"/>
            </a:pPr>
            <a:r>
              <a:rPr lang="en-US" sz="2036">
                <a:solidFill>
                  <a:srgbClr val="000000"/>
                </a:solidFill>
                <a:latin typeface="Roboto"/>
                <a:ea typeface="Roboto"/>
                <a:cs typeface="Roboto"/>
                <a:sym typeface="Roboto"/>
              </a:rPr>
              <a:t>la tension entre exigences économiques et impératifs d’intérêt général</a:t>
            </a:r>
          </a:p>
          <a:p>
            <a:pPr algn="just" marL="439753" indent="-219876" lvl="1">
              <a:lnSpc>
                <a:spcPts val="2851"/>
              </a:lnSpc>
              <a:buFont typeface="Arial"/>
              <a:buChar char="•"/>
            </a:pPr>
            <a:r>
              <a:rPr lang="en-US" sz="2036">
                <a:solidFill>
                  <a:srgbClr val="000000"/>
                </a:solidFill>
                <a:latin typeface="Roboto"/>
                <a:ea typeface="Roboto"/>
                <a:cs typeface="Roboto"/>
                <a:sym typeface="Roboto"/>
              </a:rPr>
              <a:t>la difficulté à concilier viabilité financière, utilité sociale et gouvernance démocratique</a:t>
            </a:r>
          </a:p>
          <a:p>
            <a:pPr algn="just" marL="439753" indent="-219876" lvl="1">
              <a:lnSpc>
                <a:spcPts val="2851"/>
              </a:lnSpc>
              <a:spcBef>
                <a:spcPct val="0"/>
              </a:spcBef>
              <a:buFont typeface="Arial"/>
              <a:buChar char="•"/>
            </a:pPr>
            <a:r>
              <a:rPr lang="en-US" sz="2036">
                <a:solidFill>
                  <a:srgbClr val="000000"/>
                </a:solidFill>
                <a:latin typeface="Roboto"/>
                <a:ea typeface="Roboto"/>
                <a:cs typeface="Roboto"/>
                <a:sym typeface="Roboto"/>
              </a:rPr>
              <a:t>la confusion fréquente entre performance économique, rentabilité et soutenabilité</a:t>
            </a:r>
          </a:p>
        </p:txBody>
      </p:sp>
      <p:sp>
        <p:nvSpPr>
          <p:cNvPr name="TextBox 13" id="13"/>
          <p:cNvSpPr txBox="true"/>
          <p:nvPr/>
        </p:nvSpPr>
        <p:spPr>
          <a:xfrm rot="0">
            <a:off x="1028700" y="962025"/>
            <a:ext cx="9050395" cy="572225"/>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EQ. FINANCES &amp; ECONOMIES</a:t>
            </a:r>
          </a:p>
        </p:txBody>
      </p:sp>
      <p:sp>
        <p:nvSpPr>
          <p:cNvPr name="TextBox 14" id="14"/>
          <p:cNvSpPr txBox="true"/>
          <p:nvPr/>
        </p:nvSpPr>
        <p:spPr>
          <a:xfrm rot="0">
            <a:off x="1028700"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Outil d’appui support d’analyse et de sécurisation économique</a:t>
            </a:r>
          </a:p>
        </p:txBody>
      </p:sp>
      <p:sp>
        <p:nvSpPr>
          <p:cNvPr name="TextBox 15" id="15"/>
          <p:cNvSpPr txBox="true"/>
          <p:nvPr/>
        </p:nvSpPr>
        <p:spPr>
          <a:xfrm rot="0">
            <a:off x="11829788" y="6803516"/>
            <a:ext cx="5994315" cy="1666240"/>
          </a:xfrm>
          <a:prstGeom prst="rect">
            <a:avLst/>
          </a:prstGeom>
        </p:spPr>
        <p:txBody>
          <a:bodyPr anchor="t" rtlCol="false" tIns="0" lIns="0" bIns="0" rIns="0">
            <a:spAutoFit/>
          </a:bodyPr>
          <a:lstStyle/>
          <a:p>
            <a:pPr algn="ctr">
              <a:lnSpc>
                <a:spcPts val="2659"/>
              </a:lnSpc>
              <a:spcBef>
                <a:spcPct val="0"/>
              </a:spcBef>
            </a:pP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“L’agent situe chaque acteur dans ses équilibres économiques et financiers, ses dépendances et ses leviers d’autonomie, en cohérence avec des modèles d’activité compatibles avec une transition juste, sans se substituer au jugement de l’utilisateur”.</a:t>
            </a:r>
          </a:p>
        </p:txBody>
      </p:sp>
      <p:sp>
        <p:nvSpPr>
          <p:cNvPr name="TextBox 16" id="16"/>
          <p:cNvSpPr txBox="true"/>
          <p:nvPr/>
        </p:nvSpPr>
        <p:spPr>
          <a:xfrm rot="0">
            <a:off x="7304590" y="1138600"/>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494914" y="2850023"/>
          <a:ext cx="3771900" cy="5029200"/>
        </p:xfrm>
        <a:graphic>
          <a:graphicData uri="http://schemas.openxmlformats.org/presentationml/2006/ole">
            <p:oleObj imgW="4775200" imgH="60325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graphicFrame>
        <p:nvGraphicFramePr>
          <p:cNvPr name="Object 11" id="11"/>
          <p:cNvGraphicFramePr/>
          <p:nvPr/>
        </p:nvGraphicFramePr>
        <p:xfrm>
          <a:off x="7124886" y="2850023"/>
          <a:ext cx="3771900" cy="4400550"/>
        </p:xfrm>
        <a:graphic>
          <a:graphicData uri="http://schemas.openxmlformats.org/presentationml/2006/ole">
            <p:oleObj imgW="4648200" imgH="5270500" r:id="rId9" progId="Excel.Sheet.12" name="Worksheet">
              <p:embed/>
              <p:pic>
                <p:nvPicPr>
                  <p:cNvPr name="" id="0"/>
                  <p:cNvPicPr/>
                  <p:nvPr/>
                </p:nvPicPr>
                <p:blipFill>
                  <a:blip r:embed="rId8"/>
                  <a:stretch>
                    <a:fillRect/>
                  </a:stretch>
                </p:blipFill>
                <p:spPr>
                  <a:xfrm>
                    <a:off x="1270000" y="1270000"/>
                    <a:ext cx="1270000" cy="1270000"/>
                  </a:xfrm>
                  <a:prstGeom prst="rect"/>
                </p:spPr>
              </p:pic>
            </p:oleObj>
          </a:graphicData>
        </a:graphic>
      </p:graphicFrame>
      <p:graphicFrame>
        <p:nvGraphicFramePr>
          <p:cNvPr name="Object 12" id="12"/>
          <p:cNvGraphicFramePr/>
          <p:nvPr/>
        </p:nvGraphicFramePr>
        <p:xfrm>
          <a:off x="12429368" y="2850023"/>
          <a:ext cx="3771900" cy="4400550"/>
        </p:xfrm>
        <a:graphic>
          <a:graphicData uri="http://schemas.openxmlformats.org/presentationml/2006/ole">
            <p:oleObj imgW="4648200" imgH="5270500" r:id="rId11" progId="Excel.Sheet.12" name="Worksheet">
              <p:embed/>
              <p:pic>
                <p:nvPicPr>
                  <p:cNvPr name="" id="0"/>
                  <p:cNvPicPr/>
                  <p:nvPr/>
                </p:nvPicPr>
                <p:blipFill>
                  <a:blip r:embed="rId10"/>
                  <a:stretch>
                    <a:fillRect/>
                  </a:stretch>
                </p:blipFill>
                <p:spPr>
                  <a:xfrm>
                    <a:off x="1270000" y="1270000"/>
                    <a:ext cx="1270000" cy="1270000"/>
                  </a:xfrm>
                  <a:prstGeom prst="rect"/>
                </p:spPr>
              </p:pic>
            </p:oleObj>
          </a:graphicData>
        </a:graphic>
      </p:graphicFrame>
      <p:sp>
        <p:nvSpPr>
          <p:cNvPr name="TextBox 13" id="13"/>
          <p:cNvSpPr txBox="true"/>
          <p:nvPr/>
        </p:nvSpPr>
        <p:spPr>
          <a:xfrm rot="0">
            <a:off x="2351823"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Méthodes, apports &amp; usages</a:t>
            </a:r>
          </a:p>
        </p:txBody>
      </p:sp>
      <p:sp>
        <p:nvSpPr>
          <p:cNvPr name="TextBox 14" id="14"/>
          <p:cNvSpPr txBox="true"/>
          <p:nvPr/>
        </p:nvSpPr>
        <p:spPr>
          <a:xfrm rot="0">
            <a:off x="6759469" y="1555412"/>
            <a:ext cx="10848263" cy="666115"/>
          </a:xfrm>
          <a:prstGeom prst="rect">
            <a:avLst/>
          </a:prstGeom>
        </p:spPr>
        <p:txBody>
          <a:bodyPr anchor="t" rtlCol="false" tIns="0" lIns="0" bIns="0" rIns="0">
            <a:spAutoFit/>
          </a:bodyPr>
          <a:lstStyle/>
          <a:p>
            <a:pPr algn="just" marL="0" indent="0" lvl="0">
              <a:lnSpc>
                <a:spcPts val="2659"/>
              </a:lnSpc>
              <a:spcBef>
                <a:spcPct val="0"/>
              </a:spcBef>
            </a:pPr>
            <a:r>
              <a:rPr lang="en-US" sz="1899" i="true" strike="noStrike" u="none">
                <a:solidFill>
                  <a:srgbClr val="000000"/>
                </a:solidFill>
                <a:latin typeface="Roboto Italics"/>
                <a:ea typeface="Roboto Italics"/>
                <a:cs typeface="Roboto Italics"/>
                <a:sym typeface="Roboto Italics"/>
              </a:rPr>
              <a:t>EQ. ÉCONOMIE est un outil d’analyse et d’appui à l’action p</a:t>
            </a:r>
            <a:r>
              <a:rPr lang="en-US" sz="1899" i="true" strike="noStrike" u="none">
                <a:solidFill>
                  <a:srgbClr val="000000"/>
                </a:solidFill>
                <a:latin typeface="Roboto Italics"/>
                <a:ea typeface="Roboto Italics"/>
                <a:cs typeface="Roboto Italics"/>
                <a:sym typeface="Roboto Italics"/>
              </a:rPr>
              <a:t>ou</a:t>
            </a:r>
            <a:r>
              <a:rPr lang="en-US" sz="1899" i="true" strike="noStrike" u="none">
                <a:solidFill>
                  <a:srgbClr val="000000"/>
                </a:solidFill>
                <a:latin typeface="Roboto Italics"/>
                <a:ea typeface="Roboto Italics"/>
                <a:cs typeface="Roboto Italics"/>
                <a:sym typeface="Roboto Italics"/>
              </a:rPr>
              <a:t>r traduire une intention politique en trajectoire économique soutenable, compatible avec une transition juste</a:t>
            </a:r>
            <a:r>
              <a:rPr lang="en-US" sz="1899" i="true" strike="noStrike" u="none">
                <a:solidFill>
                  <a:srgbClr val="000000"/>
                </a:solidFill>
                <a:latin typeface="Roboto Italics"/>
                <a:ea typeface="Roboto Italics"/>
                <a:cs typeface="Roboto Italics"/>
                <a:sym typeface="Roboto Italics"/>
              </a:rPr>
              <a:t>,</a:t>
            </a:r>
            <a:r>
              <a:rPr lang="en-US" sz="1899" i="true" strike="noStrike" u="none">
                <a:solidFill>
                  <a:srgbClr val="000000"/>
                </a:solidFill>
                <a:latin typeface="Roboto Italics"/>
                <a:ea typeface="Roboto Italics"/>
                <a:cs typeface="Roboto Italics"/>
                <a:sym typeface="Roboto Italics"/>
              </a:rPr>
              <a:t> sans sortir du cadre commun.</a:t>
            </a:r>
          </a:p>
        </p:txBody>
      </p:sp>
      <p:sp>
        <p:nvSpPr>
          <p:cNvPr name="Freeform 15" id="15"/>
          <p:cNvSpPr/>
          <p:nvPr/>
        </p:nvSpPr>
        <p:spPr>
          <a:xfrm flipH="false" flipV="false" rot="0">
            <a:off x="809999" y="1092136"/>
            <a:ext cx="1357873" cy="1305647"/>
          </a:xfrm>
          <a:custGeom>
            <a:avLst/>
            <a:gdLst/>
            <a:ahLst/>
            <a:cxnLst/>
            <a:rect r="r" b="b" t="t" l="l"/>
            <a:pathLst>
              <a:path h="1305647" w="1357873">
                <a:moveTo>
                  <a:pt x="0" y="0"/>
                </a:moveTo>
                <a:lnTo>
                  <a:pt x="1357873" y="0"/>
                </a:lnTo>
                <a:lnTo>
                  <a:pt x="1357873" y="1305648"/>
                </a:lnTo>
                <a:lnTo>
                  <a:pt x="0" y="1305648"/>
                </a:lnTo>
                <a:lnTo>
                  <a:pt x="0" y="0"/>
                </a:lnTo>
                <a:close/>
              </a:path>
            </a:pathLst>
          </a:custGeom>
          <a:blipFill>
            <a:blip r:embed="rId12"/>
            <a:stretch>
              <a:fillRect l="-89091" t="-15934" r="-89727" b="-77260"/>
            </a:stretch>
          </a:blipFill>
        </p:spPr>
      </p:sp>
      <p:sp>
        <p:nvSpPr>
          <p:cNvPr name="TextBox 16" id="16"/>
          <p:cNvSpPr txBox="true"/>
          <p:nvPr/>
        </p:nvSpPr>
        <p:spPr>
          <a:xfrm rot="0">
            <a:off x="2351823" y="1345862"/>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F203B">
                <a:alpha val="100000"/>
              </a:srgbClr>
            </a:gs>
            <a:gs pos="16667">
              <a:srgbClr val="11213B">
                <a:alpha val="100000"/>
              </a:srgbClr>
            </a:gs>
            <a:gs pos="33333">
              <a:srgbClr val="041B40">
                <a:alpha val="100000"/>
              </a:srgbClr>
            </a:gs>
            <a:gs pos="50000">
              <a:srgbClr val="041360">
                <a:alpha val="100000"/>
              </a:srgbClr>
            </a:gs>
            <a:gs pos="66667">
              <a:srgbClr val="6C0C76">
                <a:alpha val="100000"/>
              </a:srgbClr>
            </a:gs>
            <a:gs pos="83333">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5400000">
            <a:off x="1441881" y="-4653764"/>
            <a:ext cx="15404238" cy="18288000"/>
          </a:xfrm>
          <a:custGeom>
            <a:avLst/>
            <a:gdLst/>
            <a:ahLst/>
            <a:cxnLst/>
            <a:rect r="r" b="b" t="t" l="l"/>
            <a:pathLst>
              <a:path h="18288000" w="15404238">
                <a:moveTo>
                  <a:pt x="0" y="0"/>
                </a:moveTo>
                <a:lnTo>
                  <a:pt x="15404238" y="0"/>
                </a:lnTo>
                <a:lnTo>
                  <a:pt x="15404238" y="18288000"/>
                </a:lnTo>
                <a:lnTo>
                  <a:pt x="0" y="18288000"/>
                </a:lnTo>
                <a:lnTo>
                  <a:pt x="0" y="0"/>
                </a:lnTo>
                <a:close/>
              </a:path>
            </a:pathLst>
          </a:custGeom>
          <a:blipFill>
            <a:blip r:embed="rId3"/>
            <a:stretch>
              <a:fillRect l="-108895" t="-226657" r="0" b="-19768"/>
            </a:stretch>
          </a:blipFill>
        </p:spPr>
      </p:sp>
      <p:grpSp>
        <p:nvGrpSpPr>
          <p:cNvPr name="Group 3" id="3"/>
          <p:cNvGrpSpPr/>
          <p:nvPr/>
        </p:nvGrpSpPr>
        <p:grpSpPr>
          <a:xfrm rot="0">
            <a:off x="-1266602" y="0"/>
            <a:ext cx="21716834" cy="8472770"/>
            <a:chOff x="0" y="0"/>
            <a:chExt cx="5719660" cy="2231512"/>
          </a:xfrm>
        </p:grpSpPr>
        <p:sp>
          <p:nvSpPr>
            <p:cNvPr name="Freeform 4" id="4"/>
            <p:cNvSpPr/>
            <p:nvPr/>
          </p:nvSpPr>
          <p:spPr>
            <a:xfrm flipH="false" flipV="false" rot="0">
              <a:off x="0" y="0"/>
              <a:ext cx="5719660" cy="2231511"/>
            </a:xfrm>
            <a:custGeom>
              <a:avLst/>
              <a:gdLst/>
              <a:ahLst/>
              <a:cxnLst/>
              <a:rect r="r" b="b" t="t" l="l"/>
              <a:pathLst>
                <a:path h="2231511" w="5719660">
                  <a:moveTo>
                    <a:pt x="18181" y="0"/>
                  </a:moveTo>
                  <a:lnTo>
                    <a:pt x="5701479" y="0"/>
                  </a:lnTo>
                  <a:cubicBezTo>
                    <a:pt x="5706301" y="0"/>
                    <a:pt x="5710925" y="1916"/>
                    <a:pt x="5714335" y="5325"/>
                  </a:cubicBezTo>
                  <a:cubicBezTo>
                    <a:pt x="5717744" y="8735"/>
                    <a:pt x="5719660" y="13359"/>
                    <a:pt x="5719660" y="18181"/>
                  </a:cubicBezTo>
                  <a:lnTo>
                    <a:pt x="5719660" y="2213330"/>
                  </a:lnTo>
                  <a:cubicBezTo>
                    <a:pt x="5719660" y="2218152"/>
                    <a:pt x="5717744" y="2222777"/>
                    <a:pt x="5714335" y="2226186"/>
                  </a:cubicBezTo>
                  <a:cubicBezTo>
                    <a:pt x="5710925" y="2229596"/>
                    <a:pt x="5706301" y="2231511"/>
                    <a:pt x="5701479" y="2231511"/>
                  </a:cubicBezTo>
                  <a:lnTo>
                    <a:pt x="18181" y="2231511"/>
                  </a:lnTo>
                  <a:cubicBezTo>
                    <a:pt x="13359" y="2231511"/>
                    <a:pt x="8735" y="2229596"/>
                    <a:pt x="5325" y="2226186"/>
                  </a:cubicBezTo>
                  <a:cubicBezTo>
                    <a:pt x="1916" y="2222777"/>
                    <a:pt x="0" y="2218152"/>
                    <a:pt x="0" y="2213330"/>
                  </a:cubicBezTo>
                  <a:lnTo>
                    <a:pt x="0" y="18181"/>
                  </a:lnTo>
                  <a:cubicBezTo>
                    <a:pt x="0" y="13359"/>
                    <a:pt x="1916" y="8735"/>
                    <a:pt x="5325" y="5325"/>
                  </a:cubicBezTo>
                  <a:cubicBezTo>
                    <a:pt x="8735" y="1916"/>
                    <a:pt x="13359" y="0"/>
                    <a:pt x="18181" y="0"/>
                  </a:cubicBezTo>
                  <a:close/>
                </a:path>
              </a:pathLst>
            </a:custGeom>
            <a:solidFill>
              <a:srgbClr val="FFFFFF"/>
            </a:solidFill>
          </p:spPr>
        </p:sp>
        <p:sp>
          <p:nvSpPr>
            <p:cNvPr name="TextBox 5" id="5"/>
            <p:cNvSpPr txBox="true"/>
            <p:nvPr/>
          </p:nvSpPr>
          <p:spPr>
            <a:xfrm>
              <a:off x="0" y="-47625"/>
              <a:ext cx="5719660" cy="2279137"/>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0" y="9830560"/>
            <a:ext cx="18288000" cy="456440"/>
          </a:xfrm>
          <a:custGeom>
            <a:avLst/>
            <a:gdLst/>
            <a:ahLst/>
            <a:cxnLst/>
            <a:rect r="r" b="b" t="t" l="l"/>
            <a:pathLst>
              <a:path h="456440" w="18288000">
                <a:moveTo>
                  <a:pt x="0" y="0"/>
                </a:moveTo>
                <a:lnTo>
                  <a:pt x="18288000" y="0"/>
                </a:lnTo>
                <a:lnTo>
                  <a:pt x="18288000" y="456440"/>
                </a:lnTo>
                <a:lnTo>
                  <a:pt x="0" y="456440"/>
                </a:lnTo>
                <a:lnTo>
                  <a:pt x="0" y="0"/>
                </a:lnTo>
                <a:close/>
              </a:path>
            </a:pathLst>
          </a:custGeom>
          <a:blipFill>
            <a:blip r:embed="rId4">
              <a:alphaModFix amt="88000"/>
            </a:blip>
            <a:stretch>
              <a:fillRect l="-72911" t="-703324" r="-72911" b="-230851"/>
            </a:stretch>
          </a:blipFill>
        </p:spPr>
      </p:sp>
      <p:grpSp>
        <p:nvGrpSpPr>
          <p:cNvPr name="Group 7" id="7"/>
          <p:cNvGrpSpPr/>
          <p:nvPr/>
        </p:nvGrpSpPr>
        <p:grpSpPr>
          <a:xfrm rot="0">
            <a:off x="0" y="9830560"/>
            <a:ext cx="18288000" cy="456440"/>
            <a:chOff x="0" y="0"/>
            <a:chExt cx="24384000" cy="608586"/>
          </a:xfrm>
        </p:grpSpPr>
        <p:sp>
          <p:nvSpPr>
            <p:cNvPr name="Freeform 8" id="8"/>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9" id="9"/>
            <p:cNvGrpSpPr/>
            <p:nvPr/>
          </p:nvGrpSpPr>
          <p:grpSpPr>
            <a:xfrm rot="0">
              <a:off x="0" y="0"/>
              <a:ext cx="24384000" cy="608586"/>
              <a:chOff x="0" y="0"/>
              <a:chExt cx="4816593" cy="120215"/>
            </a:xfrm>
          </p:grpSpPr>
          <p:sp>
            <p:nvSpPr>
              <p:cNvPr name="Freeform 10" id="10"/>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11" id="11"/>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12" id="12"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13" id="13"/>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sp>
        <p:nvSpPr>
          <p:cNvPr name="Freeform 14" id="14"/>
          <p:cNvSpPr/>
          <p:nvPr/>
        </p:nvSpPr>
        <p:spPr>
          <a:xfrm flipH="false" flipV="false" rot="0">
            <a:off x="10980254" y="3813224"/>
            <a:ext cx="2559674" cy="2518079"/>
          </a:xfrm>
          <a:custGeom>
            <a:avLst/>
            <a:gdLst/>
            <a:ahLst/>
            <a:cxnLst/>
            <a:rect r="r" b="b" t="t" l="l"/>
            <a:pathLst>
              <a:path h="2518079" w="2559674">
                <a:moveTo>
                  <a:pt x="0" y="0"/>
                </a:moveTo>
                <a:lnTo>
                  <a:pt x="2559674" y="0"/>
                </a:lnTo>
                <a:lnTo>
                  <a:pt x="2559674" y="2518079"/>
                </a:lnTo>
                <a:lnTo>
                  <a:pt x="0" y="2518079"/>
                </a:lnTo>
                <a:lnTo>
                  <a:pt x="0" y="0"/>
                </a:lnTo>
                <a:close/>
              </a:path>
            </a:pathLst>
          </a:custGeom>
          <a:blipFill>
            <a:blip r:embed="rId6">
              <a:alphaModFix amt="6000"/>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11955953" y="6612904"/>
            <a:ext cx="2599965" cy="2666631"/>
          </a:xfrm>
          <a:custGeom>
            <a:avLst/>
            <a:gdLst/>
            <a:ahLst/>
            <a:cxnLst/>
            <a:rect r="r" b="b" t="t" l="l"/>
            <a:pathLst>
              <a:path h="2666631" w="2599965">
                <a:moveTo>
                  <a:pt x="0" y="0"/>
                </a:moveTo>
                <a:lnTo>
                  <a:pt x="2599965" y="0"/>
                </a:lnTo>
                <a:lnTo>
                  <a:pt x="2599965" y="2666631"/>
                </a:lnTo>
                <a:lnTo>
                  <a:pt x="0" y="2666631"/>
                </a:lnTo>
                <a:lnTo>
                  <a:pt x="0" y="0"/>
                </a:lnTo>
                <a:close/>
              </a:path>
            </a:pathLst>
          </a:custGeom>
          <a:blipFill>
            <a:blip r:embed="rId8">
              <a:alphaModFix amt="6000"/>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9171244" y="5946572"/>
            <a:ext cx="2784709" cy="2735977"/>
          </a:xfrm>
          <a:custGeom>
            <a:avLst/>
            <a:gdLst/>
            <a:ahLst/>
            <a:cxnLst/>
            <a:rect r="r" b="b" t="t" l="l"/>
            <a:pathLst>
              <a:path h="2735977" w="2784709">
                <a:moveTo>
                  <a:pt x="0" y="0"/>
                </a:moveTo>
                <a:lnTo>
                  <a:pt x="2784709" y="0"/>
                </a:lnTo>
                <a:lnTo>
                  <a:pt x="2784709" y="2735977"/>
                </a:lnTo>
                <a:lnTo>
                  <a:pt x="0" y="2735977"/>
                </a:lnTo>
                <a:lnTo>
                  <a:pt x="0" y="0"/>
                </a:lnTo>
                <a:close/>
              </a:path>
            </a:pathLst>
          </a:custGeom>
          <a:blipFill>
            <a:blip r:embed="rId10">
              <a:alphaModFix amt="600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14212408" y="4210464"/>
            <a:ext cx="4241677" cy="4241677"/>
          </a:xfrm>
          <a:custGeom>
            <a:avLst/>
            <a:gdLst/>
            <a:ahLst/>
            <a:cxnLst/>
            <a:rect r="r" b="b" t="t" l="l"/>
            <a:pathLst>
              <a:path h="4241677" w="4241677">
                <a:moveTo>
                  <a:pt x="0" y="0"/>
                </a:moveTo>
                <a:lnTo>
                  <a:pt x="4241677" y="0"/>
                </a:lnTo>
                <a:lnTo>
                  <a:pt x="4241677" y="4241678"/>
                </a:lnTo>
                <a:lnTo>
                  <a:pt x="0" y="4241678"/>
                </a:lnTo>
                <a:lnTo>
                  <a:pt x="0" y="0"/>
                </a:lnTo>
                <a:close/>
              </a:path>
            </a:pathLst>
          </a:custGeom>
          <a:blipFill>
            <a:blip r:embed="rId12">
              <a:alphaModFix amt="6000"/>
              <a:extLst>
                <a:ext uri="{96DAC541-7B7A-43D3-8B79-37D633B846F1}">
                  <asvg:svgBlip xmlns:asvg="http://schemas.microsoft.com/office/drawing/2016/SVG/main" r:embed="rId13"/>
                </a:ext>
              </a:extLst>
            </a:blip>
            <a:stretch>
              <a:fillRect l="0" t="0" r="0" b="0"/>
            </a:stretch>
          </a:blipFill>
        </p:spPr>
      </p:sp>
      <p:grpSp>
        <p:nvGrpSpPr>
          <p:cNvPr name="Group 18" id="18"/>
          <p:cNvGrpSpPr/>
          <p:nvPr/>
        </p:nvGrpSpPr>
        <p:grpSpPr>
          <a:xfrm rot="0">
            <a:off x="1028700" y="1028700"/>
            <a:ext cx="2070113" cy="2464204"/>
            <a:chOff x="0" y="0"/>
            <a:chExt cx="2760150" cy="3285606"/>
          </a:xfrm>
        </p:grpSpPr>
        <p:sp>
          <p:nvSpPr>
            <p:cNvPr name="Freeform 19" id="19"/>
            <p:cNvSpPr/>
            <p:nvPr/>
          </p:nvSpPr>
          <p:spPr>
            <a:xfrm flipH="false" flipV="false" rot="0">
              <a:off x="346557" y="2518928"/>
              <a:ext cx="2090911" cy="722479"/>
            </a:xfrm>
            <a:custGeom>
              <a:avLst/>
              <a:gdLst/>
              <a:ahLst/>
              <a:cxnLst/>
              <a:rect r="r" b="b" t="t" l="l"/>
              <a:pathLst>
                <a:path h="722479" w="2090911">
                  <a:moveTo>
                    <a:pt x="0" y="0"/>
                  </a:moveTo>
                  <a:lnTo>
                    <a:pt x="2090910" y="0"/>
                  </a:lnTo>
                  <a:lnTo>
                    <a:pt x="2090910" y="722479"/>
                  </a:lnTo>
                  <a:lnTo>
                    <a:pt x="0" y="722479"/>
                  </a:lnTo>
                  <a:lnTo>
                    <a:pt x="0" y="0"/>
                  </a:lnTo>
                  <a:close/>
                </a:path>
              </a:pathLst>
            </a:custGeom>
            <a:blipFill>
              <a:blip r:embed="rId14"/>
              <a:stretch>
                <a:fillRect l="0" t="-65039" r="0" b="-65039"/>
              </a:stretch>
            </a:blipFill>
          </p:spPr>
        </p:sp>
        <p:sp>
          <p:nvSpPr>
            <p:cNvPr name="Freeform 20" id="20"/>
            <p:cNvSpPr/>
            <p:nvPr/>
          </p:nvSpPr>
          <p:spPr>
            <a:xfrm flipH="false" flipV="false" rot="0">
              <a:off x="0" y="0"/>
              <a:ext cx="2760150" cy="2760150"/>
            </a:xfrm>
            <a:custGeom>
              <a:avLst/>
              <a:gdLst/>
              <a:ahLst/>
              <a:cxnLst/>
              <a:rect r="r" b="b" t="t" l="l"/>
              <a:pathLst>
                <a:path h="2760150" w="2760150">
                  <a:moveTo>
                    <a:pt x="0" y="0"/>
                  </a:moveTo>
                  <a:lnTo>
                    <a:pt x="2760150" y="0"/>
                  </a:lnTo>
                  <a:lnTo>
                    <a:pt x="2760150" y="2760150"/>
                  </a:lnTo>
                  <a:lnTo>
                    <a:pt x="0" y="2760150"/>
                  </a:lnTo>
                  <a:lnTo>
                    <a:pt x="0" y="0"/>
                  </a:lnTo>
                  <a:close/>
                </a:path>
              </a:pathLst>
            </a:custGeom>
            <a:blipFill>
              <a:blip r:embed="rId15"/>
              <a:stretch>
                <a:fillRect l="0" t="0" r="0" b="0"/>
              </a:stretch>
            </a:blipFill>
          </p:spPr>
        </p:sp>
        <p:sp>
          <p:nvSpPr>
            <p:cNvPr name="Freeform 21" id="21"/>
            <p:cNvSpPr/>
            <p:nvPr/>
          </p:nvSpPr>
          <p:spPr>
            <a:xfrm flipH="false" flipV="false" rot="0">
              <a:off x="176691" y="2709212"/>
              <a:ext cx="2430643" cy="576394"/>
            </a:xfrm>
            <a:custGeom>
              <a:avLst/>
              <a:gdLst/>
              <a:ahLst/>
              <a:cxnLst/>
              <a:rect r="r" b="b" t="t" l="l"/>
              <a:pathLst>
                <a:path h="576394" w="2430643">
                  <a:moveTo>
                    <a:pt x="0" y="0"/>
                  </a:moveTo>
                  <a:lnTo>
                    <a:pt x="2430643" y="0"/>
                  </a:lnTo>
                  <a:lnTo>
                    <a:pt x="2430643" y="576394"/>
                  </a:lnTo>
                  <a:lnTo>
                    <a:pt x="0" y="576394"/>
                  </a:lnTo>
                  <a:lnTo>
                    <a:pt x="0" y="0"/>
                  </a:lnTo>
                  <a:close/>
                </a:path>
              </a:pathLst>
            </a:custGeom>
            <a:blipFill>
              <a:blip r:embed="rId16"/>
              <a:stretch>
                <a:fillRect l="-32153" t="-139935" r="-33957" b="-154089"/>
              </a:stretch>
            </a:blipFill>
          </p:spPr>
        </p:sp>
      </p:grpSp>
      <p:graphicFrame>
        <p:nvGraphicFramePr>
          <p:cNvPr name="Object 22" id="22"/>
          <p:cNvGraphicFramePr/>
          <p:nvPr/>
        </p:nvGraphicFramePr>
        <p:xfrm>
          <a:off x="3764038" y="1028700"/>
          <a:ext cx="5657850" cy="5657850"/>
        </p:xfrm>
        <a:graphic>
          <a:graphicData uri="http://schemas.openxmlformats.org/presentationml/2006/ole">
            <p:oleObj imgW="6781800" imgH="6781800" r:id="rId18" progId="Excel.Sheet.12" name="Worksheet">
              <p:embed/>
              <p:pic>
                <p:nvPicPr>
                  <p:cNvPr name="" id="0"/>
                  <p:cNvPicPr/>
                  <p:nvPr/>
                </p:nvPicPr>
                <p:blipFill>
                  <a:blip r:embed="rId17"/>
                  <a:stretch>
                    <a:fillRect/>
                  </a:stretch>
                </p:blipFill>
                <p:spPr>
                  <a:xfrm>
                    <a:off x="1270000" y="1270000"/>
                    <a:ext cx="1270000" cy="1270000"/>
                  </a:xfrm>
                  <a:prstGeom prst="rect"/>
                </p:spPr>
              </p:pic>
            </p:oleObj>
          </a:graphicData>
        </a:graphic>
      </p:graphicFrame>
      <p:sp>
        <p:nvSpPr>
          <p:cNvPr name="TextBox 23" id="23"/>
          <p:cNvSpPr txBox="true"/>
          <p:nvPr/>
        </p:nvSpPr>
        <p:spPr>
          <a:xfrm rot="0">
            <a:off x="803290" y="3532098"/>
            <a:ext cx="2520932" cy="968464"/>
          </a:xfrm>
          <a:prstGeom prst="rect">
            <a:avLst/>
          </a:prstGeom>
        </p:spPr>
        <p:txBody>
          <a:bodyPr anchor="t" rtlCol="false" tIns="0" lIns="0" bIns="0" rIns="0">
            <a:spAutoFit/>
          </a:bodyPr>
          <a:lstStyle/>
          <a:p>
            <a:pPr algn="ctr">
              <a:lnSpc>
                <a:spcPts val="4685"/>
              </a:lnSpc>
            </a:pPr>
            <a:r>
              <a:rPr lang="en-US" b="true" sz="3346">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LIMITES</a:t>
            </a:r>
          </a:p>
          <a:p>
            <a:pPr algn="ctr">
              <a:lnSpc>
                <a:spcPts val="3005"/>
              </a:lnSpc>
            </a:pPr>
            <a:r>
              <a:rPr lang="en-US" sz="2146" b="true">
                <a:solidFill>
                  <a:srgbClr val="034088"/>
                </a:solidFill>
                <a:latin typeface="Open Sans Bold"/>
                <a:ea typeface="Open Sans Bold"/>
                <a:cs typeface="Open Sans Bold"/>
                <a:sym typeface="Open Sans Bold"/>
              </a:rPr>
              <a:t>V02026</a:t>
            </a:r>
          </a:p>
        </p:txBody>
      </p:sp>
      <p:sp>
        <p:nvSpPr>
          <p:cNvPr name="TextBox 24" id="24"/>
          <p:cNvSpPr txBox="true"/>
          <p:nvPr/>
        </p:nvSpPr>
        <p:spPr>
          <a:xfrm rot="0">
            <a:off x="3764038" y="485775"/>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sp>
        <p:nvSpPr>
          <p:cNvPr name="Freeform 10" id="10"/>
          <p:cNvSpPr/>
          <p:nvPr/>
        </p:nvSpPr>
        <p:spPr>
          <a:xfrm flipH="false" flipV="false" rot="0">
            <a:off x="11349240" y="726785"/>
            <a:ext cx="6606520" cy="6830470"/>
          </a:xfrm>
          <a:custGeom>
            <a:avLst/>
            <a:gdLst/>
            <a:ahLst/>
            <a:cxnLst/>
            <a:rect r="r" b="b" t="t" l="l"/>
            <a:pathLst>
              <a:path h="6830470" w="6606520">
                <a:moveTo>
                  <a:pt x="0" y="0"/>
                </a:moveTo>
                <a:lnTo>
                  <a:pt x="6606520" y="0"/>
                </a:lnTo>
                <a:lnTo>
                  <a:pt x="6606520" y="6830470"/>
                </a:lnTo>
                <a:lnTo>
                  <a:pt x="0" y="6830470"/>
                </a:lnTo>
                <a:lnTo>
                  <a:pt x="0" y="0"/>
                </a:lnTo>
                <a:close/>
              </a:path>
            </a:pathLst>
          </a:custGeom>
          <a:blipFill>
            <a:blip r:embed="rId6">
              <a:alphaModFix amt="25000"/>
            </a:blip>
            <a:stretch>
              <a:fillRect l="-64200" t="-30537" r="-68431" b="-94466"/>
            </a:stretch>
          </a:blipFill>
        </p:spPr>
      </p:sp>
      <p:graphicFrame>
        <p:nvGraphicFramePr>
          <p:cNvPr name="Object 11" id="11"/>
          <p:cNvGraphicFramePr/>
          <p:nvPr/>
        </p:nvGraphicFramePr>
        <p:xfrm>
          <a:off x="1028700" y="4972050"/>
          <a:ext cx="3771900" cy="3771900"/>
        </p:xfrm>
        <a:graphic>
          <a:graphicData uri="http://schemas.openxmlformats.org/presentationml/2006/ole">
            <p:oleObj imgW="4521200" imgH="4521200" r:id="rId8" progId="Excel.Sheet.12" name="Worksheet">
              <p:embed/>
              <p:pic>
                <p:nvPicPr>
                  <p:cNvPr name="" id="0"/>
                  <p:cNvPicPr/>
                  <p:nvPr/>
                </p:nvPicPr>
                <p:blipFill>
                  <a:blip r:embed="rId7"/>
                  <a:stretch>
                    <a:fillRect/>
                  </a:stretch>
                </p:blipFill>
                <p:spPr>
                  <a:xfrm>
                    <a:off x="1270000" y="1270000"/>
                    <a:ext cx="1270000" cy="1270000"/>
                  </a:xfrm>
                  <a:prstGeom prst="rect"/>
                </p:spPr>
              </p:pic>
            </p:oleObj>
          </a:graphicData>
        </a:graphic>
      </p:graphicFrame>
      <p:sp>
        <p:nvSpPr>
          <p:cNvPr name="TextBox 12" id="12"/>
          <p:cNvSpPr txBox="true"/>
          <p:nvPr/>
        </p:nvSpPr>
        <p:spPr>
          <a:xfrm rot="0">
            <a:off x="1028700" y="962025"/>
            <a:ext cx="9050395" cy="572225"/>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EQ. MAINBOARD</a:t>
            </a:r>
          </a:p>
        </p:txBody>
      </p:sp>
      <p:sp>
        <p:nvSpPr>
          <p:cNvPr name="TextBox 13" id="13"/>
          <p:cNvSpPr txBox="true"/>
          <p:nvPr/>
        </p:nvSpPr>
        <p:spPr>
          <a:xfrm rot="0">
            <a:off x="1028700"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Interface macro de lucidité politique et de mise en tension de la décision</a:t>
            </a:r>
          </a:p>
        </p:txBody>
      </p:sp>
      <p:sp>
        <p:nvSpPr>
          <p:cNvPr name="TextBox 14" id="14"/>
          <p:cNvSpPr txBox="true"/>
          <p:nvPr/>
        </p:nvSpPr>
        <p:spPr>
          <a:xfrm rot="0">
            <a:off x="11162478" y="7239234"/>
            <a:ext cx="6980044" cy="1666240"/>
          </a:xfrm>
          <a:prstGeom prst="rect">
            <a:avLst/>
          </a:prstGeom>
        </p:spPr>
        <p:txBody>
          <a:bodyPr anchor="t" rtlCol="false" tIns="0" lIns="0" bIns="0" rIns="0">
            <a:spAutoFit/>
          </a:bodyPr>
          <a:lstStyle/>
          <a:p>
            <a:pPr algn="ctr" marL="0" indent="0" lvl="0">
              <a:lnSpc>
                <a:spcPts val="2659"/>
              </a:lnSpc>
              <a:spcBef>
                <a:spcPct val="0"/>
              </a:spcBef>
            </a:pP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a:t>
            </a:r>
            <a:r>
              <a:rPr lang="en-US" sz="1899" i="true" strike="noStrike" u="non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L’agent MAINBOARD constitue la vision macro et transversale de tous les processus d’EQUILIBRIA. Il organise la lecture du politique avant toute spécialisation, et conditionne l’usage pertinent de l’ensemble des autres agents”.</a:t>
            </a:r>
          </a:p>
          <a:p>
            <a:pPr algn="ctr" marL="0" indent="0" lvl="0">
              <a:lnSpc>
                <a:spcPts val="2659"/>
              </a:lnSpc>
              <a:spcBef>
                <a:spcPct val="0"/>
              </a:spcBef>
            </a:pPr>
          </a:p>
        </p:txBody>
      </p:sp>
      <p:sp>
        <p:nvSpPr>
          <p:cNvPr name="TextBox 15" id="15"/>
          <p:cNvSpPr txBox="true"/>
          <p:nvPr/>
        </p:nvSpPr>
        <p:spPr>
          <a:xfrm rot="0">
            <a:off x="1028700" y="2307718"/>
            <a:ext cx="8207276" cy="2323465"/>
          </a:xfrm>
          <a:prstGeom prst="rect">
            <a:avLst/>
          </a:prstGeom>
        </p:spPr>
        <p:txBody>
          <a:bodyPr anchor="t" rtlCol="false" tIns="0" lIns="0" bIns="0" rIns="0">
            <a:spAutoFit/>
          </a:bodyPr>
          <a:lstStyle/>
          <a:p>
            <a:pPr algn="l">
              <a:lnSpc>
                <a:spcPts val="2660"/>
              </a:lnSpc>
            </a:pPr>
            <a:r>
              <a:rPr lang="en-US" sz="1900">
                <a:solidFill>
                  <a:srgbClr val="000000"/>
                </a:solidFill>
                <a:latin typeface="Open Sans"/>
                <a:ea typeface="Open Sans"/>
                <a:cs typeface="Open Sans"/>
                <a:sym typeface="Open Sans"/>
              </a:rPr>
              <a:t>Dans un environnement marqué par :</a:t>
            </a:r>
          </a:p>
          <a:p>
            <a:pPr algn="l">
              <a:lnSpc>
                <a:spcPts val="2660"/>
              </a:lnSpc>
            </a:pP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la confusion entre intention, morale et action politique</a:t>
            </a: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la multiplication des dispositifs, cadres et récits de légitimation</a:t>
            </a: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l’illusion de neutralité des outils d’aide à la décision</a:t>
            </a: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la délégation inconsciente de la responsabilité politique à des experts</a:t>
            </a: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la difficulté à distinguer lucidité, efficacité et éthique</a:t>
            </a:r>
          </a:p>
        </p:txBody>
      </p:sp>
      <p:sp>
        <p:nvSpPr>
          <p:cNvPr name="TextBox 16" id="16"/>
          <p:cNvSpPr txBox="true"/>
          <p:nvPr/>
        </p:nvSpPr>
        <p:spPr>
          <a:xfrm rot="0">
            <a:off x="4710778" y="1138600"/>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724326" y="2826865"/>
          <a:ext cx="3771900" cy="3771900"/>
        </p:xfrm>
        <a:graphic>
          <a:graphicData uri="http://schemas.openxmlformats.org/presentationml/2006/ole">
            <p:oleObj imgW="4521200" imgH="45212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graphicFrame>
        <p:nvGraphicFramePr>
          <p:cNvPr name="Object 11" id="11"/>
          <p:cNvGraphicFramePr/>
          <p:nvPr/>
        </p:nvGraphicFramePr>
        <p:xfrm>
          <a:off x="7185254" y="2826865"/>
          <a:ext cx="3771900" cy="3771900"/>
        </p:xfrm>
        <a:graphic>
          <a:graphicData uri="http://schemas.openxmlformats.org/presentationml/2006/ole">
            <p:oleObj imgW="4521200" imgH="4521200" r:id="rId9" progId="Excel.Sheet.12" name="Worksheet">
              <p:embed/>
              <p:pic>
                <p:nvPicPr>
                  <p:cNvPr name="" id="0"/>
                  <p:cNvPicPr/>
                  <p:nvPr/>
                </p:nvPicPr>
                <p:blipFill>
                  <a:blip r:embed="rId8"/>
                  <a:stretch>
                    <a:fillRect/>
                  </a:stretch>
                </p:blipFill>
                <p:spPr>
                  <a:xfrm>
                    <a:off x="1270000" y="1270000"/>
                    <a:ext cx="1270000" cy="1270000"/>
                  </a:xfrm>
                  <a:prstGeom prst="rect"/>
                </p:spPr>
              </p:pic>
            </p:oleObj>
          </a:graphicData>
        </a:graphic>
      </p:graphicFrame>
      <p:graphicFrame>
        <p:nvGraphicFramePr>
          <p:cNvPr name="Object 12" id="12"/>
          <p:cNvGraphicFramePr/>
          <p:nvPr/>
        </p:nvGraphicFramePr>
        <p:xfrm>
          <a:off x="12392977" y="2826865"/>
          <a:ext cx="3771900" cy="3771900"/>
        </p:xfrm>
        <a:graphic>
          <a:graphicData uri="http://schemas.openxmlformats.org/presentationml/2006/ole">
            <p:oleObj imgW="4521200" imgH="4521200" r:id="rId11" progId="Excel.Sheet.12" name="Worksheet">
              <p:embed/>
              <p:pic>
                <p:nvPicPr>
                  <p:cNvPr name="" id="0"/>
                  <p:cNvPicPr/>
                  <p:nvPr/>
                </p:nvPicPr>
                <p:blipFill>
                  <a:blip r:embed="rId10"/>
                  <a:stretch>
                    <a:fillRect/>
                  </a:stretch>
                </p:blipFill>
                <p:spPr>
                  <a:xfrm>
                    <a:off x="1270000" y="1270000"/>
                    <a:ext cx="1270000" cy="1270000"/>
                  </a:xfrm>
                  <a:prstGeom prst="rect"/>
                </p:spPr>
              </p:pic>
            </p:oleObj>
          </a:graphicData>
        </a:graphic>
      </p:graphicFrame>
      <p:sp>
        <p:nvSpPr>
          <p:cNvPr name="Freeform 13" id="13"/>
          <p:cNvSpPr/>
          <p:nvPr/>
        </p:nvSpPr>
        <p:spPr>
          <a:xfrm flipH="false" flipV="false" rot="0">
            <a:off x="530673" y="961486"/>
            <a:ext cx="1515572" cy="1566948"/>
          </a:xfrm>
          <a:custGeom>
            <a:avLst/>
            <a:gdLst/>
            <a:ahLst/>
            <a:cxnLst/>
            <a:rect r="r" b="b" t="t" l="l"/>
            <a:pathLst>
              <a:path h="1566948" w="1515572">
                <a:moveTo>
                  <a:pt x="0" y="0"/>
                </a:moveTo>
                <a:lnTo>
                  <a:pt x="1515573" y="0"/>
                </a:lnTo>
                <a:lnTo>
                  <a:pt x="1515573" y="1566948"/>
                </a:lnTo>
                <a:lnTo>
                  <a:pt x="0" y="1566948"/>
                </a:lnTo>
                <a:lnTo>
                  <a:pt x="0" y="0"/>
                </a:lnTo>
                <a:close/>
              </a:path>
            </a:pathLst>
          </a:custGeom>
          <a:blipFill>
            <a:blip r:embed="rId12"/>
            <a:stretch>
              <a:fillRect l="-64200" t="-30537" r="-68431" b="-94466"/>
            </a:stretch>
          </a:blipFill>
        </p:spPr>
      </p:sp>
      <p:sp>
        <p:nvSpPr>
          <p:cNvPr name="TextBox 14" id="14"/>
          <p:cNvSpPr txBox="true"/>
          <p:nvPr/>
        </p:nvSpPr>
        <p:spPr>
          <a:xfrm rot="0">
            <a:off x="2351823"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Méthodes, apports &amp; usages</a:t>
            </a:r>
          </a:p>
        </p:txBody>
      </p:sp>
      <p:sp>
        <p:nvSpPr>
          <p:cNvPr name="TextBox 15" id="15"/>
          <p:cNvSpPr txBox="true"/>
          <p:nvPr/>
        </p:nvSpPr>
        <p:spPr>
          <a:xfrm rot="0">
            <a:off x="8429454" y="1388725"/>
            <a:ext cx="8376444" cy="999490"/>
          </a:xfrm>
          <a:prstGeom prst="rect">
            <a:avLst/>
          </a:prstGeom>
        </p:spPr>
        <p:txBody>
          <a:bodyPr anchor="t" rtlCol="false" tIns="0" lIns="0" bIns="0" rIns="0">
            <a:spAutoFit/>
          </a:bodyPr>
          <a:lstStyle/>
          <a:p>
            <a:pPr algn="just">
              <a:lnSpc>
                <a:spcPts val="2660"/>
              </a:lnSpc>
              <a:spcBef>
                <a:spcPct val="0"/>
              </a:spcBef>
            </a:pPr>
            <a:r>
              <a:rPr lang="en-US" sz="1900" i="true">
                <a:solidFill>
                  <a:srgbClr val="050A30"/>
                </a:solidFill>
                <a:latin typeface="Roboto Italics"/>
                <a:ea typeface="Roboto Italics"/>
                <a:cs typeface="Roboto Italics"/>
                <a:sym typeface="Roboto Italics"/>
              </a:rPr>
              <a:t>EQ.</a:t>
            </a:r>
            <a:r>
              <a:rPr lang="en-US" sz="1900" i="true">
                <a:solidFill>
                  <a:srgbClr val="050A30"/>
                </a:solidFill>
                <a:latin typeface="Roboto Italics"/>
                <a:ea typeface="Roboto Italics"/>
                <a:cs typeface="Roboto Italics"/>
                <a:sym typeface="Roboto Italics"/>
              </a:rPr>
              <a:t> MAINBOARD est la vision macro du système EQUILIBRIA. Il ne produit pas de solutions, mais rend lisibles les processus, les cadres et les responsabilités qui conditionnent toute action politique consciente.</a:t>
            </a:r>
          </a:p>
        </p:txBody>
      </p:sp>
      <p:sp>
        <p:nvSpPr>
          <p:cNvPr name="TextBox 16" id="16"/>
          <p:cNvSpPr txBox="true"/>
          <p:nvPr/>
        </p:nvSpPr>
        <p:spPr>
          <a:xfrm rot="0">
            <a:off x="2351823" y="1293475"/>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1028700" y="4955532"/>
          <a:ext cx="3771900" cy="3771900"/>
        </p:xfrm>
        <a:graphic>
          <a:graphicData uri="http://schemas.openxmlformats.org/presentationml/2006/ole">
            <p:oleObj imgW="4521200" imgH="45212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sp>
        <p:nvSpPr>
          <p:cNvPr name="Freeform 11" id="11"/>
          <p:cNvSpPr/>
          <p:nvPr/>
        </p:nvSpPr>
        <p:spPr>
          <a:xfrm flipH="false" flipV="false" rot="0">
            <a:off x="11162478" y="1029307"/>
            <a:ext cx="6804137" cy="6188688"/>
          </a:xfrm>
          <a:custGeom>
            <a:avLst/>
            <a:gdLst/>
            <a:ahLst/>
            <a:cxnLst/>
            <a:rect r="r" b="b" t="t" l="l"/>
            <a:pathLst>
              <a:path h="6188688" w="6804137">
                <a:moveTo>
                  <a:pt x="0" y="0"/>
                </a:moveTo>
                <a:lnTo>
                  <a:pt x="6804137" y="0"/>
                </a:lnTo>
                <a:lnTo>
                  <a:pt x="6804137" y="6188687"/>
                </a:lnTo>
                <a:lnTo>
                  <a:pt x="0" y="6188687"/>
                </a:lnTo>
                <a:lnTo>
                  <a:pt x="0" y="0"/>
                </a:lnTo>
                <a:close/>
              </a:path>
            </a:pathLst>
          </a:custGeom>
          <a:blipFill>
            <a:blip r:embed="rId8">
              <a:alphaModFix amt="25000"/>
            </a:blip>
            <a:stretch>
              <a:fillRect l="-59316" t="-19904" r="-59312" b="-40342"/>
            </a:stretch>
          </a:blipFill>
        </p:spPr>
      </p:sp>
      <p:sp>
        <p:nvSpPr>
          <p:cNvPr name="TextBox 12" id="12"/>
          <p:cNvSpPr txBox="true"/>
          <p:nvPr/>
        </p:nvSpPr>
        <p:spPr>
          <a:xfrm rot="0">
            <a:off x="1028700" y="962025"/>
            <a:ext cx="9050395" cy="572225"/>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EQ. GOUVERNANCE</a:t>
            </a:r>
          </a:p>
        </p:txBody>
      </p:sp>
      <p:sp>
        <p:nvSpPr>
          <p:cNvPr name="TextBox 13" id="13"/>
          <p:cNvSpPr txBox="true"/>
          <p:nvPr/>
        </p:nvSpPr>
        <p:spPr>
          <a:xfrm rot="0">
            <a:off x="1028700" y="1706860"/>
            <a:ext cx="11435786" cy="763270"/>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Rétablir un lien rigoureux entre pensée, engagement et effets réels</a:t>
            </a:r>
          </a:p>
          <a:p>
            <a:pPr algn="l">
              <a:lnSpc>
                <a:spcPts val="3079"/>
              </a:lnSpc>
            </a:pPr>
          </a:p>
        </p:txBody>
      </p:sp>
      <p:sp>
        <p:nvSpPr>
          <p:cNvPr name="TextBox 14" id="14"/>
          <p:cNvSpPr txBox="true"/>
          <p:nvPr/>
        </p:nvSpPr>
        <p:spPr>
          <a:xfrm rot="0">
            <a:off x="11508403" y="7170369"/>
            <a:ext cx="6458212" cy="999490"/>
          </a:xfrm>
          <a:prstGeom prst="rect">
            <a:avLst/>
          </a:prstGeom>
        </p:spPr>
        <p:txBody>
          <a:bodyPr anchor="t" rtlCol="false" tIns="0" lIns="0" bIns="0" rIns="0">
            <a:spAutoFit/>
          </a:bodyPr>
          <a:lstStyle/>
          <a:p>
            <a:pPr algn="ctr">
              <a:lnSpc>
                <a:spcPts val="2659"/>
              </a:lnSpc>
              <a:spcBef>
                <a:spcPct val="0"/>
              </a:spcBef>
            </a:pP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“L’agent replace chaque action dans une configuration de gouvernance, de responsabilités et d’intérêts, sans se substituer au jugement de l’utilisateur“.</a:t>
            </a:r>
          </a:p>
        </p:txBody>
      </p:sp>
      <p:sp>
        <p:nvSpPr>
          <p:cNvPr name="TextBox 15" id="15"/>
          <p:cNvSpPr txBox="true"/>
          <p:nvPr/>
        </p:nvSpPr>
        <p:spPr>
          <a:xfrm rot="0">
            <a:off x="1028700" y="2206917"/>
            <a:ext cx="9810155" cy="2539064"/>
          </a:xfrm>
          <a:prstGeom prst="rect">
            <a:avLst/>
          </a:prstGeom>
        </p:spPr>
        <p:txBody>
          <a:bodyPr anchor="t" rtlCol="false" tIns="0" lIns="0" bIns="0" rIns="0">
            <a:spAutoFit/>
          </a:bodyPr>
          <a:lstStyle/>
          <a:p>
            <a:pPr algn="just">
              <a:lnSpc>
                <a:spcPts val="2851"/>
              </a:lnSpc>
              <a:spcBef>
                <a:spcPct val="0"/>
              </a:spcBef>
            </a:pPr>
            <a:r>
              <a:rPr lang="en-US" sz="2036" strike="noStrike" u="none">
                <a:solidFill>
                  <a:srgbClr val="000000"/>
                </a:solidFill>
                <a:latin typeface="Roboto"/>
                <a:ea typeface="Roboto"/>
                <a:cs typeface="Roboto"/>
                <a:sym typeface="Roboto"/>
              </a:rPr>
              <a:t>Dans un environnement marqué par :</a:t>
            </a:r>
          </a:p>
          <a:p>
            <a:pPr algn="just">
              <a:lnSpc>
                <a:spcPts val="2851"/>
              </a:lnSpc>
              <a:spcBef>
                <a:spcPct val="0"/>
              </a:spcBef>
            </a:pPr>
          </a:p>
          <a:p>
            <a:pPr algn="just" marL="439753" indent="-219876" lvl="1">
              <a:lnSpc>
                <a:spcPts val="2851"/>
              </a:lnSpc>
              <a:spcBef>
                <a:spcPct val="0"/>
              </a:spcBef>
              <a:buFont typeface="Arial"/>
              <a:buChar char="•"/>
            </a:pPr>
            <a:r>
              <a:rPr lang="en-US" sz="2036" strike="noStrike" u="none">
                <a:solidFill>
                  <a:srgbClr val="000000"/>
                </a:solidFill>
                <a:latin typeface="Roboto"/>
                <a:ea typeface="Roboto"/>
                <a:cs typeface="Roboto"/>
                <a:sym typeface="Roboto"/>
              </a:rPr>
              <a:t>la multiplication des acteurs et des niveaux de décision</a:t>
            </a:r>
          </a:p>
          <a:p>
            <a:pPr algn="just" marL="439753" indent="-219876" lvl="1">
              <a:lnSpc>
                <a:spcPts val="2851"/>
              </a:lnSpc>
              <a:spcBef>
                <a:spcPct val="0"/>
              </a:spcBef>
              <a:buFont typeface="Arial"/>
              <a:buChar char="•"/>
            </a:pPr>
            <a:r>
              <a:rPr lang="en-US" sz="2036" strike="noStrike" u="none">
                <a:solidFill>
                  <a:srgbClr val="000000"/>
                </a:solidFill>
                <a:latin typeface="Roboto"/>
                <a:ea typeface="Roboto"/>
                <a:cs typeface="Roboto"/>
                <a:sym typeface="Roboto"/>
              </a:rPr>
              <a:t>la dissociation entre responsabilités formelles et pouvoirs réels</a:t>
            </a:r>
          </a:p>
          <a:p>
            <a:pPr algn="just" marL="439753" indent="-219876" lvl="1">
              <a:lnSpc>
                <a:spcPts val="2851"/>
              </a:lnSpc>
              <a:spcBef>
                <a:spcPct val="0"/>
              </a:spcBef>
              <a:buFont typeface="Arial"/>
              <a:buChar char="•"/>
            </a:pPr>
            <a:r>
              <a:rPr lang="en-US" sz="2036" strike="noStrike" u="none">
                <a:solidFill>
                  <a:srgbClr val="000000"/>
                </a:solidFill>
                <a:latin typeface="Roboto"/>
                <a:ea typeface="Roboto"/>
                <a:cs typeface="Roboto"/>
                <a:sym typeface="Roboto"/>
              </a:rPr>
              <a:t>la fragmentation des initiatives et des récits d’action</a:t>
            </a:r>
          </a:p>
          <a:p>
            <a:pPr algn="just" marL="439753" indent="-219876" lvl="1">
              <a:lnSpc>
                <a:spcPts val="2851"/>
              </a:lnSpc>
              <a:spcBef>
                <a:spcPct val="0"/>
              </a:spcBef>
              <a:buFont typeface="Arial"/>
              <a:buChar char="•"/>
            </a:pPr>
            <a:r>
              <a:rPr lang="en-US" sz="2036" strike="noStrike" u="none">
                <a:solidFill>
                  <a:srgbClr val="000000"/>
                </a:solidFill>
                <a:latin typeface="Roboto"/>
                <a:ea typeface="Roboto"/>
                <a:cs typeface="Roboto"/>
                <a:sym typeface="Roboto"/>
              </a:rPr>
              <a:t>la difficulté à transformer des intentions collectives en trajectoires durables</a:t>
            </a:r>
          </a:p>
          <a:p>
            <a:pPr algn="just" marL="439753" indent="-219876" lvl="1">
              <a:lnSpc>
                <a:spcPts val="2851"/>
              </a:lnSpc>
              <a:spcBef>
                <a:spcPct val="0"/>
              </a:spcBef>
              <a:buFont typeface="Arial"/>
              <a:buChar char="•"/>
            </a:pPr>
            <a:r>
              <a:rPr lang="en-US" sz="2036" strike="noStrike" u="none">
                <a:solidFill>
                  <a:srgbClr val="000000"/>
                </a:solidFill>
                <a:latin typeface="Roboto"/>
                <a:ea typeface="Roboto"/>
                <a:cs typeface="Roboto"/>
                <a:sym typeface="Roboto"/>
              </a:rPr>
              <a:t>la tension permanente entre volontés, cadres institutionnels et intérêts territoriaux</a:t>
            </a:r>
          </a:p>
        </p:txBody>
      </p:sp>
      <p:sp>
        <p:nvSpPr>
          <p:cNvPr name="TextBox 16" id="16"/>
          <p:cNvSpPr txBox="true"/>
          <p:nvPr/>
        </p:nvSpPr>
        <p:spPr>
          <a:xfrm rot="0">
            <a:off x="5266916" y="1138600"/>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498694" y="2826865"/>
          <a:ext cx="7543800" cy="3771900"/>
        </p:xfrm>
        <a:graphic>
          <a:graphicData uri="http://schemas.openxmlformats.org/presentationml/2006/ole">
            <p:oleObj imgW="9042400" imgH="52705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graphicFrame>
        <p:nvGraphicFramePr>
          <p:cNvPr name="Object 11" id="11"/>
          <p:cNvGraphicFramePr/>
          <p:nvPr/>
        </p:nvGraphicFramePr>
        <p:xfrm>
          <a:off x="12566697" y="2826865"/>
          <a:ext cx="3771900" cy="3771900"/>
        </p:xfrm>
        <a:graphic>
          <a:graphicData uri="http://schemas.openxmlformats.org/presentationml/2006/ole">
            <p:oleObj imgW="4521200" imgH="4521200" r:id="rId9" progId="Excel.Sheet.12" name="Worksheet">
              <p:embed/>
              <p:pic>
                <p:nvPicPr>
                  <p:cNvPr name="" id="0"/>
                  <p:cNvPicPr/>
                  <p:nvPr/>
                </p:nvPicPr>
                <p:blipFill>
                  <a:blip r:embed="rId8"/>
                  <a:stretch>
                    <a:fillRect/>
                  </a:stretch>
                </p:blipFill>
                <p:spPr>
                  <a:xfrm>
                    <a:off x="1270000" y="1270000"/>
                    <a:ext cx="1270000" cy="1270000"/>
                  </a:xfrm>
                  <a:prstGeom prst="rect"/>
                </p:spPr>
              </p:pic>
            </p:oleObj>
          </a:graphicData>
        </a:graphic>
      </p:graphicFrame>
      <p:sp>
        <p:nvSpPr>
          <p:cNvPr name="Freeform 12" id="12"/>
          <p:cNvSpPr/>
          <p:nvPr/>
        </p:nvSpPr>
        <p:spPr>
          <a:xfrm flipH="false" flipV="false" rot="0">
            <a:off x="498694" y="874931"/>
            <a:ext cx="1638240" cy="1456214"/>
          </a:xfrm>
          <a:custGeom>
            <a:avLst/>
            <a:gdLst/>
            <a:ahLst/>
            <a:cxnLst/>
            <a:rect r="r" b="b" t="t" l="l"/>
            <a:pathLst>
              <a:path h="1456214" w="1638240">
                <a:moveTo>
                  <a:pt x="0" y="0"/>
                </a:moveTo>
                <a:lnTo>
                  <a:pt x="1638240" y="0"/>
                </a:lnTo>
                <a:lnTo>
                  <a:pt x="1638240" y="1456213"/>
                </a:lnTo>
                <a:lnTo>
                  <a:pt x="0" y="1456213"/>
                </a:lnTo>
                <a:lnTo>
                  <a:pt x="0" y="0"/>
                </a:lnTo>
                <a:close/>
              </a:path>
            </a:pathLst>
          </a:custGeom>
          <a:blipFill>
            <a:blip r:embed="rId10"/>
            <a:stretch>
              <a:fillRect l="-58222" t="-19544" r="-57048" b="-41908"/>
            </a:stretch>
          </a:blipFill>
        </p:spPr>
      </p:sp>
      <p:sp>
        <p:nvSpPr>
          <p:cNvPr name="TextBox 13" id="13"/>
          <p:cNvSpPr txBox="true"/>
          <p:nvPr/>
        </p:nvSpPr>
        <p:spPr>
          <a:xfrm rot="0">
            <a:off x="2351823"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Méthodes, apports &amp; usages</a:t>
            </a:r>
          </a:p>
        </p:txBody>
      </p:sp>
      <p:sp>
        <p:nvSpPr>
          <p:cNvPr name="TextBox 14" id="14"/>
          <p:cNvSpPr txBox="true"/>
          <p:nvPr/>
        </p:nvSpPr>
        <p:spPr>
          <a:xfrm rot="0">
            <a:off x="7041016" y="1555412"/>
            <a:ext cx="10218284" cy="666115"/>
          </a:xfrm>
          <a:prstGeom prst="rect">
            <a:avLst/>
          </a:prstGeom>
        </p:spPr>
        <p:txBody>
          <a:bodyPr anchor="t" rtlCol="false" tIns="0" lIns="0" bIns="0" rIns="0">
            <a:spAutoFit/>
          </a:bodyPr>
          <a:lstStyle/>
          <a:p>
            <a:pPr algn="just" marL="0" indent="0" lvl="0">
              <a:lnSpc>
                <a:spcPts val="2659"/>
              </a:lnSpc>
              <a:spcBef>
                <a:spcPct val="0"/>
              </a:spcBef>
            </a:pPr>
            <a:r>
              <a:rPr lang="en-US" sz="1899" i="true" strike="noStrike" u="none">
                <a:solidFill>
                  <a:srgbClr val="000000"/>
                </a:solidFill>
                <a:latin typeface="Roboto Italics"/>
                <a:ea typeface="Roboto Italics"/>
                <a:cs typeface="Roboto Italics"/>
                <a:sym typeface="Roboto Italics"/>
              </a:rPr>
              <a:t>EQ. GOUVERNANCE est un outil de pilotage transversal qui éclaire la décision en situant actions et acteurs dans les réalités politico-administratives, territoriales et de gouvernance.</a:t>
            </a:r>
          </a:p>
        </p:txBody>
      </p:sp>
      <p:sp>
        <p:nvSpPr>
          <p:cNvPr name="TextBox 15" id="15"/>
          <p:cNvSpPr txBox="true"/>
          <p:nvPr/>
        </p:nvSpPr>
        <p:spPr>
          <a:xfrm rot="0">
            <a:off x="2351823" y="1293475"/>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sp>
        <p:nvSpPr>
          <p:cNvPr name="Freeform 10" id="10"/>
          <p:cNvSpPr/>
          <p:nvPr/>
        </p:nvSpPr>
        <p:spPr>
          <a:xfrm flipH="false" flipV="false" rot="0">
            <a:off x="10833283" y="648420"/>
            <a:ext cx="7638433" cy="7453170"/>
          </a:xfrm>
          <a:custGeom>
            <a:avLst/>
            <a:gdLst/>
            <a:ahLst/>
            <a:cxnLst/>
            <a:rect r="r" b="b" t="t" l="l"/>
            <a:pathLst>
              <a:path h="7453170" w="7638433">
                <a:moveTo>
                  <a:pt x="0" y="0"/>
                </a:moveTo>
                <a:lnTo>
                  <a:pt x="7638433" y="0"/>
                </a:lnTo>
                <a:lnTo>
                  <a:pt x="7638433" y="7453170"/>
                </a:lnTo>
                <a:lnTo>
                  <a:pt x="0" y="7453170"/>
                </a:lnTo>
                <a:lnTo>
                  <a:pt x="0" y="0"/>
                </a:lnTo>
                <a:close/>
              </a:path>
            </a:pathLst>
          </a:custGeom>
          <a:blipFill>
            <a:blip r:embed="rId6">
              <a:alphaModFix amt="25000"/>
            </a:blip>
            <a:stretch>
              <a:fillRect l="0" t="-2485" r="0" b="0"/>
            </a:stretch>
          </a:blipFill>
        </p:spPr>
      </p:sp>
      <p:graphicFrame>
        <p:nvGraphicFramePr>
          <p:cNvPr name="Object 11" id="11"/>
          <p:cNvGraphicFramePr/>
          <p:nvPr/>
        </p:nvGraphicFramePr>
        <p:xfrm>
          <a:off x="1028700" y="5356807"/>
          <a:ext cx="3771900" cy="3771900"/>
        </p:xfrm>
        <a:graphic>
          <a:graphicData uri="http://schemas.openxmlformats.org/presentationml/2006/ole">
            <p:oleObj imgW="4521200" imgH="4521200" r:id="rId8" progId="Excel.Sheet.12" name="Worksheet">
              <p:embed/>
              <p:pic>
                <p:nvPicPr>
                  <p:cNvPr name="" id="0"/>
                  <p:cNvPicPr/>
                  <p:nvPr/>
                </p:nvPicPr>
                <p:blipFill>
                  <a:blip r:embed="rId7"/>
                  <a:stretch>
                    <a:fillRect/>
                  </a:stretch>
                </p:blipFill>
                <p:spPr>
                  <a:xfrm>
                    <a:off x="1270000" y="1270000"/>
                    <a:ext cx="1270000" cy="1270000"/>
                  </a:xfrm>
                  <a:prstGeom prst="rect"/>
                </p:spPr>
              </p:pic>
            </p:oleObj>
          </a:graphicData>
        </a:graphic>
      </p:graphicFrame>
      <p:sp>
        <p:nvSpPr>
          <p:cNvPr name="TextBox 12" id="12"/>
          <p:cNvSpPr txBox="true"/>
          <p:nvPr/>
        </p:nvSpPr>
        <p:spPr>
          <a:xfrm rot="0">
            <a:off x="1028700" y="962025"/>
            <a:ext cx="9050395" cy="572225"/>
          </a:xfrm>
          <a:prstGeom prst="rect">
            <a:avLst/>
          </a:prstGeom>
        </p:spPr>
        <p:txBody>
          <a:bodyPr anchor="t" rtlCol="false" tIns="0" lIns="0" bIns="0" rIns="0">
            <a:spAutoFit/>
          </a:bodyPr>
          <a:lstStyle/>
          <a:p>
            <a:pPr algn="l">
              <a:lnSpc>
                <a:spcPts val="4685"/>
              </a:lnSpc>
            </a:pPr>
            <a:r>
              <a:rPr lang="en-US" sz="3346"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EQ. GRANT ENGINEER</a:t>
            </a:r>
          </a:p>
        </p:txBody>
      </p:sp>
      <p:sp>
        <p:nvSpPr>
          <p:cNvPr name="TextBox 13" id="13"/>
          <p:cNvSpPr txBox="true"/>
          <p:nvPr/>
        </p:nvSpPr>
        <p:spPr>
          <a:xfrm rot="0">
            <a:off x="1028700" y="170628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Maximiser les chances de sélection par la qualité, la cohérence et la légitimité</a:t>
            </a:r>
          </a:p>
        </p:txBody>
      </p:sp>
      <p:sp>
        <p:nvSpPr>
          <p:cNvPr name="TextBox 14" id="14"/>
          <p:cNvSpPr txBox="true"/>
          <p:nvPr/>
        </p:nvSpPr>
        <p:spPr>
          <a:xfrm rot="0">
            <a:off x="11162478" y="7239234"/>
            <a:ext cx="6980044" cy="1332865"/>
          </a:xfrm>
          <a:prstGeom prst="rect">
            <a:avLst/>
          </a:prstGeom>
        </p:spPr>
        <p:txBody>
          <a:bodyPr anchor="t" rtlCol="false" tIns="0" lIns="0" bIns="0" rIns="0">
            <a:spAutoFit/>
          </a:bodyPr>
          <a:lstStyle/>
          <a:p>
            <a:pPr algn="ctr" marL="0" indent="0" lvl="0">
              <a:lnSpc>
                <a:spcPts val="2659"/>
              </a:lnSpc>
              <a:spcBef>
                <a:spcPct val="0"/>
              </a:spcBef>
            </a:pPr>
            <a:r>
              <a:rPr lang="en-US" sz="1899" i="true">
                <a:gradFill>
                  <a:gsLst>
                    <a:gs pos="0">
                      <a:srgbClr val="050A30">
                        <a:alpha val="100000"/>
                      </a:srgbClr>
                    </a:gs>
                    <a:gs pos="100000">
                      <a:srgbClr val="2674C0">
                        <a:alpha val="100000"/>
                      </a:srgbClr>
                    </a:gs>
                  </a:gsLst>
                  <a:lin ang="0"/>
                </a:gradFill>
                <a:latin typeface="Roboto Italics"/>
                <a:ea typeface="Roboto Italics"/>
                <a:cs typeface="Roboto Italics"/>
                <a:sym typeface="Roboto Italics"/>
              </a:rPr>
              <a:t>“Mettre en cohérence la volonté réelle d’un porteur de projet avec les cadres institutionnels, juridiques et financiers d’un appel à projets, afin de produire des dossiers légitimes, défendables et maximisant objectivement les chances de sélection”.</a:t>
            </a:r>
          </a:p>
        </p:txBody>
      </p:sp>
      <p:sp>
        <p:nvSpPr>
          <p:cNvPr name="TextBox 15" id="15"/>
          <p:cNvSpPr txBox="true"/>
          <p:nvPr/>
        </p:nvSpPr>
        <p:spPr>
          <a:xfrm rot="0">
            <a:off x="1028700" y="2251055"/>
            <a:ext cx="9885461" cy="3323590"/>
          </a:xfrm>
          <a:prstGeom prst="rect">
            <a:avLst/>
          </a:prstGeom>
        </p:spPr>
        <p:txBody>
          <a:bodyPr anchor="t" rtlCol="false" tIns="0" lIns="0" bIns="0" rIns="0">
            <a:spAutoFit/>
          </a:bodyPr>
          <a:lstStyle/>
          <a:p>
            <a:pPr algn="just">
              <a:lnSpc>
                <a:spcPts val="2660"/>
              </a:lnSpc>
            </a:pPr>
            <a:r>
              <a:rPr lang="en-US" sz="1900">
                <a:solidFill>
                  <a:srgbClr val="000000"/>
                </a:solidFill>
                <a:latin typeface="Open Sans"/>
                <a:ea typeface="Open Sans"/>
                <a:cs typeface="Open Sans"/>
                <a:sym typeface="Open Sans"/>
              </a:rPr>
              <a:t>L’</a:t>
            </a:r>
            <a:r>
              <a:rPr lang="en-US" sz="1900">
                <a:solidFill>
                  <a:srgbClr val="000000"/>
                </a:solidFill>
                <a:latin typeface="Open Sans"/>
                <a:ea typeface="Open Sans"/>
                <a:cs typeface="Open Sans"/>
                <a:sym typeface="Open Sans"/>
              </a:rPr>
              <a:t>agent ne crée pas la volonté du projet. Il en assure la traduction rigoureuse, politique et institutionnelle, dans un cadre normé. Dès la mention d’un appel à projets ou d’un dispositif de financement, l’agent devient expert du cadre concerné et se positionne comme interface stratégique entre :</a:t>
            </a:r>
          </a:p>
          <a:p>
            <a:pPr algn="l">
              <a:lnSpc>
                <a:spcPts val="2660"/>
              </a:lnSpc>
            </a:pP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les structures porteuses</a:t>
            </a: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les partenaires mobilisés</a:t>
            </a:r>
          </a:p>
          <a:p>
            <a:pPr algn="l" marL="410211" indent="-205106" lvl="1">
              <a:lnSpc>
                <a:spcPts val="2660"/>
              </a:lnSpc>
              <a:buFont typeface="Arial"/>
              <a:buChar char="•"/>
            </a:pPr>
            <a:r>
              <a:rPr lang="en-US" sz="1900">
                <a:solidFill>
                  <a:srgbClr val="000000"/>
                </a:solidFill>
                <a:latin typeface="Open Sans"/>
                <a:ea typeface="Open Sans"/>
                <a:cs typeface="Open Sans"/>
                <a:sym typeface="Open Sans"/>
              </a:rPr>
              <a:t>les financeurs</a:t>
            </a:r>
          </a:p>
          <a:p>
            <a:pPr algn="l">
              <a:lnSpc>
                <a:spcPts val="2660"/>
              </a:lnSpc>
            </a:pPr>
          </a:p>
          <a:p>
            <a:pPr algn="l">
              <a:lnSpc>
                <a:spcPts val="2660"/>
              </a:lnSpc>
            </a:pPr>
          </a:p>
        </p:txBody>
      </p:sp>
      <p:sp>
        <p:nvSpPr>
          <p:cNvPr name="TextBox 16" id="16"/>
          <p:cNvSpPr txBox="true"/>
          <p:nvPr/>
        </p:nvSpPr>
        <p:spPr>
          <a:xfrm rot="0">
            <a:off x="5802455" y="1138600"/>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41360">
                <a:alpha val="100000"/>
              </a:srgbClr>
            </a:gs>
            <a:gs pos="25000">
              <a:srgbClr val="042B6B">
                <a:alpha val="100000"/>
              </a:srgbClr>
            </a:gs>
            <a:gs pos="50000">
              <a:srgbClr val="6C0C76">
                <a:alpha val="100000"/>
              </a:srgbClr>
            </a:gs>
            <a:gs pos="75000">
              <a:srgbClr val="F37005">
                <a:alpha val="100000"/>
              </a:srgbClr>
            </a:gs>
            <a:gs pos="100000">
              <a:srgbClr val="F9C03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3345798" y="-1708647"/>
            <a:ext cx="24979596" cy="13270410"/>
          </a:xfrm>
          <a:custGeom>
            <a:avLst/>
            <a:gdLst/>
            <a:ahLst/>
            <a:cxnLst/>
            <a:rect r="r" b="b" t="t" l="l"/>
            <a:pathLst>
              <a:path h="13270410" w="24979596">
                <a:moveTo>
                  <a:pt x="0" y="0"/>
                </a:moveTo>
                <a:lnTo>
                  <a:pt x="24979596" y="0"/>
                </a:lnTo>
                <a:lnTo>
                  <a:pt x="24979596" y="13270410"/>
                </a:lnTo>
                <a:lnTo>
                  <a:pt x="0" y="1327041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9830560"/>
            <a:ext cx="18288000" cy="456440"/>
            <a:chOff x="0" y="0"/>
            <a:chExt cx="24384000" cy="608586"/>
          </a:xfrm>
        </p:grpSpPr>
        <p:sp>
          <p:nvSpPr>
            <p:cNvPr name="Freeform 4" id="4"/>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72911" t="-703324" r="-72911" b="-230851"/>
              </a:stretch>
            </a:blipFill>
          </p:spPr>
        </p:sp>
        <p:grpSp>
          <p:nvGrpSpPr>
            <p:cNvPr name="Group 5" id="5"/>
            <p:cNvGrpSpPr/>
            <p:nvPr/>
          </p:nvGrpSpPr>
          <p:grpSpPr>
            <a:xfrm rot="0">
              <a:off x="0" y="0"/>
              <a:ext cx="24384000" cy="608586"/>
              <a:chOff x="0" y="0"/>
              <a:chExt cx="4816593" cy="120215"/>
            </a:xfrm>
          </p:grpSpPr>
          <p:sp>
            <p:nvSpPr>
              <p:cNvPr name="Freeform 6" id="6"/>
              <p:cNvSpPr/>
              <p:nvPr/>
            </p:nvSpPr>
            <p:spPr>
              <a:xfrm flipH="false" flipV="false" rot="0">
                <a:off x="0" y="0"/>
                <a:ext cx="4816592" cy="120215"/>
              </a:xfrm>
              <a:custGeom>
                <a:avLst/>
                <a:gdLst/>
                <a:ahLst/>
                <a:cxnLst/>
                <a:rect r="r" b="b" t="t" l="l"/>
                <a:pathLst>
                  <a:path h="120215" w="4816592">
                    <a:moveTo>
                      <a:pt x="0" y="0"/>
                    </a:moveTo>
                    <a:lnTo>
                      <a:pt x="4816592" y="0"/>
                    </a:lnTo>
                    <a:lnTo>
                      <a:pt x="4816592" y="120215"/>
                    </a:lnTo>
                    <a:lnTo>
                      <a:pt x="0" y="120215"/>
                    </a:lnTo>
                    <a:close/>
                  </a:path>
                </a:pathLst>
              </a:custGeom>
              <a:solidFill>
                <a:srgbClr val="D9D9D9"/>
              </a:solidFill>
            </p:spPr>
          </p:sp>
          <p:sp>
            <p:nvSpPr>
              <p:cNvPr name="TextBox 7" id="7"/>
              <p:cNvSpPr txBox="true"/>
              <p:nvPr/>
            </p:nvSpPr>
            <p:spPr>
              <a:xfrm>
                <a:off x="0" y="-47625"/>
                <a:ext cx="4816593" cy="167840"/>
              </a:xfrm>
              <a:prstGeom prst="rect">
                <a:avLst/>
              </a:prstGeom>
            </p:spPr>
            <p:txBody>
              <a:bodyPr anchor="ctr" rtlCol="false" tIns="50800" lIns="50800" bIns="50800" rIns="50800"/>
              <a:lstStyle/>
              <a:p>
                <a:pPr algn="ctr">
                  <a:lnSpc>
                    <a:spcPts val="2659"/>
                  </a:lnSpc>
                </a:pPr>
              </a:p>
            </p:txBody>
          </p:sp>
        </p:grpSp>
        <p:sp>
          <p:nvSpPr>
            <p:cNvPr name="Freeform 8" id="8" descr="Upscale Image"/>
            <p:cNvSpPr/>
            <p:nvPr/>
          </p:nvSpPr>
          <p:spPr>
            <a:xfrm flipH="false" flipV="false" rot="-5400000">
              <a:off x="11887707" y="-11887707"/>
              <a:ext cx="608586" cy="24384000"/>
            </a:xfrm>
            <a:custGeom>
              <a:avLst/>
              <a:gdLst/>
              <a:ahLst/>
              <a:cxnLst/>
              <a:rect r="r" b="b" t="t" l="l"/>
              <a:pathLst>
                <a:path h="24384000" w="608586">
                  <a:moveTo>
                    <a:pt x="0" y="0"/>
                  </a:moveTo>
                  <a:lnTo>
                    <a:pt x="608586" y="0"/>
                  </a:lnTo>
                  <a:lnTo>
                    <a:pt x="608586" y="24384000"/>
                  </a:lnTo>
                  <a:lnTo>
                    <a:pt x="0" y="24384000"/>
                  </a:lnTo>
                  <a:lnTo>
                    <a:pt x="0" y="0"/>
                  </a:lnTo>
                  <a:close/>
                </a:path>
              </a:pathLst>
            </a:custGeom>
            <a:blipFill>
              <a:blip r:embed="rId5"/>
              <a:stretch>
                <a:fillRect l="-2156495" t="0" r="-3761022" b="0"/>
              </a:stretch>
            </a:blipFill>
          </p:spPr>
        </p:sp>
        <p:sp>
          <p:nvSpPr>
            <p:cNvPr name="Freeform 9" id="9"/>
            <p:cNvSpPr/>
            <p:nvPr/>
          </p:nvSpPr>
          <p:spPr>
            <a:xfrm flipH="false" flipV="false" rot="0">
              <a:off x="0" y="0"/>
              <a:ext cx="24384000" cy="608586"/>
            </a:xfrm>
            <a:custGeom>
              <a:avLst/>
              <a:gdLst/>
              <a:ahLst/>
              <a:cxnLst/>
              <a:rect r="r" b="b" t="t" l="l"/>
              <a:pathLst>
                <a:path h="608586" w="24384000">
                  <a:moveTo>
                    <a:pt x="0" y="0"/>
                  </a:moveTo>
                  <a:lnTo>
                    <a:pt x="24384000" y="0"/>
                  </a:lnTo>
                  <a:lnTo>
                    <a:pt x="24384000" y="608586"/>
                  </a:lnTo>
                  <a:lnTo>
                    <a:pt x="0" y="608586"/>
                  </a:lnTo>
                  <a:lnTo>
                    <a:pt x="0" y="0"/>
                  </a:lnTo>
                  <a:close/>
                </a:path>
              </a:pathLst>
            </a:custGeom>
            <a:blipFill>
              <a:blip r:embed="rId4">
                <a:alphaModFix amt="88000"/>
              </a:blip>
              <a:stretch>
                <a:fillRect l="0" t="-219196" r="0" b="-101503"/>
              </a:stretch>
            </a:blipFill>
          </p:spPr>
        </p:sp>
      </p:grpSp>
      <p:graphicFrame>
        <p:nvGraphicFramePr>
          <p:cNvPr name="Object 10" id="10"/>
          <p:cNvGraphicFramePr/>
          <p:nvPr/>
        </p:nvGraphicFramePr>
        <p:xfrm>
          <a:off x="721109" y="2855599"/>
          <a:ext cx="3771900" cy="4400550"/>
        </p:xfrm>
        <a:graphic>
          <a:graphicData uri="http://schemas.openxmlformats.org/presentationml/2006/ole">
            <p:oleObj imgW="4648200" imgH="5270500" r:id="rId7" progId="Excel.Sheet.12" name="Worksheet">
              <p:embed/>
              <p:pic>
                <p:nvPicPr>
                  <p:cNvPr name="" id="0"/>
                  <p:cNvPicPr/>
                  <p:nvPr/>
                </p:nvPicPr>
                <p:blipFill>
                  <a:blip r:embed="rId6"/>
                  <a:stretch>
                    <a:fillRect/>
                  </a:stretch>
                </p:blipFill>
                <p:spPr>
                  <a:xfrm>
                    <a:off x="1270000" y="1270000"/>
                    <a:ext cx="1270000" cy="1270000"/>
                  </a:xfrm>
                  <a:prstGeom prst="rect"/>
                </p:spPr>
              </p:pic>
            </p:oleObj>
          </a:graphicData>
        </a:graphic>
      </p:graphicFrame>
      <p:graphicFrame>
        <p:nvGraphicFramePr>
          <p:cNvPr name="Object 11" id="11"/>
          <p:cNvGraphicFramePr/>
          <p:nvPr/>
        </p:nvGraphicFramePr>
        <p:xfrm>
          <a:off x="8830708" y="2855599"/>
          <a:ext cx="3771900" cy="4400550"/>
        </p:xfrm>
        <a:graphic>
          <a:graphicData uri="http://schemas.openxmlformats.org/presentationml/2006/ole">
            <p:oleObj imgW="4648200" imgH="5270500" r:id="rId9" progId="Excel.Sheet.12" name="Worksheet">
              <p:embed/>
              <p:pic>
                <p:nvPicPr>
                  <p:cNvPr name="" id="0"/>
                  <p:cNvPicPr/>
                  <p:nvPr/>
                </p:nvPicPr>
                <p:blipFill>
                  <a:blip r:embed="rId8"/>
                  <a:stretch>
                    <a:fillRect/>
                  </a:stretch>
                </p:blipFill>
                <p:spPr>
                  <a:xfrm>
                    <a:off x="1270000" y="1270000"/>
                    <a:ext cx="1270000" cy="1270000"/>
                  </a:xfrm>
                  <a:prstGeom prst="rect"/>
                </p:spPr>
              </p:pic>
            </p:oleObj>
          </a:graphicData>
        </a:graphic>
      </p:graphicFrame>
      <p:sp>
        <p:nvSpPr>
          <p:cNvPr name="Freeform 12" id="12"/>
          <p:cNvSpPr/>
          <p:nvPr/>
        </p:nvSpPr>
        <p:spPr>
          <a:xfrm flipH="false" flipV="false" rot="0">
            <a:off x="518242" y="828170"/>
            <a:ext cx="1833580" cy="1833580"/>
          </a:xfrm>
          <a:custGeom>
            <a:avLst/>
            <a:gdLst/>
            <a:ahLst/>
            <a:cxnLst/>
            <a:rect r="r" b="b" t="t" l="l"/>
            <a:pathLst>
              <a:path h="1833580" w="1833580">
                <a:moveTo>
                  <a:pt x="0" y="0"/>
                </a:moveTo>
                <a:lnTo>
                  <a:pt x="1833581" y="0"/>
                </a:lnTo>
                <a:lnTo>
                  <a:pt x="1833581" y="1833580"/>
                </a:lnTo>
                <a:lnTo>
                  <a:pt x="0" y="1833580"/>
                </a:lnTo>
                <a:lnTo>
                  <a:pt x="0" y="0"/>
                </a:lnTo>
                <a:close/>
              </a:path>
            </a:pathLst>
          </a:custGeom>
          <a:blipFill>
            <a:blip r:embed="rId10"/>
            <a:stretch>
              <a:fillRect l="0" t="0" r="0" b="0"/>
            </a:stretch>
          </a:blipFill>
        </p:spPr>
      </p:sp>
      <p:sp>
        <p:nvSpPr>
          <p:cNvPr name="TextBox 13" id="13"/>
          <p:cNvSpPr txBox="true"/>
          <p:nvPr/>
        </p:nvSpPr>
        <p:spPr>
          <a:xfrm rot="0">
            <a:off x="2351823" y="1706860"/>
            <a:ext cx="11435786" cy="372745"/>
          </a:xfrm>
          <a:prstGeom prst="rect">
            <a:avLst/>
          </a:prstGeom>
        </p:spPr>
        <p:txBody>
          <a:bodyPr anchor="t" rtlCol="false" tIns="0" lIns="0" bIns="0" rIns="0">
            <a:spAutoFit/>
          </a:bodyPr>
          <a:lstStyle/>
          <a:p>
            <a:pPr algn="l">
              <a:lnSpc>
                <a:spcPts val="3079"/>
              </a:lnSpc>
            </a:pPr>
            <a:r>
              <a:rPr lang="en-US" sz="2199" b="true">
                <a:gradFill>
                  <a:gsLst>
                    <a:gs pos="0">
                      <a:srgbClr val="050A30">
                        <a:alpha val="100000"/>
                      </a:srgbClr>
                    </a:gs>
                    <a:gs pos="100000">
                      <a:srgbClr val="2674C0">
                        <a:alpha val="100000"/>
                      </a:srgbClr>
                    </a:gs>
                  </a:gsLst>
                  <a:lin ang="0"/>
                </a:gradFill>
                <a:latin typeface="Open Sans Bold"/>
                <a:ea typeface="Open Sans Bold"/>
                <a:cs typeface="Open Sans Bold"/>
                <a:sym typeface="Open Sans Bold"/>
              </a:rPr>
              <a:t>Méthodes, apports &amp; usages</a:t>
            </a:r>
          </a:p>
        </p:txBody>
      </p:sp>
      <p:sp>
        <p:nvSpPr>
          <p:cNvPr name="TextBox 14" id="14"/>
          <p:cNvSpPr txBox="true"/>
          <p:nvPr/>
        </p:nvSpPr>
        <p:spPr>
          <a:xfrm rot="0">
            <a:off x="8426238" y="1555412"/>
            <a:ext cx="8237497" cy="666115"/>
          </a:xfrm>
          <a:prstGeom prst="rect">
            <a:avLst/>
          </a:prstGeom>
        </p:spPr>
        <p:txBody>
          <a:bodyPr anchor="t" rtlCol="false" tIns="0" lIns="0" bIns="0" rIns="0">
            <a:spAutoFit/>
          </a:bodyPr>
          <a:lstStyle/>
          <a:p>
            <a:pPr algn="just">
              <a:lnSpc>
                <a:spcPts val="2660"/>
              </a:lnSpc>
              <a:spcBef>
                <a:spcPct val="0"/>
              </a:spcBef>
            </a:pPr>
            <a:r>
              <a:rPr lang="en-US" sz="1900" i="true">
                <a:solidFill>
                  <a:srgbClr val="050A30"/>
                </a:solidFill>
                <a:latin typeface="Roboto Italics"/>
                <a:ea typeface="Roboto Italics"/>
                <a:cs typeface="Roboto Italics"/>
                <a:sym typeface="Roboto Italics"/>
              </a:rPr>
              <a:t>EQ.</a:t>
            </a:r>
            <a:r>
              <a:rPr lang="en-US" sz="1900" i="true">
                <a:solidFill>
                  <a:srgbClr val="050A30"/>
                </a:solidFill>
                <a:latin typeface="Roboto Italics"/>
                <a:ea typeface="Roboto Italics"/>
                <a:cs typeface="Roboto Italics"/>
                <a:sym typeface="Roboto Italics"/>
              </a:rPr>
              <a:t> GRANT structure et rend intelligible l’action projetée en la reliant de manière rigoureuse aux cadres d’éligibilité, de gouvernance et de financement. </a:t>
            </a:r>
          </a:p>
        </p:txBody>
      </p:sp>
      <p:sp>
        <p:nvSpPr>
          <p:cNvPr name="TextBox 15" id="15"/>
          <p:cNvSpPr txBox="true"/>
          <p:nvPr/>
        </p:nvSpPr>
        <p:spPr>
          <a:xfrm rot="0">
            <a:off x="2351823" y="1293475"/>
            <a:ext cx="9050395" cy="257175"/>
          </a:xfrm>
          <a:prstGeom prst="rect">
            <a:avLst/>
          </a:prstGeom>
        </p:spPr>
        <p:txBody>
          <a:bodyPr anchor="t" rtlCol="false" tIns="0" lIns="0" bIns="0" rIns="0">
            <a:spAutoFit/>
          </a:bodyPr>
          <a:lstStyle/>
          <a:p>
            <a:pPr algn="l">
              <a:lnSpc>
                <a:spcPts val="2100"/>
              </a:lnSpc>
            </a:pPr>
            <a:r>
              <a:rPr lang="en-US" sz="1500" b="true">
                <a:gradFill>
                  <a:gsLst>
                    <a:gs pos="0">
                      <a:srgbClr val="041360">
                        <a:alpha val="100000"/>
                      </a:srgbClr>
                    </a:gs>
                    <a:gs pos="100000">
                      <a:srgbClr val="042B6B">
                        <a:alpha val="100000"/>
                      </a:srgbClr>
                    </a:gs>
                  </a:gsLst>
                  <a:lin ang="0"/>
                </a:gradFill>
                <a:latin typeface="Open Sans Bold"/>
                <a:ea typeface="Open Sans Bold"/>
                <a:cs typeface="Open Sans Bold"/>
                <a:sym typeface="Open Sans Bold"/>
              </a:rPr>
              <a:t>02026_APG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DAHAFvTzlg8</dc:identifier>
  <dcterms:modified xsi:type="dcterms:W3CDTF">2011-08-01T06:04:30Z</dcterms:modified>
  <cp:revision>1</cp:revision>
  <dc:title>022026_AGENTS IA - EQUILIBRIA</dc:title>
</cp:coreProperties>
</file>